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56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3" r:id="rId12"/>
    <p:sldId id="279" r:id="rId13"/>
    <p:sldId id="328" r:id="rId14"/>
    <p:sldId id="329" r:id="rId15"/>
    <p:sldId id="330" r:id="rId16"/>
    <p:sldId id="332" r:id="rId17"/>
    <p:sldId id="333" r:id="rId18"/>
    <p:sldId id="341" r:id="rId19"/>
    <p:sldId id="344" r:id="rId20"/>
    <p:sldId id="345" r:id="rId21"/>
    <p:sldId id="346" r:id="rId22"/>
    <p:sldId id="348" r:id="rId23"/>
    <p:sldId id="336" r:id="rId24"/>
    <p:sldId id="337" r:id="rId25"/>
    <p:sldId id="338" r:id="rId26"/>
    <p:sldId id="339" r:id="rId27"/>
    <p:sldId id="340" r:id="rId28"/>
    <p:sldId id="349" r:id="rId29"/>
    <p:sldId id="276" r:id="rId30"/>
    <p:sldId id="271" r:id="rId31"/>
    <p:sldId id="350" r:id="rId32"/>
    <p:sldId id="351" r:id="rId33"/>
    <p:sldId id="270" r:id="rId34"/>
    <p:sldId id="272" r:id="rId35"/>
    <p:sldId id="353" r:id="rId36"/>
    <p:sldId id="354" r:id="rId37"/>
    <p:sldId id="310" r:id="rId38"/>
    <p:sldId id="273" r:id="rId39"/>
    <p:sldId id="356" r:id="rId40"/>
    <p:sldId id="359" r:id="rId41"/>
    <p:sldId id="360" r:id="rId42"/>
    <p:sldId id="361" r:id="rId43"/>
    <p:sldId id="382" r:id="rId44"/>
    <p:sldId id="274" r:id="rId45"/>
    <p:sldId id="362" r:id="rId46"/>
    <p:sldId id="363" r:id="rId47"/>
    <p:sldId id="364" r:id="rId48"/>
    <p:sldId id="371" r:id="rId49"/>
    <p:sldId id="366" r:id="rId50"/>
    <p:sldId id="367" r:id="rId51"/>
    <p:sldId id="369" r:id="rId52"/>
    <p:sldId id="365" r:id="rId53"/>
    <p:sldId id="370" r:id="rId54"/>
    <p:sldId id="372" r:id="rId55"/>
    <p:sldId id="373" r:id="rId56"/>
    <p:sldId id="374" r:id="rId57"/>
    <p:sldId id="375" r:id="rId58"/>
    <p:sldId id="376" r:id="rId59"/>
    <p:sldId id="377" r:id="rId60"/>
    <p:sldId id="379" r:id="rId61"/>
    <p:sldId id="380" r:id="rId62"/>
    <p:sldId id="381" r:id="rId63"/>
  </p:sldIdLst>
  <p:sldSz cx="9144000" cy="6858000" type="screen4x3"/>
  <p:notesSz cx="6797675" cy="9926638"/>
  <p:defaultTextStyle>
    <a:defPPr>
      <a:defRPr lang="sl-S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00">
          <p15:clr>
            <a:srgbClr val="A4A3A4"/>
          </p15:clr>
        </p15:guide>
        <p15:guide id="2" orient="horz" pos="3702">
          <p15:clr>
            <a:srgbClr val="A4A3A4"/>
          </p15:clr>
        </p15:guide>
        <p15:guide id="3" pos="29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526" y="34"/>
      </p:cViewPr>
      <p:guideLst>
        <p:guide orient="horz" pos="3100"/>
        <p:guide orient="horz" pos="3702"/>
        <p:guide pos="29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4" d="100"/>
          <a:sy n="54" d="100"/>
        </p:scale>
        <p:origin x="249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3D298C-EFEF-4B68-9D45-4BDA991720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860C5CD-4F9E-44DF-9655-482C708F21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8C630-C9E3-4487-AA8F-2BE2FD4B41C6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2149754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CB05F-A8A1-4578-AFF1-A08B51EE3272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137140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80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801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723B0-B117-402B-9A22-54178BFA64CF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2420573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28775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303AE-5BE5-4CC1-839D-553F2FCFDF0A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650231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28775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7163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37F0A-8A47-49C2-9DFA-C50B982ECC3D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2602023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801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A01AA-B01D-45C3-86F1-490B91F079AE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61990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AC767-F6B4-4F5D-B097-932A0C92CBCA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243625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7BD84-06EB-4ED8-9E87-2C6611EE016E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45100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94B2D-A756-49D8-B8DA-3669AFF0622F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41939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71E53-0D40-4757-AD18-AD67DA89D254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16047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3E0E7-3559-4123-ABCA-BDC0BFA1C977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895946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3F214-B040-43F9-9225-3A1437A04384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2267508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0DB56-4D1C-4A0A-93C3-39A2119547B2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790661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71D74-02F7-4B68-8AC5-779F4F8EE960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4039046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287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en-US" smtClean="0"/>
              <a:t>Click to edit Master text styles</a:t>
            </a:r>
          </a:p>
          <a:p>
            <a:pPr lvl="1"/>
            <a:r>
              <a:rPr lang="sl-SI" altLang="en-US" smtClean="0"/>
              <a:t>Second level</a:t>
            </a:r>
          </a:p>
          <a:p>
            <a:pPr lvl="2"/>
            <a:r>
              <a:rPr lang="sl-SI" altLang="en-US" smtClean="0"/>
              <a:t>Third level</a:t>
            </a:r>
          </a:p>
          <a:p>
            <a:pPr lvl="3"/>
            <a:r>
              <a:rPr lang="sl-SI" altLang="en-US" smtClean="0"/>
              <a:t>Fourth level</a:t>
            </a:r>
          </a:p>
          <a:p>
            <a:pPr lvl="4"/>
            <a:r>
              <a:rPr lang="sl-SI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sl-SI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DB4F6F52-D7DA-4404-9D8E-2FCFEA359843}" type="slidenum">
              <a:rPr lang="sl-SI" altLang="en-US"/>
              <a:pPr>
                <a:defRPr/>
              </a:pPr>
              <a:t>‹#›</a:t>
            </a:fld>
            <a:endParaRPr lang="sl-SI" altLang="en-US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 userDrawn="1"/>
        </p:nvGraphicFramePr>
        <p:xfrm>
          <a:off x="460375" y="274638"/>
          <a:ext cx="560388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r:id="rId17" imgW="586791" imgH="1203810" progId="MSPhotoEd.3">
                  <p:embed/>
                </p:oleObj>
              </mc:Choice>
              <mc:Fallback>
                <p:oleObj r:id="rId17" imgW="586791" imgH="1203810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" y="274638"/>
                        <a:ext cx="560388" cy="1147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Line 8"/>
          <p:cNvSpPr>
            <a:spLocks noChangeShapeType="1"/>
          </p:cNvSpPr>
          <p:nvPr userDrawn="1"/>
        </p:nvSpPr>
        <p:spPr bwMode="auto">
          <a:xfrm>
            <a:off x="1201738" y="1411288"/>
            <a:ext cx="7485062" cy="0"/>
          </a:xfrm>
          <a:prstGeom prst="line">
            <a:avLst/>
          </a:prstGeom>
          <a:noFill/>
          <a:ln w="9525">
            <a:solidFill>
              <a:srgbClr val="D0331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2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3.wmf"/><Relationship Id="rId9" Type="http://schemas.openxmlformats.org/officeDocument/2006/relationships/image" Target="../media/image46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7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8.bin"/><Relationship Id="rId7" Type="http://schemas.openxmlformats.org/officeDocument/2006/relationships/image" Target="../media/image5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52.emf"/><Relationship Id="rId4" Type="http://schemas.openxmlformats.org/officeDocument/2006/relationships/image" Target="../media/image49.wmf"/><Relationship Id="rId9" Type="http://schemas.openxmlformats.org/officeDocument/2006/relationships/image" Target="../media/image5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3.wmf"/><Relationship Id="rId4" Type="http://schemas.openxmlformats.org/officeDocument/2006/relationships/oleObject" Target="../embeddings/oleObject11.bin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38475"/>
            <a:ext cx="7772400" cy="1470025"/>
          </a:xfrm>
        </p:spPr>
        <p:txBody>
          <a:bodyPr anchor="ctr"/>
          <a:lstStyle/>
          <a:p>
            <a:pPr eaLnBrk="1" hangingPunct="1"/>
            <a:r>
              <a:rPr lang="en-GB" altLang="en-US" sz="3200" b="1" dirty="0" smtClean="0"/>
              <a:t>DESIGN OF EARTHQUAKE RESISTANT BRIDGES</a:t>
            </a:r>
            <a:r>
              <a:rPr lang="sl-SI" altLang="en-US" sz="3200" b="1" dirty="0" smtClean="0"/>
              <a:t> ACCORDING TO EUROCODE 8-2</a:t>
            </a:r>
            <a:r>
              <a:rPr lang="en-GB" altLang="en-US" sz="3200" b="1" dirty="0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327650"/>
            <a:ext cx="6400800" cy="406400"/>
          </a:xfrm>
        </p:spPr>
        <p:txBody>
          <a:bodyPr/>
          <a:lstStyle/>
          <a:p>
            <a:pPr eaLnBrk="1" hangingPunct="1"/>
            <a:r>
              <a:rPr lang="en-GB" altLang="en-US" smtClean="0"/>
              <a:t>T. Isaković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150938" y="981075"/>
            <a:ext cx="684212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UNIVERSITY OF LJUBLJANA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>
                <a:latin typeface="Times New Roman" panose="02020603050405020304" pitchFamily="18" charset="0"/>
              </a:rPr>
              <a:t>Faculty of Civil and Geodetic Engineering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50"/>
            <a:ext cx="8229600" cy="1143000"/>
          </a:xfrm>
        </p:spPr>
        <p:txBody>
          <a:bodyPr/>
          <a:lstStyle/>
          <a:p>
            <a:pPr eaLnBrk="1" hangingPunct="1"/>
            <a:r>
              <a:rPr lang="sl-SI" altLang="sl-SI" smtClean="0"/>
              <a:t>Modern standards – </a:t>
            </a:r>
            <a:br>
              <a:rPr lang="sl-SI" altLang="sl-SI" smtClean="0"/>
            </a:br>
            <a:r>
              <a:rPr lang="sl-SI" altLang="sl-SI" smtClean="0"/>
              <a:t>better safety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" t="1646" r="989" b="1003"/>
          <a:stretch>
            <a:fillRect/>
          </a:stretch>
        </p:blipFill>
        <p:spPr bwMode="auto">
          <a:xfrm>
            <a:off x="755650" y="1989138"/>
            <a:ext cx="6769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Basic features of EC8/2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sl-SI" altLang="sl-SI" smtClean="0"/>
              <a:t>I.	Explicit reduction of the seismic action</a:t>
            </a:r>
          </a:p>
          <a:p>
            <a:pPr marL="0" indent="0" eaLnBrk="1" hangingPunct="1">
              <a:buFontTx/>
              <a:buNone/>
            </a:pPr>
            <a:r>
              <a:rPr lang="sl-SI" altLang="sl-SI" smtClean="0"/>
              <a:t>II.	Reduction of the seismic action is defined based on the intended type of the response (ductile or limited ductile response)</a:t>
            </a:r>
          </a:p>
          <a:p>
            <a:pPr marL="0" indent="0" eaLnBrk="1" hangingPunct="1">
              <a:buFontTx/>
              <a:buNone/>
            </a:pPr>
            <a:r>
              <a:rPr lang="sl-SI" altLang="sl-SI" smtClean="0"/>
              <a:t>III.	Capacity design</a:t>
            </a:r>
          </a:p>
          <a:p>
            <a:pPr marL="0" indent="0" eaLnBrk="1" hangingPunct="1">
              <a:buFontTx/>
              <a:buNone/>
            </a:pPr>
            <a:r>
              <a:rPr lang="sl-SI" altLang="sl-SI" smtClean="0"/>
              <a:t>IV. 	Detailing, which provides the foreseen type of response</a:t>
            </a:r>
          </a:p>
          <a:p>
            <a:pPr marL="0" indent="0" eaLnBrk="1" hangingPunct="1">
              <a:buFontTx/>
              <a:buNone/>
            </a:pPr>
            <a:r>
              <a:rPr lang="sl-SI" altLang="sl-SI" smtClean="0"/>
              <a:t>V.	Control of displacements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en-US" dirty="0" smtClean="0"/>
              <a:t>I. </a:t>
            </a:r>
            <a:r>
              <a:rPr lang="en-GB" altLang="en-US" dirty="0" smtClean="0"/>
              <a:t>Explicit reduction of seismic forces</a:t>
            </a:r>
          </a:p>
        </p:txBody>
      </p:sp>
      <p:grpSp>
        <p:nvGrpSpPr>
          <p:cNvPr id="19459" name="Group 1"/>
          <p:cNvGrpSpPr>
            <a:grpSpLocks/>
          </p:cNvGrpSpPr>
          <p:nvPr/>
        </p:nvGrpSpPr>
        <p:grpSpPr bwMode="auto">
          <a:xfrm>
            <a:off x="539750" y="1628775"/>
            <a:ext cx="8402638" cy="4921250"/>
            <a:chOff x="539750" y="1628775"/>
            <a:chExt cx="8402638" cy="4921250"/>
          </a:xfrm>
        </p:grpSpPr>
        <p:sp>
          <p:nvSpPr>
            <p:cNvPr id="19460" name="Line 12"/>
            <p:cNvSpPr>
              <a:spLocks noChangeShapeType="1"/>
            </p:cNvSpPr>
            <p:nvPr/>
          </p:nvSpPr>
          <p:spPr bwMode="auto">
            <a:xfrm flipV="1">
              <a:off x="1116013" y="2205038"/>
              <a:ext cx="1943100" cy="3744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pic>
          <p:nvPicPr>
            <p:cNvPr id="1946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8" y="1628775"/>
              <a:ext cx="8331200" cy="487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2" name="Text Box 6"/>
            <p:cNvSpPr txBox="1">
              <a:spLocks noChangeArrowheads="1"/>
            </p:cNvSpPr>
            <p:nvPr/>
          </p:nvSpPr>
          <p:spPr bwMode="auto">
            <a:xfrm>
              <a:off x="2914650" y="6092825"/>
              <a:ext cx="252095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b="1"/>
                <a:t>displacement</a:t>
              </a:r>
            </a:p>
          </p:txBody>
        </p:sp>
        <p:sp>
          <p:nvSpPr>
            <p:cNvPr id="19463" name="Text Box 7"/>
            <p:cNvSpPr txBox="1">
              <a:spLocks noChangeArrowheads="1"/>
            </p:cNvSpPr>
            <p:nvPr/>
          </p:nvSpPr>
          <p:spPr bwMode="auto">
            <a:xfrm rot="-5400000">
              <a:off x="-492125" y="3452813"/>
              <a:ext cx="252095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2400" b="1"/>
                <a:t>force</a:t>
              </a:r>
            </a:p>
          </p:txBody>
        </p:sp>
        <p:sp>
          <p:nvSpPr>
            <p:cNvPr id="19464" name="Text Box 8"/>
            <p:cNvSpPr txBox="1">
              <a:spLocks noChangeArrowheads="1"/>
            </p:cNvSpPr>
            <p:nvPr/>
          </p:nvSpPr>
          <p:spPr bwMode="auto">
            <a:xfrm>
              <a:off x="4572000" y="4724400"/>
              <a:ext cx="2089150" cy="3667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800"/>
                <a:t>Ductile response</a:t>
              </a:r>
            </a:p>
          </p:txBody>
        </p:sp>
        <p:sp>
          <p:nvSpPr>
            <p:cNvPr id="19465" name="Text Box 9"/>
            <p:cNvSpPr txBox="1">
              <a:spLocks noChangeArrowheads="1"/>
            </p:cNvSpPr>
            <p:nvPr/>
          </p:nvSpPr>
          <p:spPr bwMode="auto">
            <a:xfrm>
              <a:off x="4572000" y="3244850"/>
              <a:ext cx="2952750" cy="3667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800"/>
                <a:t>Limited ductile response</a:t>
              </a:r>
            </a:p>
          </p:txBody>
        </p:sp>
        <p:sp>
          <p:nvSpPr>
            <p:cNvPr id="19466" name="Text Box 10"/>
            <p:cNvSpPr txBox="1">
              <a:spLocks noChangeArrowheads="1"/>
            </p:cNvSpPr>
            <p:nvPr/>
          </p:nvSpPr>
          <p:spPr bwMode="auto">
            <a:xfrm>
              <a:off x="4572000" y="2060575"/>
              <a:ext cx="2952750" cy="3667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800"/>
                <a:t>Ideal elastic response</a:t>
              </a:r>
            </a:p>
          </p:txBody>
        </p:sp>
        <p:sp>
          <p:nvSpPr>
            <p:cNvPr id="19467" name="Text Box 11"/>
            <p:cNvSpPr txBox="1">
              <a:spLocks noChangeArrowheads="1"/>
            </p:cNvSpPr>
            <p:nvPr/>
          </p:nvSpPr>
          <p:spPr bwMode="auto">
            <a:xfrm>
              <a:off x="4572000" y="2492375"/>
              <a:ext cx="2736850" cy="641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GB" altLang="en-US" sz="1800"/>
                <a:t>Essentially elastic </a:t>
              </a:r>
              <a:br>
                <a:rPr lang="en-GB" altLang="en-US" sz="1800"/>
              </a:br>
              <a:r>
                <a:rPr lang="en-GB" altLang="en-US" sz="1800"/>
                <a:t>response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Elastic acceleration spectrum</a:t>
            </a:r>
          </a:p>
        </p:txBody>
      </p:sp>
      <p:pic>
        <p:nvPicPr>
          <p:cNvPr id="25603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47"/>
          <a:stretch>
            <a:fillRect/>
          </a:stretch>
        </p:blipFill>
        <p:spPr bwMode="auto">
          <a:xfrm>
            <a:off x="1000125" y="1473200"/>
            <a:ext cx="714375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01" b="7593"/>
          <a:stretch>
            <a:fillRect/>
          </a:stretch>
        </p:blipFill>
        <p:spPr bwMode="auto">
          <a:xfrm>
            <a:off x="34925" y="2060575"/>
            <a:ext cx="92170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171450" y="2117725"/>
            <a:ext cx="1531938" cy="2460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0" rIns="3600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1600"/>
              <a:t>Type of the soil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168275"/>
            <a:ext cx="3282950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113" y="887413"/>
            <a:ext cx="3216275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50875"/>
            <a:ext cx="38862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2952750"/>
            <a:ext cx="629602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93938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Box 1"/>
          <p:cNvSpPr txBox="1">
            <a:spLocks noChangeArrowheads="1"/>
          </p:cNvSpPr>
          <p:nvPr/>
        </p:nvSpPr>
        <p:spPr bwMode="auto">
          <a:xfrm>
            <a:off x="1703388" y="742950"/>
            <a:ext cx="5737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sl-SI" sz="3200"/>
              <a:t>Ductility</a:t>
            </a:r>
          </a:p>
        </p:txBody>
      </p:sp>
      <p:sp>
        <p:nvSpPr>
          <p:cNvPr id="28676" name="TextBox 2"/>
          <p:cNvSpPr txBox="1">
            <a:spLocks noChangeArrowheads="1"/>
          </p:cNvSpPr>
          <p:nvPr/>
        </p:nvSpPr>
        <p:spPr bwMode="auto">
          <a:xfrm>
            <a:off x="411163" y="1543050"/>
            <a:ext cx="801211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2800"/>
              <a:t>Ductility is the ability of the material, the element or the structure to undergo significant inelastic deformations before the failure</a:t>
            </a:r>
          </a:p>
        </p:txBody>
      </p: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4418013" y="4400550"/>
            <a:ext cx="1411287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1800"/>
              <a:t>ductile</a:t>
            </a:r>
          </a:p>
        </p:txBody>
      </p:sp>
      <p:sp>
        <p:nvSpPr>
          <p:cNvPr id="28678" name="TextBox 9"/>
          <p:cNvSpPr txBox="1">
            <a:spLocks noChangeArrowheads="1"/>
          </p:cNvSpPr>
          <p:nvPr/>
        </p:nvSpPr>
        <p:spPr bwMode="auto">
          <a:xfrm>
            <a:off x="3865563" y="4822825"/>
            <a:ext cx="141287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1800"/>
              <a:t>brittle</a:t>
            </a:r>
          </a:p>
        </p:txBody>
      </p:sp>
      <p:sp>
        <p:nvSpPr>
          <p:cNvPr id="28679" name="TextBox 4"/>
          <p:cNvSpPr txBox="1">
            <a:spLocks noChangeArrowheads="1"/>
          </p:cNvSpPr>
          <p:nvPr/>
        </p:nvSpPr>
        <p:spPr bwMode="auto">
          <a:xfrm>
            <a:off x="2754313" y="3132138"/>
            <a:ext cx="1663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1800"/>
              <a:t>Generalized force</a:t>
            </a:r>
          </a:p>
        </p:txBody>
      </p:sp>
      <p:sp>
        <p:nvSpPr>
          <p:cNvPr id="28680" name="TextBox 11"/>
          <p:cNvSpPr txBox="1">
            <a:spLocks noChangeArrowheads="1"/>
          </p:cNvSpPr>
          <p:nvPr/>
        </p:nvSpPr>
        <p:spPr bwMode="auto">
          <a:xfrm>
            <a:off x="6607175" y="5337175"/>
            <a:ext cx="1662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1800"/>
              <a:t>Generalized deformation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503488" y="4079875"/>
            <a:ext cx="846137" cy="2000250"/>
          </a:xfrm>
          <a:prstGeom prst="line">
            <a:avLst/>
          </a:prstGeom>
          <a:ln w="508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349625" y="4160838"/>
            <a:ext cx="3200400" cy="0"/>
          </a:xfrm>
          <a:prstGeom prst="line">
            <a:avLst/>
          </a:prstGeom>
          <a:ln w="508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3325813" y="4160838"/>
            <a:ext cx="11112" cy="19573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400800" y="4160838"/>
            <a:ext cx="0" cy="195738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altLang="sl-SI" smtClean="0"/>
          </a:p>
        </p:txBody>
      </p:sp>
      <p:sp>
        <p:nvSpPr>
          <p:cNvPr id="78" name="TextBox 7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20356" y="1931670"/>
            <a:ext cx="1735923" cy="115570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sl-SI">
                <a:noFill/>
                <a:latin typeface="Arial" charset="0"/>
              </a:rPr>
              <a:t> </a:t>
            </a:r>
          </a:p>
        </p:txBody>
      </p:sp>
      <p:sp>
        <p:nvSpPr>
          <p:cNvPr id="29700" name="TextBox 79"/>
          <p:cNvSpPr txBox="1">
            <a:spLocks noChangeArrowheads="1"/>
          </p:cNvSpPr>
          <p:nvPr/>
        </p:nvSpPr>
        <p:spPr bwMode="auto">
          <a:xfrm>
            <a:off x="1006475" y="3406775"/>
            <a:ext cx="70056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3200">
                <a:latin typeface="Symbol" panose="05050102010706020507" pitchFamily="18" charset="2"/>
              </a:rPr>
              <a:t>D</a:t>
            </a:r>
            <a:r>
              <a:rPr lang="sl-SI" altLang="sl-SI" sz="3200" baseline="-25000"/>
              <a:t>u</a:t>
            </a:r>
            <a:r>
              <a:rPr lang="sl-SI" altLang="sl-SI" sz="3200"/>
              <a:t> – ultimate generalized deformation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sl-SI" altLang="sl-SI" sz="3200">
                <a:latin typeface="Symbol" panose="05050102010706020507" pitchFamily="18" charset="2"/>
              </a:rPr>
              <a:t>D</a:t>
            </a:r>
            <a:r>
              <a:rPr lang="sl-SI" altLang="sl-SI" sz="3200" baseline="-25000"/>
              <a:t>y</a:t>
            </a:r>
            <a:r>
              <a:rPr lang="sl-SI" altLang="sl-SI" sz="3200"/>
              <a:t> – yield generalized deformation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z="2800" smtClean="0"/>
              <a:t>Parameters that influence </a:t>
            </a:r>
            <a:br>
              <a:rPr lang="sl-SI" altLang="sl-SI" sz="2800" smtClean="0"/>
            </a:br>
            <a:r>
              <a:rPr lang="sl-SI" altLang="sl-SI" sz="2800" smtClean="0"/>
              <a:t>the ductility of the cross-section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Axial force</a:t>
            </a:r>
          </a:p>
          <a:p>
            <a:pPr eaLnBrk="1" hangingPunct="1"/>
            <a:r>
              <a:rPr lang="sl-SI" altLang="sl-SI" smtClean="0"/>
              <a:t>Tensile and compression reinforcement</a:t>
            </a:r>
          </a:p>
          <a:p>
            <a:pPr eaLnBrk="1" hangingPunct="1"/>
            <a:r>
              <a:rPr lang="sl-SI" altLang="sl-SI" smtClean="0"/>
              <a:t>Compression zone</a:t>
            </a:r>
          </a:p>
          <a:p>
            <a:pPr eaLnBrk="1" hangingPunct="1"/>
            <a:r>
              <a:rPr lang="sl-SI" altLang="sl-SI" smtClean="0"/>
              <a:t>Compression strength of concrete</a:t>
            </a:r>
          </a:p>
          <a:p>
            <a:pPr eaLnBrk="1" hangingPunct="1"/>
            <a:r>
              <a:rPr lang="sl-SI" altLang="sl-SI" smtClean="0"/>
              <a:t>Amount of transverse reinforcement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30238"/>
            <a:ext cx="8229600" cy="1143000"/>
          </a:xfrm>
        </p:spPr>
        <p:txBody>
          <a:bodyPr/>
          <a:lstStyle/>
          <a:p>
            <a:pPr eaLnBrk="1" hangingPunct="1"/>
            <a:r>
              <a:rPr lang="sl-SI" altLang="sl-SI" smtClean="0">
                <a:solidFill>
                  <a:schemeClr val="tx1"/>
                </a:solidFill>
              </a:rPr>
              <a:t>Larger axial forces – lower ductility</a:t>
            </a:r>
            <a:br>
              <a:rPr lang="sl-SI" altLang="sl-SI" smtClean="0">
                <a:solidFill>
                  <a:schemeClr val="tx1"/>
                </a:solidFill>
              </a:rPr>
            </a:br>
            <a:endParaRPr lang="sl-SI" altLang="sl-SI" smtClean="0">
              <a:solidFill>
                <a:schemeClr val="tx1"/>
              </a:solidFill>
            </a:endParaRP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090738"/>
            <a:ext cx="6981825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sl-SI" smtClean="0"/>
              <a:t>Observations from past earthquakes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altLang="sl-SI" smtClean="0"/>
              <a:t>Reinforced concrete piers – insufficient transverse reinforcement</a:t>
            </a:r>
          </a:p>
          <a:p>
            <a:pPr marL="0" indent="0" eaLnBrk="1" hangingPunct="1">
              <a:buFontTx/>
              <a:buNone/>
            </a:pPr>
            <a:r>
              <a:rPr lang="en-GB" altLang="sl-SI" smtClean="0"/>
              <a:t>	</a:t>
            </a:r>
            <a:r>
              <a:rPr lang="sl-SI" altLang="sl-SI" smtClean="0"/>
              <a:t>Deficient</a:t>
            </a:r>
            <a:r>
              <a:rPr lang="en-GB" altLang="sl-SI" smtClean="0"/>
              <a:t> shear strength</a:t>
            </a:r>
          </a:p>
          <a:p>
            <a:pPr marL="179388" lvl="1" indent="0" eaLnBrk="1" hangingPunct="1">
              <a:buFontTx/>
              <a:buNone/>
            </a:pPr>
            <a:r>
              <a:rPr lang="en-GB" altLang="sl-SI" smtClean="0"/>
              <a:t>	Inadequate confinement reinforcement</a:t>
            </a:r>
          </a:p>
          <a:p>
            <a:pPr marL="179388" lvl="1" indent="0" eaLnBrk="1" hangingPunct="1">
              <a:buFontTx/>
              <a:buNone/>
            </a:pPr>
            <a:r>
              <a:rPr lang="en-GB" altLang="sl-SI" smtClean="0"/>
              <a:t>	Buckling of the longitudinal reinforcement</a:t>
            </a:r>
          </a:p>
          <a:p>
            <a:pPr marL="179388" lvl="1" indent="0" eaLnBrk="1" hangingPunct="1">
              <a:buFontTx/>
              <a:buNone/>
            </a:pPr>
            <a:r>
              <a:rPr lang="en-GB" altLang="sl-SI" smtClean="0"/>
              <a:t>	Longitudinal reinforcement overlapped at the critical regions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altLang="sl-SI" smtClean="0"/>
              <a:t>Steel piers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altLang="sl-SI" smtClean="0"/>
              <a:t>	Brittle failure</a:t>
            </a:r>
          </a:p>
          <a:p>
            <a:pPr marL="179388" lvl="1" indent="0" eaLnBrk="1" hangingPunct="1">
              <a:buFontTx/>
              <a:buNone/>
            </a:pPr>
            <a:r>
              <a:rPr lang="en-GB" altLang="sl-SI" smtClean="0"/>
              <a:t>	Buckling of piers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Amount and the type of tensile reinforcement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3386137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141663"/>
            <a:ext cx="5462588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Class of concrete</a:t>
            </a: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92"/>
          <a:stretch>
            <a:fillRect/>
          </a:stretch>
        </p:blipFill>
        <p:spPr bwMode="auto">
          <a:xfrm>
            <a:off x="2124075" y="2565400"/>
            <a:ext cx="687705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35" b="58949"/>
          <a:stretch>
            <a:fillRect/>
          </a:stretch>
        </p:blipFill>
        <p:spPr bwMode="auto">
          <a:xfrm>
            <a:off x="0" y="1125538"/>
            <a:ext cx="270033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75" y="736600"/>
            <a:ext cx="6521450" cy="538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Box 1"/>
          <p:cNvSpPr txBox="1">
            <a:spLocks noChangeArrowheads="1"/>
          </p:cNvSpPr>
          <p:nvPr/>
        </p:nvSpPr>
        <p:spPr bwMode="auto">
          <a:xfrm>
            <a:off x="5384800" y="1597025"/>
            <a:ext cx="2308225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en-US" sz="1800"/>
              <a:t>Confined concrete</a:t>
            </a:r>
            <a:endParaRPr lang="en-US" altLang="en-US" sz="1800"/>
          </a:p>
        </p:txBody>
      </p:sp>
      <p:sp>
        <p:nvSpPr>
          <p:cNvPr id="39940" name="TextBox 3"/>
          <p:cNvSpPr txBox="1">
            <a:spLocks noChangeArrowheads="1"/>
          </p:cNvSpPr>
          <p:nvPr/>
        </p:nvSpPr>
        <p:spPr bwMode="auto">
          <a:xfrm>
            <a:off x="4826000" y="2989263"/>
            <a:ext cx="1516063" cy="647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en-US" sz="1800"/>
              <a:t>unconfined concrete</a:t>
            </a:r>
            <a:endParaRPr lang="en-US" altLang="en-US" sz="1800"/>
          </a:p>
        </p:txBody>
      </p:sp>
      <p:sp>
        <p:nvSpPr>
          <p:cNvPr id="3" name="Rectangle 2"/>
          <p:cNvSpPr/>
          <p:nvPr/>
        </p:nvSpPr>
        <p:spPr>
          <a:xfrm>
            <a:off x="4797425" y="2670175"/>
            <a:ext cx="1109663" cy="2333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62113" y="4310063"/>
            <a:ext cx="1719262" cy="4222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400050"/>
            <a:ext cx="8229600" cy="1143000"/>
          </a:xfrm>
        </p:spPr>
        <p:txBody>
          <a:bodyPr/>
          <a:lstStyle/>
          <a:p>
            <a:pPr eaLnBrk="1" hangingPunct="1"/>
            <a:r>
              <a:rPr lang="sl-SI" altLang="sl-SI" sz="2800" dirty="0" err="1" smtClean="0"/>
              <a:t>Behaviour</a:t>
            </a:r>
            <a:r>
              <a:rPr lang="sl-SI" altLang="sl-SI" sz="2800" dirty="0" smtClean="0"/>
              <a:t> </a:t>
            </a:r>
            <a:r>
              <a:rPr lang="sl-SI" altLang="sl-SI" sz="2800" dirty="0" err="1" smtClean="0"/>
              <a:t>factor</a:t>
            </a:r>
            <a:r>
              <a:rPr lang="sl-SI" altLang="sl-SI" sz="2800" dirty="0" smtClean="0"/>
              <a:t> q– </a:t>
            </a:r>
            <a:r>
              <a:rPr lang="sl-SI" altLang="sl-SI" sz="2800" dirty="0" err="1" smtClean="0"/>
              <a:t>reduction</a:t>
            </a:r>
            <a:r>
              <a:rPr lang="sl-SI" altLang="sl-SI" sz="2800" dirty="0" smtClean="0"/>
              <a:t> </a:t>
            </a:r>
            <a:r>
              <a:rPr lang="sl-SI" altLang="sl-SI" sz="2800" dirty="0" err="1" smtClean="0"/>
              <a:t>of</a:t>
            </a:r>
            <a:r>
              <a:rPr lang="sl-SI" altLang="sl-SI" sz="2800" dirty="0" smtClean="0"/>
              <a:t> </a:t>
            </a:r>
            <a:r>
              <a:rPr lang="sl-SI" altLang="sl-SI" sz="2800" dirty="0" err="1" smtClean="0"/>
              <a:t>the</a:t>
            </a:r>
            <a:r>
              <a:rPr lang="sl-SI" altLang="sl-SI" sz="2800" dirty="0" smtClean="0"/>
              <a:t> </a:t>
            </a:r>
            <a:r>
              <a:rPr lang="sl-SI" altLang="sl-SI" sz="2800" dirty="0" err="1" smtClean="0"/>
              <a:t>seismic</a:t>
            </a:r>
            <a:r>
              <a:rPr lang="sl-SI" altLang="sl-SI" sz="2800" dirty="0" smtClean="0"/>
              <a:t> </a:t>
            </a:r>
            <a:r>
              <a:rPr lang="sl-SI" altLang="sl-SI" sz="2800" dirty="0" err="1" smtClean="0"/>
              <a:t>action</a:t>
            </a:r>
            <a:endParaRPr lang="sl-SI" altLang="sl-SI" sz="2800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Depends on the foreesen type of the response</a:t>
            </a:r>
          </a:p>
          <a:p>
            <a:pPr lvl="1" eaLnBrk="1" hangingPunct="1"/>
            <a:r>
              <a:rPr lang="sl-SI" altLang="sl-SI" smtClean="0"/>
              <a:t>Ductile or limited ductile</a:t>
            </a:r>
          </a:p>
          <a:p>
            <a:pPr eaLnBrk="1" hangingPunct="1"/>
            <a:r>
              <a:rPr lang="sl-SI" altLang="sl-SI" smtClean="0"/>
              <a:t>Depends on the type of elements where the energy is dissipated</a:t>
            </a:r>
          </a:p>
          <a:p>
            <a:pPr eaLnBrk="1" hangingPunct="1"/>
            <a:endParaRPr lang="sl-SI" alt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480425" cy="1143000"/>
          </a:xfrm>
        </p:spPr>
        <p:txBody>
          <a:bodyPr/>
          <a:lstStyle/>
          <a:p>
            <a:pPr eaLnBrk="1" hangingPunct="1"/>
            <a:r>
              <a:rPr lang="sl-SI" altLang="sl-SI" dirty="0" smtClean="0"/>
              <a:t>II. </a:t>
            </a:r>
            <a:r>
              <a:rPr lang="sl-SI" altLang="sl-SI" dirty="0" err="1" smtClean="0"/>
              <a:t>Values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of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behaviour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factors</a:t>
            </a:r>
            <a:r>
              <a:rPr lang="sl-SI" altLang="sl-SI" dirty="0" smtClean="0"/>
              <a:t> - q</a:t>
            </a:r>
          </a:p>
        </p:txBody>
      </p:sp>
      <p:pic>
        <p:nvPicPr>
          <p:cNvPr id="430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63" y="963613"/>
            <a:ext cx="5829300" cy="578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dirty="0" smtClean="0"/>
              <a:t>II. </a:t>
            </a:r>
            <a:r>
              <a:rPr lang="sl-SI" altLang="sl-SI" dirty="0" err="1" smtClean="0"/>
              <a:t>Maximum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values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of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behaviour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factors</a:t>
            </a:r>
            <a:r>
              <a:rPr lang="sl-SI" altLang="sl-SI" dirty="0" smtClean="0"/>
              <a:t> q</a:t>
            </a:r>
          </a:p>
        </p:txBody>
      </p:sp>
      <p:sp>
        <p:nvSpPr>
          <p:cNvPr id="44035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sl-SI" smtClean="0"/>
              <a:t>In regular ductile bridges</a:t>
            </a:r>
          </a:p>
          <a:p>
            <a:pPr eaLnBrk="1" hangingPunct="1"/>
            <a:endParaRPr lang="sl-SI" altLang="sl-SI" smtClean="0"/>
          </a:p>
          <a:p>
            <a:pPr eaLnBrk="1" hangingPunct="1"/>
            <a:r>
              <a:rPr lang="sl-SI" altLang="sl-SI" smtClean="0"/>
              <a:t>Regularity should be explicitely checked</a:t>
            </a:r>
          </a:p>
          <a:p>
            <a:pPr eaLnBrk="1" hangingPunct="1"/>
            <a:endParaRPr lang="sl-SI" altLang="sl-SI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/>
              <a:t>II. </a:t>
            </a:r>
            <a:r>
              <a:rPr lang="sl-SI" altLang="sl-SI" dirty="0" err="1" smtClean="0"/>
              <a:t>Regularity</a:t>
            </a:r>
            <a:endParaRPr lang="sl-SI" altLang="sl-SI" dirty="0" smtClean="0"/>
          </a:p>
        </p:txBody>
      </p:sp>
      <p:pic>
        <p:nvPicPr>
          <p:cNvPr id="4505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00213"/>
            <a:ext cx="1547812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 Box 5"/>
          <p:cNvSpPr txBox="1">
            <a:spLocks noChangeArrowheads="1"/>
          </p:cNvSpPr>
          <p:nvPr/>
        </p:nvSpPr>
        <p:spPr bwMode="auto">
          <a:xfrm>
            <a:off x="3059113" y="1916113"/>
            <a:ext cx="5761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/>
              <a:t>Local reduction factor</a:t>
            </a:r>
          </a:p>
        </p:txBody>
      </p:sp>
      <p:pic>
        <p:nvPicPr>
          <p:cNvPr id="4506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128963"/>
            <a:ext cx="17526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Rectangle 8"/>
          <p:cNvSpPr>
            <a:spLocks noChangeArrowheads="1"/>
          </p:cNvSpPr>
          <p:nvPr/>
        </p:nvSpPr>
        <p:spPr bwMode="auto">
          <a:xfrm>
            <a:off x="3132138" y="3313113"/>
            <a:ext cx="1216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>
                <a:latin typeface="Symbol" panose="05050102010706020507" pitchFamily="18" charset="2"/>
              </a:rPr>
              <a:t>r</a:t>
            </a:r>
            <a:r>
              <a:rPr lang="sl-SI" altLang="sl-SI" sz="2800" baseline="-25000"/>
              <a:t>0</a:t>
            </a:r>
            <a:r>
              <a:rPr lang="sl-SI" altLang="sl-SI" sz="2800"/>
              <a:t> = 2 </a:t>
            </a:r>
          </a:p>
        </p:txBody>
      </p:sp>
      <p:pic>
        <p:nvPicPr>
          <p:cNvPr id="4506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724400"/>
            <a:ext cx="19319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/>
              <a:t>II. Large </a:t>
            </a:r>
            <a:r>
              <a:rPr lang="sl-SI" altLang="sl-SI" dirty="0" err="1" smtClean="0"/>
              <a:t>compression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stresses</a:t>
            </a:r>
            <a:endParaRPr lang="sl-SI" altLang="sl-SI" dirty="0" smtClean="0"/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975" b="-33696"/>
          <a:stretch>
            <a:fillRect/>
          </a:stretch>
        </p:blipFill>
        <p:spPr bwMode="auto">
          <a:xfrm>
            <a:off x="971550" y="1557338"/>
            <a:ext cx="1993900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349500"/>
            <a:ext cx="40925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AutoShape 7"/>
          <p:cNvSpPr>
            <a:spLocks noChangeAspect="1" noChangeArrowheads="1" noTextEdit="1"/>
          </p:cNvSpPr>
          <p:nvPr/>
        </p:nvSpPr>
        <p:spPr bwMode="auto">
          <a:xfrm>
            <a:off x="971550" y="3933825"/>
            <a:ext cx="199390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6086" name="Rectangle 10"/>
          <p:cNvSpPr>
            <a:spLocks noChangeArrowheads="1"/>
          </p:cNvSpPr>
          <p:nvPr/>
        </p:nvSpPr>
        <p:spPr bwMode="auto">
          <a:xfrm>
            <a:off x="971550" y="3927475"/>
            <a:ext cx="1920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500">
                <a:solidFill>
                  <a:srgbClr val="000000"/>
                </a:solidFill>
                <a:latin typeface="Symbol" panose="05050102010706020507" pitchFamily="18" charset="2"/>
              </a:rPr>
              <a:t>h</a:t>
            </a:r>
            <a:endParaRPr lang="sl-SI" altLang="sl-SI" sz="1800"/>
          </a:p>
        </p:txBody>
      </p:sp>
      <p:sp>
        <p:nvSpPr>
          <p:cNvPr id="46087" name="Rectangle 11"/>
          <p:cNvSpPr>
            <a:spLocks noChangeArrowheads="1"/>
          </p:cNvSpPr>
          <p:nvPr/>
        </p:nvSpPr>
        <p:spPr bwMode="auto">
          <a:xfrm>
            <a:off x="1165225" y="4113213"/>
            <a:ext cx="101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1600">
                <a:solidFill>
                  <a:srgbClr val="000000"/>
                </a:solidFill>
                <a:latin typeface="Times New Roman" panose="02020603050405020304" pitchFamily="18" charset="0"/>
              </a:rPr>
              <a:t>k</a:t>
            </a:r>
            <a:endParaRPr lang="sl-SI" altLang="sl-SI" sz="1800"/>
          </a:p>
        </p:txBody>
      </p:sp>
      <p:sp>
        <p:nvSpPr>
          <p:cNvPr id="46088" name="Rectangle 12"/>
          <p:cNvSpPr>
            <a:spLocks noChangeArrowheads="1"/>
          </p:cNvSpPr>
          <p:nvPr/>
        </p:nvSpPr>
        <p:spPr bwMode="auto">
          <a:xfrm>
            <a:off x="1266825" y="3962400"/>
            <a:ext cx="7350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500">
                <a:solidFill>
                  <a:srgbClr val="000000"/>
                </a:solidFill>
                <a:latin typeface="Times New Roman" panose="02020603050405020304" pitchFamily="18" charset="0"/>
              </a:rPr>
              <a:t> &gt; 0,6</a:t>
            </a:r>
            <a:endParaRPr lang="sl-SI" altLang="sl-SI" sz="1800"/>
          </a:p>
        </p:txBody>
      </p:sp>
      <p:sp>
        <p:nvSpPr>
          <p:cNvPr id="46089" name="Rectangle 13"/>
          <p:cNvSpPr>
            <a:spLocks noChangeArrowheads="1"/>
          </p:cNvSpPr>
          <p:nvPr/>
        </p:nvSpPr>
        <p:spPr bwMode="auto">
          <a:xfrm>
            <a:off x="2008188" y="3933825"/>
            <a:ext cx="889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sl-SI" altLang="sl-SI" sz="1800"/>
          </a:p>
        </p:txBody>
      </p:sp>
      <p:sp>
        <p:nvSpPr>
          <p:cNvPr id="46090" name="Text Box 14"/>
          <p:cNvSpPr txBox="1">
            <a:spLocks noChangeArrowheads="1"/>
          </p:cNvSpPr>
          <p:nvPr/>
        </p:nvSpPr>
        <p:spPr bwMode="auto">
          <a:xfrm>
            <a:off x="1042988" y="4797425"/>
            <a:ext cx="5041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2800"/>
              <a:t>q</a:t>
            </a:r>
            <a:r>
              <a:rPr lang="sl-SI" altLang="sl-SI" sz="2800" baseline="-25000"/>
              <a:t>r</a:t>
            </a:r>
            <a:r>
              <a:rPr lang="sl-SI" altLang="sl-SI" sz="2800"/>
              <a:t> =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/>
              <a:t>II. Short </a:t>
            </a:r>
            <a:r>
              <a:rPr lang="sl-SI" altLang="sl-SI" dirty="0" err="1" smtClean="0"/>
              <a:t>columns</a:t>
            </a:r>
            <a:r>
              <a:rPr lang="sl-SI" altLang="sl-SI" dirty="0" smtClean="0"/>
              <a:t> – </a:t>
            </a:r>
            <a:r>
              <a:rPr lang="sl-SI" altLang="sl-SI" dirty="0" err="1" smtClean="0"/>
              <a:t>lower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ductility</a:t>
            </a:r>
            <a:endParaRPr lang="sl-SI" altLang="sl-SI" dirty="0" smtClean="0"/>
          </a:p>
        </p:txBody>
      </p:sp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187450" y="1481138"/>
            <a:ext cx="1527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sl-SI" sz="2800">
                <a:latin typeface="Symbol" panose="05050102010706020507" pitchFamily="18" charset="2"/>
              </a:rPr>
              <a:t>a</a:t>
            </a:r>
            <a:r>
              <a:rPr lang="sl-SI" altLang="sl-SI" sz="2800" baseline="-25000"/>
              <a:t>s</a:t>
            </a:r>
            <a:r>
              <a:rPr lang="sl-SI" altLang="sl-SI" sz="2800"/>
              <a:t> = L/h </a:t>
            </a:r>
          </a:p>
        </p:txBody>
      </p:sp>
      <p:pic>
        <p:nvPicPr>
          <p:cNvPr id="4710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64"/>
          <a:stretch>
            <a:fillRect/>
          </a:stretch>
        </p:blipFill>
        <p:spPr bwMode="auto">
          <a:xfrm>
            <a:off x="1258888" y="2492375"/>
            <a:ext cx="4606925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 Box 6"/>
          <p:cNvSpPr txBox="1">
            <a:spLocks noChangeArrowheads="1"/>
          </p:cNvSpPr>
          <p:nvPr/>
        </p:nvSpPr>
        <p:spPr bwMode="auto">
          <a:xfrm>
            <a:off x="1258888" y="4076700"/>
            <a:ext cx="2089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2800"/>
              <a:t>q</a:t>
            </a:r>
            <a:r>
              <a:rPr lang="sl-SI" altLang="sl-SI" sz="2800" baseline="-25000"/>
              <a:t>r</a:t>
            </a:r>
            <a:r>
              <a:rPr lang="sl-SI" altLang="sl-SI" sz="2800"/>
              <a:t> = q </a:t>
            </a:r>
            <a:r>
              <a:rPr lang="sl-SI" altLang="sl-SI" sz="2800">
                <a:latin typeface="Symbol" panose="05050102010706020507" pitchFamily="18" charset="2"/>
              </a:rPr>
              <a:t>a</a:t>
            </a:r>
            <a:r>
              <a:rPr lang="sl-SI" altLang="sl-SI" sz="2800" baseline="-25000"/>
              <a:t>s</a:t>
            </a:r>
          </a:p>
        </p:txBody>
      </p:sp>
      <p:sp>
        <p:nvSpPr>
          <p:cNvPr id="47110" name="Rectangle 7"/>
          <p:cNvSpPr>
            <a:spLocks noChangeArrowheads="1"/>
          </p:cNvSpPr>
          <p:nvPr/>
        </p:nvSpPr>
        <p:spPr bwMode="auto">
          <a:xfrm>
            <a:off x="6732588" y="1773238"/>
            <a:ext cx="1439862" cy="2087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sp>
        <p:nvSpPr>
          <p:cNvPr id="47111" name="Line 8"/>
          <p:cNvSpPr>
            <a:spLocks noChangeShapeType="1"/>
          </p:cNvSpPr>
          <p:nvPr/>
        </p:nvSpPr>
        <p:spPr bwMode="auto">
          <a:xfrm>
            <a:off x="6732588" y="4149725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7112" name="Line 9"/>
          <p:cNvSpPr>
            <a:spLocks noChangeShapeType="1"/>
          </p:cNvSpPr>
          <p:nvPr/>
        </p:nvSpPr>
        <p:spPr bwMode="auto">
          <a:xfrm>
            <a:off x="8172450" y="4149725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7113" name="Line 10"/>
          <p:cNvSpPr>
            <a:spLocks noChangeShapeType="1"/>
          </p:cNvSpPr>
          <p:nvPr/>
        </p:nvSpPr>
        <p:spPr bwMode="auto">
          <a:xfrm>
            <a:off x="6732588" y="4292600"/>
            <a:ext cx="14398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7114" name="Text Box 11"/>
          <p:cNvSpPr txBox="1">
            <a:spLocks noChangeArrowheads="1"/>
          </p:cNvSpPr>
          <p:nvPr/>
        </p:nvSpPr>
        <p:spPr bwMode="auto">
          <a:xfrm>
            <a:off x="7308850" y="3835400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2400"/>
              <a:t>h</a:t>
            </a:r>
          </a:p>
        </p:txBody>
      </p:sp>
      <p:sp>
        <p:nvSpPr>
          <p:cNvPr id="47115" name="Line 12"/>
          <p:cNvSpPr>
            <a:spLocks noChangeShapeType="1"/>
          </p:cNvSpPr>
          <p:nvPr/>
        </p:nvSpPr>
        <p:spPr bwMode="auto">
          <a:xfrm>
            <a:off x="8532813" y="17732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7116" name="Line 13"/>
          <p:cNvSpPr>
            <a:spLocks noChangeShapeType="1"/>
          </p:cNvSpPr>
          <p:nvPr/>
        </p:nvSpPr>
        <p:spPr bwMode="auto">
          <a:xfrm>
            <a:off x="8532813" y="38608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7117" name="Line 14"/>
          <p:cNvSpPr>
            <a:spLocks noChangeShapeType="1"/>
          </p:cNvSpPr>
          <p:nvPr/>
        </p:nvSpPr>
        <p:spPr bwMode="auto">
          <a:xfrm>
            <a:off x="8748713" y="1773238"/>
            <a:ext cx="0" cy="208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7118" name="Text Box 15"/>
          <p:cNvSpPr txBox="1">
            <a:spLocks noChangeArrowheads="1"/>
          </p:cNvSpPr>
          <p:nvPr/>
        </p:nvSpPr>
        <p:spPr bwMode="auto">
          <a:xfrm rot="-5400000">
            <a:off x="8291512" y="2517776"/>
            <a:ext cx="365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2400"/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en-US" dirty="0" smtClean="0"/>
              <a:t>III. </a:t>
            </a:r>
            <a:r>
              <a:rPr lang="sl-SI" altLang="en-US" dirty="0" err="1" smtClean="0"/>
              <a:t>Capacity</a:t>
            </a:r>
            <a:r>
              <a:rPr lang="sl-SI" altLang="en-US" dirty="0" smtClean="0"/>
              <a:t> design</a:t>
            </a:r>
          </a:p>
        </p:txBody>
      </p:sp>
      <p:pic>
        <p:nvPicPr>
          <p:cNvPr id="48131" name="Picture 5" descr="Fig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2133600"/>
            <a:ext cx="8623300" cy="34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Box 1"/>
          <p:cNvSpPr txBox="1">
            <a:spLocks noChangeArrowheads="1"/>
          </p:cNvSpPr>
          <p:nvPr/>
        </p:nvSpPr>
        <p:spPr bwMode="auto">
          <a:xfrm>
            <a:off x="558800" y="5572125"/>
            <a:ext cx="7124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sl-SI" sz="2800"/>
              <a:t>Brittle types of failure should be prevented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Deficient</a:t>
            </a:r>
            <a:r>
              <a:rPr lang="en-GB" altLang="sl-SI" smtClean="0"/>
              <a:t> shear </a:t>
            </a:r>
            <a:r>
              <a:rPr lang="sl-SI" altLang="sl-SI" smtClean="0"/>
              <a:t>strength</a:t>
            </a:r>
            <a:endParaRPr lang="en-GB" altLang="sl-SI" smtClean="0"/>
          </a:p>
        </p:txBody>
      </p:sp>
      <p:pic>
        <p:nvPicPr>
          <p:cNvPr id="6147" name="Picture 3" descr="kobe3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2559" r="3484" b="4134"/>
          <a:stretch>
            <a:fillRect/>
          </a:stretch>
        </p:blipFill>
        <p:spPr bwMode="auto">
          <a:xfrm>
            <a:off x="2555875" y="1557338"/>
            <a:ext cx="3482975" cy="510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en-US" dirty="0" smtClean="0"/>
              <a:t>III. </a:t>
            </a:r>
            <a:r>
              <a:rPr lang="sl-SI" altLang="en-US" dirty="0" err="1" smtClean="0"/>
              <a:t>Capacity</a:t>
            </a:r>
            <a:r>
              <a:rPr lang="sl-SI" altLang="en-US" dirty="0" smtClean="0"/>
              <a:t> design - </a:t>
            </a:r>
            <a:r>
              <a:rPr lang="sl-SI" altLang="en-US" dirty="0" err="1" smtClean="0"/>
              <a:t>column</a:t>
            </a:r>
            <a:endParaRPr lang="sl-SI" altLang="en-US" dirty="0" smtClean="0"/>
          </a:p>
        </p:txBody>
      </p:sp>
      <p:pic>
        <p:nvPicPr>
          <p:cNvPr id="49155" name="Picture 5" descr="kobe3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2559" r="3484" b="4134"/>
          <a:stretch>
            <a:fillRect/>
          </a:stretch>
        </p:blipFill>
        <p:spPr bwMode="auto">
          <a:xfrm>
            <a:off x="6443663" y="2273300"/>
            <a:ext cx="218757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9156" name="Group 8"/>
          <p:cNvGrpSpPr>
            <a:grpSpLocks/>
          </p:cNvGrpSpPr>
          <p:nvPr/>
        </p:nvGrpSpPr>
        <p:grpSpPr bwMode="auto">
          <a:xfrm>
            <a:off x="6254750" y="2159000"/>
            <a:ext cx="2592388" cy="3384550"/>
            <a:chOff x="3016" y="935"/>
            <a:chExt cx="2586" cy="3266"/>
          </a:xfrm>
        </p:grpSpPr>
        <p:sp>
          <p:nvSpPr>
            <p:cNvPr id="49196" name="Line 6"/>
            <p:cNvSpPr>
              <a:spLocks noChangeShapeType="1"/>
            </p:cNvSpPr>
            <p:nvPr/>
          </p:nvSpPr>
          <p:spPr bwMode="auto">
            <a:xfrm>
              <a:off x="3061" y="935"/>
              <a:ext cx="2495" cy="303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9197" name="Line 7"/>
            <p:cNvSpPr>
              <a:spLocks noChangeShapeType="1"/>
            </p:cNvSpPr>
            <p:nvPr/>
          </p:nvSpPr>
          <p:spPr bwMode="auto">
            <a:xfrm flipH="1">
              <a:off x="3016" y="935"/>
              <a:ext cx="2586" cy="326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49157" name="Rectangle 13"/>
          <p:cNvSpPr>
            <a:spLocks noChangeArrowheads="1"/>
          </p:cNvSpPr>
          <p:nvPr/>
        </p:nvSpPr>
        <p:spPr bwMode="auto">
          <a:xfrm>
            <a:off x="1593850" y="2125663"/>
            <a:ext cx="638175" cy="333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49158" name="Line 18"/>
          <p:cNvSpPr>
            <a:spLocks noChangeShapeType="1"/>
          </p:cNvSpPr>
          <p:nvPr/>
        </p:nvSpPr>
        <p:spPr bwMode="auto">
          <a:xfrm>
            <a:off x="1616075" y="5867400"/>
            <a:ext cx="638175" cy="1588"/>
          </a:xfrm>
          <a:prstGeom prst="line">
            <a:avLst/>
          </a:prstGeom>
          <a:noFill/>
          <a:ln w="11113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pSp>
        <p:nvGrpSpPr>
          <p:cNvPr id="49159" name="Group 55"/>
          <p:cNvGrpSpPr>
            <a:grpSpLocks/>
          </p:cNvGrpSpPr>
          <p:nvPr/>
        </p:nvGrpSpPr>
        <p:grpSpPr bwMode="auto">
          <a:xfrm>
            <a:off x="3975100" y="1679575"/>
            <a:ext cx="1514475" cy="411163"/>
            <a:chOff x="1067" y="3833"/>
            <a:chExt cx="954" cy="259"/>
          </a:xfrm>
        </p:grpSpPr>
        <p:sp>
          <p:nvSpPr>
            <p:cNvPr id="49191" name="Rectangle 26"/>
            <p:cNvSpPr>
              <a:spLocks noChangeArrowheads="1"/>
            </p:cNvSpPr>
            <p:nvPr/>
          </p:nvSpPr>
          <p:spPr bwMode="auto">
            <a:xfrm>
              <a:off x="1067" y="3833"/>
              <a:ext cx="139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endParaRPr lang="sl-SI" altLang="en-US" sz="1800"/>
            </a:p>
          </p:txBody>
        </p:sp>
        <p:sp>
          <p:nvSpPr>
            <p:cNvPr id="49192" name="Rectangle 27"/>
            <p:cNvSpPr>
              <a:spLocks noChangeArrowheads="1"/>
            </p:cNvSpPr>
            <p:nvPr/>
          </p:nvSpPr>
          <p:spPr bwMode="auto">
            <a:xfrm>
              <a:off x="1204" y="3948"/>
              <a:ext cx="19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1500">
                  <a:solidFill>
                    <a:srgbClr val="000000"/>
                  </a:solidFill>
                  <a:latin typeface="Times New Roman" panose="02020603050405020304" pitchFamily="18" charset="0"/>
                </a:rPr>
                <a:t>C,O</a:t>
              </a:r>
              <a:endParaRPr lang="sl-SI" altLang="en-US" sz="1800"/>
            </a:p>
          </p:txBody>
        </p:sp>
        <p:sp>
          <p:nvSpPr>
            <p:cNvPr id="49193" name="Rectangle 28"/>
            <p:cNvSpPr>
              <a:spLocks noChangeArrowheads="1"/>
            </p:cNvSpPr>
            <p:nvPr/>
          </p:nvSpPr>
          <p:spPr bwMode="auto">
            <a:xfrm>
              <a:off x="1455" y="3833"/>
              <a:ext cx="32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= M</a:t>
              </a:r>
              <a:endParaRPr lang="sl-SI" altLang="en-US" sz="1800"/>
            </a:p>
          </p:txBody>
        </p:sp>
        <p:sp>
          <p:nvSpPr>
            <p:cNvPr id="49194" name="Rectangle 29"/>
            <p:cNvSpPr>
              <a:spLocks noChangeArrowheads="1"/>
            </p:cNvSpPr>
            <p:nvPr/>
          </p:nvSpPr>
          <p:spPr bwMode="auto">
            <a:xfrm>
              <a:off x="1785" y="394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1500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sl-SI" altLang="en-US" sz="1800"/>
            </a:p>
          </p:txBody>
        </p:sp>
        <p:sp>
          <p:nvSpPr>
            <p:cNvPr id="49195" name="Rectangle 30"/>
            <p:cNvSpPr>
              <a:spLocks noChangeArrowheads="1"/>
            </p:cNvSpPr>
            <p:nvPr/>
          </p:nvSpPr>
          <p:spPr bwMode="auto">
            <a:xfrm>
              <a:off x="1872" y="3833"/>
              <a:ext cx="149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/h</a:t>
              </a:r>
              <a:endParaRPr lang="sl-SI" altLang="en-US" sz="1800"/>
            </a:p>
          </p:txBody>
        </p:sp>
      </p:grpSp>
      <p:grpSp>
        <p:nvGrpSpPr>
          <p:cNvPr id="49160" name="Group 56"/>
          <p:cNvGrpSpPr>
            <a:grpSpLocks/>
          </p:cNvGrpSpPr>
          <p:nvPr/>
        </p:nvGrpSpPr>
        <p:grpSpPr bwMode="auto">
          <a:xfrm>
            <a:off x="3413125" y="5892800"/>
            <a:ext cx="1544638" cy="447675"/>
            <a:chOff x="1829" y="3270"/>
            <a:chExt cx="973" cy="282"/>
          </a:xfrm>
        </p:grpSpPr>
        <p:sp>
          <p:nvSpPr>
            <p:cNvPr id="49184" name="Rectangle 32"/>
            <p:cNvSpPr>
              <a:spLocks noChangeArrowheads="1"/>
            </p:cNvSpPr>
            <p:nvPr/>
          </p:nvSpPr>
          <p:spPr bwMode="auto">
            <a:xfrm>
              <a:off x="1829" y="3292"/>
              <a:ext cx="1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M</a:t>
              </a:r>
              <a:endParaRPr lang="sl-SI" altLang="en-US" sz="1800"/>
            </a:p>
          </p:txBody>
        </p:sp>
        <p:sp>
          <p:nvSpPr>
            <p:cNvPr id="49185" name="Rectangle 33"/>
            <p:cNvSpPr>
              <a:spLocks noChangeArrowheads="1"/>
            </p:cNvSpPr>
            <p:nvPr/>
          </p:nvSpPr>
          <p:spPr bwMode="auto">
            <a:xfrm>
              <a:off x="2001" y="3408"/>
              <a:ext cx="8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1500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sl-SI" altLang="en-US" sz="1800"/>
            </a:p>
          </p:txBody>
        </p:sp>
        <p:sp>
          <p:nvSpPr>
            <p:cNvPr id="49186" name="Rectangle 34"/>
            <p:cNvSpPr>
              <a:spLocks noChangeArrowheads="1"/>
            </p:cNvSpPr>
            <p:nvPr/>
          </p:nvSpPr>
          <p:spPr bwMode="auto">
            <a:xfrm>
              <a:off x="2137" y="3292"/>
              <a:ext cx="15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= </a:t>
              </a:r>
              <a:endParaRPr lang="sl-SI" altLang="en-US" sz="1800"/>
            </a:p>
          </p:txBody>
        </p:sp>
        <p:sp>
          <p:nvSpPr>
            <p:cNvPr id="49187" name="Rectangle 35"/>
            <p:cNvSpPr>
              <a:spLocks noChangeArrowheads="1"/>
            </p:cNvSpPr>
            <p:nvPr/>
          </p:nvSpPr>
          <p:spPr bwMode="auto">
            <a:xfrm>
              <a:off x="2295" y="3270"/>
              <a:ext cx="79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2400">
                  <a:solidFill>
                    <a:srgbClr val="000000"/>
                  </a:solidFill>
                  <a:latin typeface="Symbol" panose="05050102010706020507" pitchFamily="18" charset="2"/>
                </a:rPr>
                <a:t>g</a:t>
              </a:r>
              <a:endParaRPr lang="sl-SI" altLang="en-US" sz="1800"/>
            </a:p>
          </p:txBody>
        </p:sp>
        <p:sp>
          <p:nvSpPr>
            <p:cNvPr id="49188" name="Rectangle 36"/>
            <p:cNvSpPr>
              <a:spLocks noChangeArrowheads="1"/>
            </p:cNvSpPr>
            <p:nvPr/>
          </p:nvSpPr>
          <p:spPr bwMode="auto">
            <a:xfrm>
              <a:off x="2374" y="3408"/>
              <a:ext cx="117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1500">
                  <a:solidFill>
                    <a:srgbClr val="000000"/>
                  </a:solidFill>
                  <a:latin typeface="Times New Roman" panose="02020603050405020304" pitchFamily="18" charset="0"/>
                </a:rPr>
                <a:t>O </a:t>
              </a:r>
              <a:endParaRPr lang="sl-SI" altLang="en-US" sz="1800"/>
            </a:p>
          </p:txBody>
        </p:sp>
        <p:sp>
          <p:nvSpPr>
            <p:cNvPr id="49189" name="Rectangle 37"/>
            <p:cNvSpPr>
              <a:spLocks noChangeArrowheads="1"/>
            </p:cNvSpPr>
            <p:nvPr/>
          </p:nvSpPr>
          <p:spPr bwMode="auto">
            <a:xfrm>
              <a:off x="2489" y="3292"/>
              <a:ext cx="1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M</a:t>
              </a:r>
              <a:endParaRPr lang="sl-SI" altLang="en-US" sz="1800"/>
            </a:p>
          </p:txBody>
        </p:sp>
        <p:sp>
          <p:nvSpPr>
            <p:cNvPr id="49190" name="Rectangle 38"/>
            <p:cNvSpPr>
              <a:spLocks noChangeArrowheads="1"/>
            </p:cNvSpPr>
            <p:nvPr/>
          </p:nvSpPr>
          <p:spPr bwMode="auto">
            <a:xfrm>
              <a:off x="2662" y="3408"/>
              <a:ext cx="14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sl-SI" altLang="en-US" sz="1500">
                  <a:solidFill>
                    <a:srgbClr val="000000"/>
                  </a:solidFill>
                  <a:latin typeface="Times New Roman" panose="02020603050405020304" pitchFamily="18" charset="0"/>
                </a:rPr>
                <a:t>Rd</a:t>
              </a:r>
              <a:endParaRPr lang="sl-SI" altLang="en-US" sz="1800"/>
            </a:p>
          </p:txBody>
        </p:sp>
      </p:grpSp>
      <p:sp>
        <p:nvSpPr>
          <p:cNvPr id="49161" name="Rectangle 39"/>
          <p:cNvSpPr>
            <a:spLocks noChangeArrowheads="1"/>
          </p:cNvSpPr>
          <p:nvPr/>
        </p:nvSpPr>
        <p:spPr bwMode="auto">
          <a:xfrm>
            <a:off x="2743200" y="1804988"/>
            <a:ext cx="2178050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49162" name="Line 48"/>
          <p:cNvSpPr>
            <a:spLocks noChangeShapeType="1"/>
          </p:cNvSpPr>
          <p:nvPr/>
        </p:nvSpPr>
        <p:spPr bwMode="auto">
          <a:xfrm>
            <a:off x="520700" y="2136775"/>
            <a:ext cx="719138" cy="1588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9163" name="Line 49"/>
          <p:cNvSpPr>
            <a:spLocks noChangeShapeType="1"/>
          </p:cNvSpPr>
          <p:nvPr/>
        </p:nvSpPr>
        <p:spPr bwMode="auto">
          <a:xfrm>
            <a:off x="896938" y="1919288"/>
            <a:ext cx="1587" cy="4073525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9164" name="Oval 50"/>
          <p:cNvSpPr>
            <a:spLocks noChangeArrowheads="1"/>
          </p:cNvSpPr>
          <p:nvPr/>
        </p:nvSpPr>
        <p:spPr bwMode="auto">
          <a:xfrm>
            <a:off x="841375" y="5810250"/>
            <a:ext cx="101600" cy="103188"/>
          </a:xfrm>
          <a:prstGeom prst="ellipse">
            <a:avLst/>
          </a:prstGeom>
          <a:solidFill>
            <a:srgbClr val="000000"/>
          </a:solidFill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49165" name="Oval 51"/>
          <p:cNvSpPr>
            <a:spLocks noChangeArrowheads="1"/>
          </p:cNvSpPr>
          <p:nvPr/>
        </p:nvSpPr>
        <p:spPr bwMode="auto">
          <a:xfrm>
            <a:off x="852488" y="2090738"/>
            <a:ext cx="101600" cy="114300"/>
          </a:xfrm>
          <a:prstGeom prst="ellipse">
            <a:avLst/>
          </a:prstGeom>
          <a:solidFill>
            <a:srgbClr val="000000"/>
          </a:solidFill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49166" name="Rectangle 52"/>
          <p:cNvSpPr>
            <a:spLocks noChangeArrowheads="1"/>
          </p:cNvSpPr>
          <p:nvPr/>
        </p:nvSpPr>
        <p:spPr bwMode="auto">
          <a:xfrm>
            <a:off x="179388" y="3773488"/>
            <a:ext cx="558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49167" name="Rectangle 53"/>
          <p:cNvSpPr>
            <a:spLocks noChangeArrowheads="1"/>
          </p:cNvSpPr>
          <p:nvPr/>
        </p:nvSpPr>
        <p:spPr bwMode="auto">
          <a:xfrm>
            <a:off x="293688" y="3852863"/>
            <a:ext cx="1841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900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endParaRPr lang="sl-SI" altLang="en-US" sz="1800"/>
          </a:p>
        </p:txBody>
      </p:sp>
      <p:sp>
        <p:nvSpPr>
          <p:cNvPr id="49168" name="Rectangle 54"/>
          <p:cNvSpPr>
            <a:spLocks noChangeArrowheads="1"/>
          </p:cNvSpPr>
          <p:nvPr/>
        </p:nvSpPr>
        <p:spPr bwMode="auto">
          <a:xfrm>
            <a:off x="1547813" y="2133600"/>
            <a:ext cx="720725" cy="3743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49169" name="Line 58"/>
          <p:cNvSpPr>
            <a:spLocks noChangeShapeType="1"/>
          </p:cNvSpPr>
          <p:nvPr/>
        </p:nvSpPr>
        <p:spPr bwMode="auto">
          <a:xfrm>
            <a:off x="2484438" y="2133600"/>
            <a:ext cx="0" cy="3743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9170" name="Line 59"/>
          <p:cNvSpPr>
            <a:spLocks noChangeShapeType="1"/>
          </p:cNvSpPr>
          <p:nvPr/>
        </p:nvSpPr>
        <p:spPr bwMode="auto">
          <a:xfrm>
            <a:off x="2484438" y="5876925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9171" name="Line 60"/>
          <p:cNvSpPr>
            <a:spLocks noChangeShapeType="1"/>
          </p:cNvSpPr>
          <p:nvPr/>
        </p:nvSpPr>
        <p:spPr bwMode="auto">
          <a:xfrm>
            <a:off x="2484438" y="2133600"/>
            <a:ext cx="647700" cy="3743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9172" name="Line 61"/>
          <p:cNvSpPr>
            <a:spLocks noChangeShapeType="1"/>
          </p:cNvSpPr>
          <p:nvPr/>
        </p:nvSpPr>
        <p:spPr bwMode="auto">
          <a:xfrm>
            <a:off x="2484438" y="2133600"/>
            <a:ext cx="1079500" cy="3743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9173" name="Text Box 62"/>
          <p:cNvSpPr txBox="1">
            <a:spLocks noChangeArrowheads="1"/>
          </p:cNvSpPr>
          <p:nvPr/>
        </p:nvSpPr>
        <p:spPr bwMode="auto">
          <a:xfrm>
            <a:off x="2484438" y="5949950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2400"/>
              <a:t>M</a:t>
            </a:r>
            <a:r>
              <a:rPr lang="sl-SI" altLang="en-US" sz="2400" baseline="-25000"/>
              <a:t>Rd</a:t>
            </a:r>
          </a:p>
        </p:txBody>
      </p:sp>
      <p:sp>
        <p:nvSpPr>
          <p:cNvPr id="49174" name="AutoShape 67" descr="Light horizontal"/>
          <p:cNvSpPr>
            <a:spLocks noChangeArrowheads="1"/>
          </p:cNvSpPr>
          <p:nvPr/>
        </p:nvSpPr>
        <p:spPr bwMode="auto">
          <a:xfrm>
            <a:off x="2484438" y="2125663"/>
            <a:ext cx="792162" cy="3751262"/>
          </a:xfrm>
          <a:prstGeom prst="rtTriangl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49175" name="Rectangle 68" descr="Light horizontal"/>
          <p:cNvSpPr>
            <a:spLocks noChangeArrowheads="1"/>
          </p:cNvSpPr>
          <p:nvPr/>
        </p:nvSpPr>
        <p:spPr bwMode="auto">
          <a:xfrm>
            <a:off x="4660900" y="2125663"/>
            <a:ext cx="558800" cy="374173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cxnSp>
        <p:nvCxnSpPr>
          <p:cNvPr id="5" name="Straight Connector 4"/>
          <p:cNvCxnSpPr>
            <a:stCxn id="49174" idx="4"/>
          </p:cNvCxnSpPr>
          <p:nvPr/>
        </p:nvCxnSpPr>
        <p:spPr>
          <a:xfrm flipV="1">
            <a:off x="3276600" y="4868863"/>
            <a:ext cx="0" cy="1008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3975100" y="4921250"/>
            <a:ext cx="0" cy="941388"/>
          </a:xfrm>
          <a:prstGeom prst="line">
            <a:avLst/>
          </a:prstGeom>
          <a:ln>
            <a:solidFill>
              <a:schemeClr val="tx1"/>
            </a:solidFill>
            <a:headEnd type="triangle" w="sm" len="lg"/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78" name="TextBox 7"/>
          <p:cNvSpPr txBox="1">
            <a:spLocks noChangeArrowheads="1"/>
          </p:cNvSpPr>
          <p:nvPr/>
        </p:nvSpPr>
        <p:spPr bwMode="auto">
          <a:xfrm>
            <a:off x="3975100" y="5141913"/>
            <a:ext cx="569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2800"/>
              <a:t>L</a:t>
            </a:r>
            <a:r>
              <a:rPr lang="sl-SI" altLang="sl-SI" sz="2800" baseline="-25000"/>
              <a:t>h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3824288" y="4921250"/>
            <a:ext cx="368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3846513" y="5862638"/>
            <a:ext cx="368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81" name="TextBox 50"/>
          <p:cNvSpPr txBox="1">
            <a:spLocks noChangeArrowheads="1"/>
          </p:cNvSpPr>
          <p:nvPr/>
        </p:nvSpPr>
        <p:spPr bwMode="auto">
          <a:xfrm>
            <a:off x="5114925" y="6145213"/>
            <a:ext cx="3957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2800"/>
              <a:t>L</a:t>
            </a:r>
            <a:r>
              <a:rPr lang="sl-SI" altLang="sl-SI" sz="2800" baseline="-25000"/>
              <a:t>h </a:t>
            </a:r>
            <a:r>
              <a:rPr lang="sl-SI" altLang="sl-SI" sz="2800"/>
              <a:t>– plastic hinge region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2881313" y="3200400"/>
            <a:ext cx="395287" cy="377825"/>
          </a:xfrm>
          <a:prstGeom prst="line">
            <a:avLst/>
          </a:prstGeom>
          <a:ln>
            <a:solidFill>
              <a:schemeClr val="tx1"/>
            </a:solidFill>
            <a:tailEnd type="triangle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83" name="Text Box 62"/>
          <p:cNvSpPr txBox="1">
            <a:spLocks noChangeArrowheads="1"/>
          </p:cNvSpPr>
          <p:nvPr/>
        </p:nvSpPr>
        <p:spPr bwMode="auto">
          <a:xfrm>
            <a:off x="3297238" y="2932113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2400"/>
              <a:t>M</a:t>
            </a:r>
            <a:r>
              <a:rPr lang="sl-SI" altLang="en-US" sz="2400" baseline="-25000"/>
              <a:t>C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4"/>
          <p:cNvGrpSpPr>
            <a:grpSpLocks noChangeAspect="1"/>
          </p:cNvGrpSpPr>
          <p:nvPr/>
        </p:nvGrpSpPr>
        <p:grpSpPr bwMode="auto">
          <a:xfrm>
            <a:off x="317500" y="404813"/>
            <a:ext cx="8791575" cy="6165850"/>
            <a:chOff x="200" y="255"/>
            <a:chExt cx="5538" cy="3884"/>
          </a:xfrm>
        </p:grpSpPr>
        <p:sp>
          <p:nvSpPr>
            <p:cNvPr id="50181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0" y="255"/>
              <a:ext cx="5538" cy="3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0182" name="Freeform 5"/>
            <p:cNvSpPr>
              <a:spLocks noEditPoints="1"/>
            </p:cNvSpPr>
            <p:nvPr/>
          </p:nvSpPr>
          <p:spPr bwMode="auto">
            <a:xfrm>
              <a:off x="2642" y="1839"/>
              <a:ext cx="11" cy="1602"/>
            </a:xfrm>
            <a:custGeom>
              <a:avLst/>
              <a:gdLst>
                <a:gd name="T0" fmla="*/ 0 w 59"/>
                <a:gd name="T1" fmla="*/ 0 h 8900"/>
                <a:gd name="T2" fmla="*/ 0 w 59"/>
                <a:gd name="T3" fmla="*/ 0 h 8900"/>
                <a:gd name="T4" fmla="*/ 0 w 59"/>
                <a:gd name="T5" fmla="*/ 0 h 8900"/>
                <a:gd name="T6" fmla="*/ 0 w 59"/>
                <a:gd name="T7" fmla="*/ 0 h 8900"/>
                <a:gd name="T8" fmla="*/ 0 w 59"/>
                <a:gd name="T9" fmla="*/ 0 h 8900"/>
                <a:gd name="T10" fmla="*/ 0 w 59"/>
                <a:gd name="T11" fmla="*/ 0 h 8900"/>
                <a:gd name="T12" fmla="*/ 0 w 59"/>
                <a:gd name="T13" fmla="*/ 0 h 8900"/>
                <a:gd name="T14" fmla="*/ 0 w 59"/>
                <a:gd name="T15" fmla="*/ 0 h 8900"/>
                <a:gd name="T16" fmla="*/ 0 w 59"/>
                <a:gd name="T17" fmla="*/ 0 h 8900"/>
                <a:gd name="T18" fmla="*/ 0 w 59"/>
                <a:gd name="T19" fmla="*/ 0 h 8900"/>
                <a:gd name="T20" fmla="*/ 0 w 59"/>
                <a:gd name="T21" fmla="*/ 0 h 8900"/>
                <a:gd name="T22" fmla="*/ 0 w 59"/>
                <a:gd name="T23" fmla="*/ 0 h 8900"/>
                <a:gd name="T24" fmla="*/ 0 w 59"/>
                <a:gd name="T25" fmla="*/ 0 h 8900"/>
                <a:gd name="T26" fmla="*/ 0 w 59"/>
                <a:gd name="T27" fmla="*/ 0 h 8900"/>
                <a:gd name="T28" fmla="*/ 0 w 59"/>
                <a:gd name="T29" fmla="*/ 1 h 8900"/>
                <a:gd name="T30" fmla="*/ 0 w 59"/>
                <a:gd name="T31" fmla="*/ 0 h 8900"/>
                <a:gd name="T32" fmla="*/ 0 w 59"/>
                <a:gd name="T33" fmla="*/ 1 h 8900"/>
                <a:gd name="T34" fmla="*/ 0 w 59"/>
                <a:gd name="T35" fmla="*/ 1 h 8900"/>
                <a:gd name="T36" fmla="*/ 0 w 59"/>
                <a:gd name="T37" fmla="*/ 1 h 8900"/>
                <a:gd name="T38" fmla="*/ 0 w 59"/>
                <a:gd name="T39" fmla="*/ 1 h 8900"/>
                <a:gd name="T40" fmla="*/ 0 w 59"/>
                <a:gd name="T41" fmla="*/ 1 h 8900"/>
                <a:gd name="T42" fmla="*/ 0 w 59"/>
                <a:gd name="T43" fmla="*/ 1 h 8900"/>
                <a:gd name="T44" fmla="*/ 0 w 59"/>
                <a:gd name="T45" fmla="*/ 1 h 8900"/>
                <a:gd name="T46" fmla="*/ 0 w 59"/>
                <a:gd name="T47" fmla="*/ 1 h 8900"/>
                <a:gd name="T48" fmla="*/ 0 w 59"/>
                <a:gd name="T49" fmla="*/ 1 h 8900"/>
                <a:gd name="T50" fmla="*/ 0 w 59"/>
                <a:gd name="T51" fmla="*/ 1 h 8900"/>
                <a:gd name="T52" fmla="*/ 0 w 59"/>
                <a:gd name="T53" fmla="*/ 1 h 8900"/>
                <a:gd name="T54" fmla="*/ 0 w 59"/>
                <a:gd name="T55" fmla="*/ 1 h 8900"/>
                <a:gd name="T56" fmla="*/ 0 w 59"/>
                <a:gd name="T57" fmla="*/ 1 h 8900"/>
                <a:gd name="T58" fmla="*/ 0 w 59"/>
                <a:gd name="T59" fmla="*/ 1 h 8900"/>
                <a:gd name="T60" fmla="*/ 0 w 59"/>
                <a:gd name="T61" fmla="*/ 1 h 8900"/>
                <a:gd name="T62" fmla="*/ 0 w 59"/>
                <a:gd name="T63" fmla="*/ 1 h 8900"/>
                <a:gd name="T64" fmla="*/ 0 w 59"/>
                <a:gd name="T65" fmla="*/ 1 h 8900"/>
                <a:gd name="T66" fmla="*/ 0 w 59"/>
                <a:gd name="T67" fmla="*/ 1 h 8900"/>
                <a:gd name="T68" fmla="*/ 0 w 59"/>
                <a:gd name="T69" fmla="*/ 1 h 8900"/>
                <a:gd name="T70" fmla="*/ 0 w 59"/>
                <a:gd name="T71" fmla="*/ 1 h 8900"/>
                <a:gd name="T72" fmla="*/ 0 w 59"/>
                <a:gd name="T73" fmla="*/ 1 h 8900"/>
                <a:gd name="T74" fmla="*/ 0 w 59"/>
                <a:gd name="T75" fmla="*/ 1 h 8900"/>
                <a:gd name="T76" fmla="*/ 0 w 59"/>
                <a:gd name="T77" fmla="*/ 1 h 8900"/>
                <a:gd name="T78" fmla="*/ 0 w 59"/>
                <a:gd name="T79" fmla="*/ 1 h 8900"/>
                <a:gd name="T80" fmla="*/ 0 w 59"/>
                <a:gd name="T81" fmla="*/ 1 h 8900"/>
                <a:gd name="T82" fmla="*/ 0 w 59"/>
                <a:gd name="T83" fmla="*/ 1 h 8900"/>
                <a:gd name="T84" fmla="*/ 0 w 59"/>
                <a:gd name="T85" fmla="*/ 1 h 8900"/>
                <a:gd name="T86" fmla="*/ 0 w 59"/>
                <a:gd name="T87" fmla="*/ 1 h 8900"/>
                <a:gd name="T88" fmla="*/ 0 w 59"/>
                <a:gd name="T89" fmla="*/ 1 h 8900"/>
                <a:gd name="T90" fmla="*/ 0 w 59"/>
                <a:gd name="T91" fmla="*/ 1 h 8900"/>
                <a:gd name="T92" fmla="*/ 0 w 59"/>
                <a:gd name="T93" fmla="*/ 1 h 8900"/>
                <a:gd name="T94" fmla="*/ 0 w 59"/>
                <a:gd name="T95" fmla="*/ 1 h 8900"/>
                <a:gd name="T96" fmla="*/ 0 w 59"/>
                <a:gd name="T97" fmla="*/ 1 h 8900"/>
                <a:gd name="T98" fmla="*/ 0 w 59"/>
                <a:gd name="T99" fmla="*/ 1 h 8900"/>
                <a:gd name="T100" fmla="*/ 0 w 59"/>
                <a:gd name="T101" fmla="*/ 1 h 8900"/>
                <a:gd name="T102" fmla="*/ 0 w 59"/>
                <a:gd name="T103" fmla="*/ 1 h 8900"/>
                <a:gd name="T104" fmla="*/ 0 w 59"/>
                <a:gd name="T105" fmla="*/ 1 h 8900"/>
                <a:gd name="T106" fmla="*/ 0 w 59"/>
                <a:gd name="T107" fmla="*/ 1 h 8900"/>
                <a:gd name="T108" fmla="*/ 0 w 59"/>
                <a:gd name="T109" fmla="*/ 2 h 8900"/>
                <a:gd name="T110" fmla="*/ 0 w 59"/>
                <a:gd name="T111" fmla="*/ 1 h 8900"/>
                <a:gd name="T112" fmla="*/ 0 w 59"/>
                <a:gd name="T113" fmla="*/ 2 h 8900"/>
                <a:gd name="T114" fmla="*/ 0 w 59"/>
                <a:gd name="T115" fmla="*/ 2 h 8900"/>
                <a:gd name="T116" fmla="*/ 0 w 59"/>
                <a:gd name="T117" fmla="*/ 2 h 8900"/>
                <a:gd name="T118" fmla="*/ 0 w 59"/>
                <a:gd name="T119" fmla="*/ 2 h 890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9" h="8900">
                  <a:moveTo>
                    <a:pt x="59" y="25"/>
                  </a:moveTo>
                  <a:lnTo>
                    <a:pt x="59" y="175"/>
                  </a:lnTo>
                  <a:cubicBezTo>
                    <a:pt x="59" y="189"/>
                    <a:pt x="47" y="200"/>
                    <a:pt x="34" y="200"/>
                  </a:cubicBezTo>
                  <a:cubicBezTo>
                    <a:pt x="20" y="200"/>
                    <a:pt x="9" y="189"/>
                    <a:pt x="9" y="175"/>
                  </a:cubicBezTo>
                  <a:lnTo>
                    <a:pt x="9" y="25"/>
                  </a:lnTo>
                  <a:cubicBezTo>
                    <a:pt x="9" y="12"/>
                    <a:pt x="20" y="0"/>
                    <a:pt x="34" y="0"/>
                  </a:cubicBezTo>
                  <a:cubicBezTo>
                    <a:pt x="48" y="0"/>
                    <a:pt x="59" y="12"/>
                    <a:pt x="59" y="25"/>
                  </a:cubicBezTo>
                  <a:close/>
                  <a:moveTo>
                    <a:pt x="58" y="375"/>
                  </a:moveTo>
                  <a:lnTo>
                    <a:pt x="58" y="525"/>
                  </a:lnTo>
                  <a:cubicBezTo>
                    <a:pt x="58" y="539"/>
                    <a:pt x="47" y="550"/>
                    <a:pt x="33" y="550"/>
                  </a:cubicBezTo>
                  <a:cubicBezTo>
                    <a:pt x="19" y="550"/>
                    <a:pt x="8" y="539"/>
                    <a:pt x="8" y="525"/>
                  </a:cubicBezTo>
                  <a:lnTo>
                    <a:pt x="8" y="375"/>
                  </a:lnTo>
                  <a:cubicBezTo>
                    <a:pt x="8" y="362"/>
                    <a:pt x="20" y="350"/>
                    <a:pt x="33" y="350"/>
                  </a:cubicBezTo>
                  <a:cubicBezTo>
                    <a:pt x="47" y="350"/>
                    <a:pt x="58" y="362"/>
                    <a:pt x="58" y="375"/>
                  </a:cubicBezTo>
                  <a:close/>
                  <a:moveTo>
                    <a:pt x="58" y="725"/>
                  </a:moveTo>
                  <a:lnTo>
                    <a:pt x="58" y="875"/>
                  </a:lnTo>
                  <a:cubicBezTo>
                    <a:pt x="58" y="889"/>
                    <a:pt x="47" y="900"/>
                    <a:pt x="33" y="900"/>
                  </a:cubicBezTo>
                  <a:cubicBezTo>
                    <a:pt x="19" y="900"/>
                    <a:pt x="8" y="889"/>
                    <a:pt x="8" y="875"/>
                  </a:cubicBezTo>
                  <a:lnTo>
                    <a:pt x="8" y="725"/>
                  </a:lnTo>
                  <a:cubicBezTo>
                    <a:pt x="8" y="712"/>
                    <a:pt x="19" y="700"/>
                    <a:pt x="33" y="700"/>
                  </a:cubicBezTo>
                  <a:cubicBezTo>
                    <a:pt x="47" y="700"/>
                    <a:pt x="58" y="712"/>
                    <a:pt x="58" y="725"/>
                  </a:cubicBezTo>
                  <a:close/>
                  <a:moveTo>
                    <a:pt x="58" y="1075"/>
                  </a:moveTo>
                  <a:lnTo>
                    <a:pt x="58" y="1225"/>
                  </a:lnTo>
                  <a:cubicBezTo>
                    <a:pt x="58" y="1239"/>
                    <a:pt x="46" y="1250"/>
                    <a:pt x="33" y="1250"/>
                  </a:cubicBezTo>
                  <a:cubicBezTo>
                    <a:pt x="19" y="1250"/>
                    <a:pt x="8" y="1239"/>
                    <a:pt x="8" y="1225"/>
                  </a:cubicBezTo>
                  <a:lnTo>
                    <a:pt x="8" y="1075"/>
                  </a:lnTo>
                  <a:cubicBezTo>
                    <a:pt x="8" y="1062"/>
                    <a:pt x="19" y="1050"/>
                    <a:pt x="33" y="1050"/>
                  </a:cubicBezTo>
                  <a:cubicBezTo>
                    <a:pt x="47" y="1050"/>
                    <a:pt x="58" y="1062"/>
                    <a:pt x="58" y="1075"/>
                  </a:cubicBezTo>
                  <a:close/>
                  <a:moveTo>
                    <a:pt x="57" y="1425"/>
                  </a:moveTo>
                  <a:lnTo>
                    <a:pt x="57" y="1575"/>
                  </a:lnTo>
                  <a:cubicBezTo>
                    <a:pt x="57" y="1589"/>
                    <a:pt x="46" y="1600"/>
                    <a:pt x="32" y="1600"/>
                  </a:cubicBezTo>
                  <a:cubicBezTo>
                    <a:pt x="19" y="1600"/>
                    <a:pt x="7" y="1589"/>
                    <a:pt x="7" y="1575"/>
                  </a:cubicBezTo>
                  <a:lnTo>
                    <a:pt x="7" y="1425"/>
                  </a:lnTo>
                  <a:cubicBezTo>
                    <a:pt x="7" y="1412"/>
                    <a:pt x="19" y="1400"/>
                    <a:pt x="32" y="1400"/>
                  </a:cubicBezTo>
                  <a:cubicBezTo>
                    <a:pt x="46" y="1400"/>
                    <a:pt x="57" y="1412"/>
                    <a:pt x="57" y="1425"/>
                  </a:cubicBezTo>
                  <a:close/>
                  <a:moveTo>
                    <a:pt x="57" y="1775"/>
                  </a:moveTo>
                  <a:lnTo>
                    <a:pt x="57" y="1925"/>
                  </a:lnTo>
                  <a:cubicBezTo>
                    <a:pt x="57" y="1939"/>
                    <a:pt x="46" y="1950"/>
                    <a:pt x="32" y="1950"/>
                  </a:cubicBezTo>
                  <a:cubicBezTo>
                    <a:pt x="18" y="1950"/>
                    <a:pt x="7" y="1939"/>
                    <a:pt x="7" y="1925"/>
                  </a:cubicBezTo>
                  <a:lnTo>
                    <a:pt x="7" y="1775"/>
                  </a:lnTo>
                  <a:cubicBezTo>
                    <a:pt x="7" y="1762"/>
                    <a:pt x="18" y="1750"/>
                    <a:pt x="32" y="1750"/>
                  </a:cubicBezTo>
                  <a:cubicBezTo>
                    <a:pt x="46" y="1750"/>
                    <a:pt x="57" y="1762"/>
                    <a:pt x="57" y="1775"/>
                  </a:cubicBezTo>
                  <a:close/>
                  <a:moveTo>
                    <a:pt x="57" y="2125"/>
                  </a:moveTo>
                  <a:lnTo>
                    <a:pt x="57" y="2275"/>
                  </a:lnTo>
                  <a:cubicBezTo>
                    <a:pt x="57" y="2289"/>
                    <a:pt x="45" y="2300"/>
                    <a:pt x="32" y="2300"/>
                  </a:cubicBezTo>
                  <a:cubicBezTo>
                    <a:pt x="18" y="2300"/>
                    <a:pt x="7" y="2289"/>
                    <a:pt x="7" y="2275"/>
                  </a:cubicBezTo>
                  <a:lnTo>
                    <a:pt x="7" y="2125"/>
                  </a:lnTo>
                  <a:cubicBezTo>
                    <a:pt x="7" y="2112"/>
                    <a:pt x="18" y="2100"/>
                    <a:pt x="32" y="2100"/>
                  </a:cubicBezTo>
                  <a:cubicBezTo>
                    <a:pt x="46" y="2100"/>
                    <a:pt x="57" y="2112"/>
                    <a:pt x="57" y="2125"/>
                  </a:cubicBezTo>
                  <a:close/>
                  <a:moveTo>
                    <a:pt x="56" y="2475"/>
                  </a:moveTo>
                  <a:lnTo>
                    <a:pt x="56" y="2625"/>
                  </a:lnTo>
                  <a:cubicBezTo>
                    <a:pt x="56" y="2639"/>
                    <a:pt x="45" y="2650"/>
                    <a:pt x="31" y="2650"/>
                  </a:cubicBezTo>
                  <a:cubicBezTo>
                    <a:pt x="18" y="2650"/>
                    <a:pt x="6" y="2639"/>
                    <a:pt x="6" y="2625"/>
                  </a:cubicBezTo>
                  <a:lnTo>
                    <a:pt x="6" y="2475"/>
                  </a:lnTo>
                  <a:cubicBezTo>
                    <a:pt x="6" y="2462"/>
                    <a:pt x="18" y="2450"/>
                    <a:pt x="32" y="2450"/>
                  </a:cubicBezTo>
                  <a:cubicBezTo>
                    <a:pt x="45" y="2450"/>
                    <a:pt x="56" y="2462"/>
                    <a:pt x="56" y="2475"/>
                  </a:cubicBezTo>
                  <a:close/>
                  <a:moveTo>
                    <a:pt x="56" y="2825"/>
                  </a:moveTo>
                  <a:lnTo>
                    <a:pt x="56" y="2975"/>
                  </a:lnTo>
                  <a:cubicBezTo>
                    <a:pt x="56" y="2989"/>
                    <a:pt x="45" y="3000"/>
                    <a:pt x="31" y="3000"/>
                  </a:cubicBezTo>
                  <a:cubicBezTo>
                    <a:pt x="17" y="3000"/>
                    <a:pt x="6" y="2989"/>
                    <a:pt x="6" y="2975"/>
                  </a:cubicBezTo>
                  <a:lnTo>
                    <a:pt x="6" y="2825"/>
                  </a:lnTo>
                  <a:cubicBezTo>
                    <a:pt x="6" y="2812"/>
                    <a:pt x="17" y="2800"/>
                    <a:pt x="31" y="2800"/>
                  </a:cubicBezTo>
                  <a:cubicBezTo>
                    <a:pt x="45" y="2800"/>
                    <a:pt x="56" y="2812"/>
                    <a:pt x="56" y="2825"/>
                  </a:cubicBezTo>
                  <a:close/>
                  <a:moveTo>
                    <a:pt x="56" y="3175"/>
                  </a:moveTo>
                  <a:lnTo>
                    <a:pt x="56" y="3325"/>
                  </a:lnTo>
                  <a:cubicBezTo>
                    <a:pt x="56" y="3339"/>
                    <a:pt x="44" y="3350"/>
                    <a:pt x="31" y="3350"/>
                  </a:cubicBezTo>
                  <a:cubicBezTo>
                    <a:pt x="17" y="3350"/>
                    <a:pt x="6" y="3339"/>
                    <a:pt x="6" y="3325"/>
                  </a:cubicBezTo>
                  <a:lnTo>
                    <a:pt x="6" y="3175"/>
                  </a:lnTo>
                  <a:cubicBezTo>
                    <a:pt x="6" y="3162"/>
                    <a:pt x="17" y="3150"/>
                    <a:pt x="31" y="3150"/>
                  </a:cubicBezTo>
                  <a:cubicBezTo>
                    <a:pt x="45" y="3150"/>
                    <a:pt x="56" y="3162"/>
                    <a:pt x="56" y="3175"/>
                  </a:cubicBezTo>
                  <a:close/>
                  <a:moveTo>
                    <a:pt x="55" y="3525"/>
                  </a:moveTo>
                  <a:lnTo>
                    <a:pt x="55" y="3675"/>
                  </a:lnTo>
                  <a:cubicBezTo>
                    <a:pt x="55" y="3689"/>
                    <a:pt x="44" y="3700"/>
                    <a:pt x="30" y="3700"/>
                  </a:cubicBezTo>
                  <a:cubicBezTo>
                    <a:pt x="17" y="3700"/>
                    <a:pt x="5" y="3689"/>
                    <a:pt x="5" y="3675"/>
                  </a:cubicBezTo>
                  <a:lnTo>
                    <a:pt x="5" y="3525"/>
                  </a:lnTo>
                  <a:cubicBezTo>
                    <a:pt x="5" y="3512"/>
                    <a:pt x="17" y="3500"/>
                    <a:pt x="31" y="3500"/>
                  </a:cubicBezTo>
                  <a:cubicBezTo>
                    <a:pt x="44" y="3500"/>
                    <a:pt x="55" y="3512"/>
                    <a:pt x="55" y="3525"/>
                  </a:cubicBezTo>
                  <a:close/>
                  <a:moveTo>
                    <a:pt x="55" y="3875"/>
                  </a:moveTo>
                  <a:lnTo>
                    <a:pt x="55" y="4025"/>
                  </a:lnTo>
                  <a:cubicBezTo>
                    <a:pt x="55" y="4039"/>
                    <a:pt x="44" y="4050"/>
                    <a:pt x="30" y="4050"/>
                  </a:cubicBezTo>
                  <a:cubicBezTo>
                    <a:pt x="16" y="4050"/>
                    <a:pt x="5" y="4039"/>
                    <a:pt x="5" y="4025"/>
                  </a:cubicBezTo>
                  <a:lnTo>
                    <a:pt x="5" y="3875"/>
                  </a:lnTo>
                  <a:cubicBezTo>
                    <a:pt x="5" y="3862"/>
                    <a:pt x="16" y="3850"/>
                    <a:pt x="30" y="3850"/>
                  </a:cubicBezTo>
                  <a:cubicBezTo>
                    <a:pt x="44" y="3850"/>
                    <a:pt x="55" y="3862"/>
                    <a:pt x="55" y="3875"/>
                  </a:cubicBezTo>
                  <a:close/>
                  <a:moveTo>
                    <a:pt x="55" y="4225"/>
                  </a:moveTo>
                  <a:lnTo>
                    <a:pt x="55" y="4375"/>
                  </a:lnTo>
                  <a:cubicBezTo>
                    <a:pt x="55" y="4389"/>
                    <a:pt x="43" y="4400"/>
                    <a:pt x="30" y="4400"/>
                  </a:cubicBezTo>
                  <a:cubicBezTo>
                    <a:pt x="16" y="4400"/>
                    <a:pt x="5" y="4389"/>
                    <a:pt x="5" y="4375"/>
                  </a:cubicBezTo>
                  <a:lnTo>
                    <a:pt x="5" y="4225"/>
                  </a:lnTo>
                  <a:cubicBezTo>
                    <a:pt x="5" y="4212"/>
                    <a:pt x="16" y="4200"/>
                    <a:pt x="30" y="4200"/>
                  </a:cubicBezTo>
                  <a:cubicBezTo>
                    <a:pt x="44" y="4200"/>
                    <a:pt x="55" y="4212"/>
                    <a:pt x="55" y="4225"/>
                  </a:cubicBezTo>
                  <a:close/>
                  <a:moveTo>
                    <a:pt x="54" y="4575"/>
                  </a:moveTo>
                  <a:lnTo>
                    <a:pt x="54" y="4725"/>
                  </a:lnTo>
                  <a:cubicBezTo>
                    <a:pt x="54" y="4739"/>
                    <a:pt x="43" y="4750"/>
                    <a:pt x="29" y="4750"/>
                  </a:cubicBezTo>
                  <a:cubicBezTo>
                    <a:pt x="16" y="4750"/>
                    <a:pt x="4" y="4739"/>
                    <a:pt x="4" y="4725"/>
                  </a:cubicBezTo>
                  <a:lnTo>
                    <a:pt x="5" y="4575"/>
                  </a:lnTo>
                  <a:cubicBezTo>
                    <a:pt x="5" y="4562"/>
                    <a:pt x="16" y="4550"/>
                    <a:pt x="30" y="4550"/>
                  </a:cubicBezTo>
                  <a:cubicBezTo>
                    <a:pt x="43" y="4550"/>
                    <a:pt x="55" y="4562"/>
                    <a:pt x="54" y="4575"/>
                  </a:cubicBezTo>
                  <a:close/>
                  <a:moveTo>
                    <a:pt x="54" y="4925"/>
                  </a:moveTo>
                  <a:lnTo>
                    <a:pt x="54" y="5075"/>
                  </a:lnTo>
                  <a:cubicBezTo>
                    <a:pt x="54" y="5089"/>
                    <a:pt x="43" y="5100"/>
                    <a:pt x="29" y="5100"/>
                  </a:cubicBezTo>
                  <a:cubicBezTo>
                    <a:pt x="15" y="5100"/>
                    <a:pt x="4" y="5089"/>
                    <a:pt x="4" y="5075"/>
                  </a:cubicBezTo>
                  <a:lnTo>
                    <a:pt x="4" y="4925"/>
                  </a:lnTo>
                  <a:cubicBezTo>
                    <a:pt x="4" y="4912"/>
                    <a:pt x="15" y="4900"/>
                    <a:pt x="29" y="4900"/>
                  </a:cubicBezTo>
                  <a:cubicBezTo>
                    <a:pt x="43" y="4900"/>
                    <a:pt x="54" y="4912"/>
                    <a:pt x="54" y="4925"/>
                  </a:cubicBezTo>
                  <a:close/>
                  <a:moveTo>
                    <a:pt x="54" y="5275"/>
                  </a:moveTo>
                  <a:lnTo>
                    <a:pt x="54" y="5425"/>
                  </a:lnTo>
                  <a:cubicBezTo>
                    <a:pt x="54" y="5439"/>
                    <a:pt x="42" y="5450"/>
                    <a:pt x="29" y="5450"/>
                  </a:cubicBezTo>
                  <a:cubicBezTo>
                    <a:pt x="15" y="5450"/>
                    <a:pt x="4" y="5439"/>
                    <a:pt x="4" y="5425"/>
                  </a:cubicBezTo>
                  <a:lnTo>
                    <a:pt x="4" y="5275"/>
                  </a:lnTo>
                  <a:cubicBezTo>
                    <a:pt x="4" y="5262"/>
                    <a:pt x="15" y="5250"/>
                    <a:pt x="29" y="5250"/>
                  </a:cubicBezTo>
                  <a:cubicBezTo>
                    <a:pt x="43" y="5250"/>
                    <a:pt x="54" y="5262"/>
                    <a:pt x="54" y="5275"/>
                  </a:cubicBezTo>
                  <a:close/>
                  <a:moveTo>
                    <a:pt x="54" y="5625"/>
                  </a:moveTo>
                  <a:lnTo>
                    <a:pt x="53" y="5775"/>
                  </a:lnTo>
                  <a:cubicBezTo>
                    <a:pt x="53" y="5789"/>
                    <a:pt x="42" y="5800"/>
                    <a:pt x="28" y="5800"/>
                  </a:cubicBezTo>
                  <a:cubicBezTo>
                    <a:pt x="15" y="5800"/>
                    <a:pt x="3" y="5789"/>
                    <a:pt x="3" y="5775"/>
                  </a:cubicBezTo>
                  <a:lnTo>
                    <a:pt x="4" y="5625"/>
                  </a:lnTo>
                  <a:cubicBezTo>
                    <a:pt x="4" y="5612"/>
                    <a:pt x="15" y="5600"/>
                    <a:pt x="29" y="5600"/>
                  </a:cubicBezTo>
                  <a:cubicBezTo>
                    <a:pt x="42" y="5600"/>
                    <a:pt x="54" y="5612"/>
                    <a:pt x="54" y="5625"/>
                  </a:cubicBezTo>
                  <a:close/>
                  <a:moveTo>
                    <a:pt x="53" y="5975"/>
                  </a:moveTo>
                  <a:lnTo>
                    <a:pt x="53" y="6125"/>
                  </a:lnTo>
                  <a:cubicBezTo>
                    <a:pt x="53" y="6139"/>
                    <a:pt x="42" y="6150"/>
                    <a:pt x="28" y="6150"/>
                  </a:cubicBezTo>
                  <a:cubicBezTo>
                    <a:pt x="14" y="6150"/>
                    <a:pt x="3" y="6139"/>
                    <a:pt x="3" y="6125"/>
                  </a:cubicBezTo>
                  <a:lnTo>
                    <a:pt x="3" y="5975"/>
                  </a:lnTo>
                  <a:cubicBezTo>
                    <a:pt x="3" y="5962"/>
                    <a:pt x="14" y="5950"/>
                    <a:pt x="28" y="5950"/>
                  </a:cubicBezTo>
                  <a:cubicBezTo>
                    <a:pt x="42" y="5950"/>
                    <a:pt x="53" y="5962"/>
                    <a:pt x="53" y="5975"/>
                  </a:cubicBezTo>
                  <a:close/>
                  <a:moveTo>
                    <a:pt x="53" y="6325"/>
                  </a:moveTo>
                  <a:lnTo>
                    <a:pt x="53" y="6475"/>
                  </a:lnTo>
                  <a:cubicBezTo>
                    <a:pt x="53" y="6489"/>
                    <a:pt x="42" y="6500"/>
                    <a:pt x="28" y="6500"/>
                  </a:cubicBezTo>
                  <a:cubicBezTo>
                    <a:pt x="14" y="6500"/>
                    <a:pt x="3" y="6489"/>
                    <a:pt x="3" y="6475"/>
                  </a:cubicBezTo>
                  <a:lnTo>
                    <a:pt x="3" y="6325"/>
                  </a:lnTo>
                  <a:cubicBezTo>
                    <a:pt x="3" y="6312"/>
                    <a:pt x="14" y="6300"/>
                    <a:pt x="28" y="6300"/>
                  </a:cubicBezTo>
                  <a:cubicBezTo>
                    <a:pt x="42" y="6300"/>
                    <a:pt x="53" y="6312"/>
                    <a:pt x="53" y="6325"/>
                  </a:cubicBezTo>
                  <a:close/>
                  <a:moveTo>
                    <a:pt x="53" y="6675"/>
                  </a:moveTo>
                  <a:lnTo>
                    <a:pt x="52" y="6825"/>
                  </a:lnTo>
                  <a:cubicBezTo>
                    <a:pt x="52" y="6839"/>
                    <a:pt x="41" y="6850"/>
                    <a:pt x="27" y="6850"/>
                  </a:cubicBezTo>
                  <a:cubicBezTo>
                    <a:pt x="14" y="6850"/>
                    <a:pt x="2" y="6839"/>
                    <a:pt x="2" y="6825"/>
                  </a:cubicBezTo>
                  <a:lnTo>
                    <a:pt x="3" y="6675"/>
                  </a:lnTo>
                  <a:cubicBezTo>
                    <a:pt x="3" y="6662"/>
                    <a:pt x="14" y="6650"/>
                    <a:pt x="28" y="6650"/>
                  </a:cubicBezTo>
                  <a:cubicBezTo>
                    <a:pt x="41" y="6650"/>
                    <a:pt x="53" y="6662"/>
                    <a:pt x="53" y="6675"/>
                  </a:cubicBezTo>
                  <a:close/>
                  <a:moveTo>
                    <a:pt x="52" y="7025"/>
                  </a:moveTo>
                  <a:lnTo>
                    <a:pt x="52" y="7175"/>
                  </a:lnTo>
                  <a:cubicBezTo>
                    <a:pt x="52" y="7189"/>
                    <a:pt x="41" y="7200"/>
                    <a:pt x="27" y="7200"/>
                  </a:cubicBezTo>
                  <a:cubicBezTo>
                    <a:pt x="13" y="7200"/>
                    <a:pt x="2" y="7189"/>
                    <a:pt x="2" y="7175"/>
                  </a:cubicBezTo>
                  <a:lnTo>
                    <a:pt x="2" y="7025"/>
                  </a:lnTo>
                  <a:cubicBezTo>
                    <a:pt x="2" y="7012"/>
                    <a:pt x="13" y="7000"/>
                    <a:pt x="27" y="7000"/>
                  </a:cubicBezTo>
                  <a:cubicBezTo>
                    <a:pt x="41" y="7000"/>
                    <a:pt x="52" y="7012"/>
                    <a:pt x="52" y="7025"/>
                  </a:cubicBezTo>
                  <a:close/>
                  <a:moveTo>
                    <a:pt x="52" y="7375"/>
                  </a:moveTo>
                  <a:lnTo>
                    <a:pt x="52" y="7525"/>
                  </a:lnTo>
                  <a:cubicBezTo>
                    <a:pt x="52" y="7539"/>
                    <a:pt x="41" y="7550"/>
                    <a:pt x="27" y="7550"/>
                  </a:cubicBezTo>
                  <a:cubicBezTo>
                    <a:pt x="13" y="7550"/>
                    <a:pt x="2" y="7539"/>
                    <a:pt x="2" y="7525"/>
                  </a:cubicBezTo>
                  <a:lnTo>
                    <a:pt x="2" y="7375"/>
                  </a:lnTo>
                  <a:cubicBezTo>
                    <a:pt x="2" y="7362"/>
                    <a:pt x="13" y="7350"/>
                    <a:pt x="27" y="7350"/>
                  </a:cubicBezTo>
                  <a:cubicBezTo>
                    <a:pt x="41" y="7350"/>
                    <a:pt x="52" y="7362"/>
                    <a:pt x="52" y="7375"/>
                  </a:cubicBezTo>
                  <a:close/>
                  <a:moveTo>
                    <a:pt x="52" y="7725"/>
                  </a:moveTo>
                  <a:lnTo>
                    <a:pt x="51" y="7875"/>
                  </a:lnTo>
                  <a:cubicBezTo>
                    <a:pt x="51" y="7889"/>
                    <a:pt x="40" y="7900"/>
                    <a:pt x="26" y="7900"/>
                  </a:cubicBezTo>
                  <a:cubicBezTo>
                    <a:pt x="13" y="7900"/>
                    <a:pt x="1" y="7889"/>
                    <a:pt x="1" y="7875"/>
                  </a:cubicBezTo>
                  <a:lnTo>
                    <a:pt x="2" y="7725"/>
                  </a:lnTo>
                  <a:cubicBezTo>
                    <a:pt x="2" y="7712"/>
                    <a:pt x="13" y="7700"/>
                    <a:pt x="27" y="7700"/>
                  </a:cubicBezTo>
                  <a:cubicBezTo>
                    <a:pt x="40" y="7700"/>
                    <a:pt x="52" y="7712"/>
                    <a:pt x="52" y="7725"/>
                  </a:cubicBezTo>
                  <a:close/>
                  <a:moveTo>
                    <a:pt x="51" y="8075"/>
                  </a:moveTo>
                  <a:lnTo>
                    <a:pt x="51" y="8225"/>
                  </a:lnTo>
                  <a:cubicBezTo>
                    <a:pt x="51" y="8239"/>
                    <a:pt x="40" y="8250"/>
                    <a:pt x="26" y="8250"/>
                  </a:cubicBezTo>
                  <a:cubicBezTo>
                    <a:pt x="12" y="8250"/>
                    <a:pt x="1" y="8239"/>
                    <a:pt x="1" y="8225"/>
                  </a:cubicBezTo>
                  <a:lnTo>
                    <a:pt x="1" y="8075"/>
                  </a:lnTo>
                  <a:cubicBezTo>
                    <a:pt x="1" y="8062"/>
                    <a:pt x="12" y="8050"/>
                    <a:pt x="26" y="8050"/>
                  </a:cubicBezTo>
                  <a:cubicBezTo>
                    <a:pt x="40" y="8050"/>
                    <a:pt x="51" y="8062"/>
                    <a:pt x="51" y="8075"/>
                  </a:cubicBezTo>
                  <a:close/>
                  <a:moveTo>
                    <a:pt x="51" y="8425"/>
                  </a:moveTo>
                  <a:lnTo>
                    <a:pt x="51" y="8575"/>
                  </a:lnTo>
                  <a:cubicBezTo>
                    <a:pt x="51" y="8589"/>
                    <a:pt x="40" y="8600"/>
                    <a:pt x="26" y="8600"/>
                  </a:cubicBezTo>
                  <a:cubicBezTo>
                    <a:pt x="12" y="8600"/>
                    <a:pt x="1" y="8589"/>
                    <a:pt x="1" y="8575"/>
                  </a:cubicBezTo>
                  <a:lnTo>
                    <a:pt x="1" y="8425"/>
                  </a:lnTo>
                  <a:cubicBezTo>
                    <a:pt x="1" y="8412"/>
                    <a:pt x="12" y="8400"/>
                    <a:pt x="26" y="8400"/>
                  </a:cubicBezTo>
                  <a:cubicBezTo>
                    <a:pt x="40" y="8400"/>
                    <a:pt x="51" y="8412"/>
                    <a:pt x="51" y="8425"/>
                  </a:cubicBezTo>
                  <a:close/>
                  <a:moveTo>
                    <a:pt x="51" y="8775"/>
                  </a:moveTo>
                  <a:lnTo>
                    <a:pt x="50" y="8875"/>
                  </a:lnTo>
                  <a:cubicBezTo>
                    <a:pt x="50" y="8889"/>
                    <a:pt x="39" y="8900"/>
                    <a:pt x="25" y="8900"/>
                  </a:cubicBezTo>
                  <a:cubicBezTo>
                    <a:pt x="12" y="8900"/>
                    <a:pt x="0" y="8889"/>
                    <a:pt x="0" y="8875"/>
                  </a:cubicBezTo>
                  <a:lnTo>
                    <a:pt x="1" y="8775"/>
                  </a:lnTo>
                  <a:cubicBezTo>
                    <a:pt x="1" y="8762"/>
                    <a:pt x="12" y="8750"/>
                    <a:pt x="26" y="8750"/>
                  </a:cubicBezTo>
                  <a:cubicBezTo>
                    <a:pt x="39" y="8750"/>
                    <a:pt x="51" y="8762"/>
                    <a:pt x="51" y="8775"/>
                  </a:cubicBez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50183" name="Freeform 6"/>
            <p:cNvSpPr>
              <a:spLocks noEditPoints="1"/>
            </p:cNvSpPr>
            <p:nvPr/>
          </p:nvSpPr>
          <p:spPr bwMode="auto">
            <a:xfrm>
              <a:off x="712" y="511"/>
              <a:ext cx="72" cy="3092"/>
            </a:xfrm>
            <a:custGeom>
              <a:avLst/>
              <a:gdLst>
                <a:gd name="T0" fmla="*/ 0 w 400"/>
                <a:gd name="T1" fmla="*/ 3 h 17175"/>
                <a:gd name="T2" fmla="*/ 0 w 400"/>
                <a:gd name="T3" fmla="*/ 0 h 17175"/>
                <a:gd name="T4" fmla="*/ 0 w 400"/>
                <a:gd name="T5" fmla="*/ 0 h 17175"/>
                <a:gd name="T6" fmla="*/ 0 w 400"/>
                <a:gd name="T7" fmla="*/ 0 h 17175"/>
                <a:gd name="T8" fmla="*/ 0 w 400"/>
                <a:gd name="T9" fmla="*/ 3 h 17175"/>
                <a:gd name="T10" fmla="*/ 0 w 400"/>
                <a:gd name="T11" fmla="*/ 3 h 17175"/>
                <a:gd name="T12" fmla="*/ 0 w 400"/>
                <a:gd name="T13" fmla="*/ 3 h 17175"/>
                <a:gd name="T14" fmla="*/ 0 w 400"/>
                <a:gd name="T15" fmla="*/ 0 h 17175"/>
                <a:gd name="T16" fmla="*/ 0 w 400"/>
                <a:gd name="T17" fmla="*/ 0 h 17175"/>
                <a:gd name="T18" fmla="*/ 0 w 400"/>
                <a:gd name="T19" fmla="*/ 0 h 17175"/>
                <a:gd name="T20" fmla="*/ 0 w 400"/>
                <a:gd name="T21" fmla="*/ 0 h 171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0" h="17175">
                  <a:moveTo>
                    <a:pt x="167" y="17142"/>
                  </a:moveTo>
                  <a:lnTo>
                    <a:pt x="167" y="334"/>
                  </a:lnTo>
                  <a:cubicBezTo>
                    <a:pt x="167" y="315"/>
                    <a:pt x="182" y="301"/>
                    <a:pt x="200" y="301"/>
                  </a:cubicBezTo>
                  <a:cubicBezTo>
                    <a:pt x="219" y="301"/>
                    <a:pt x="234" y="315"/>
                    <a:pt x="234" y="334"/>
                  </a:cubicBezTo>
                  <a:lnTo>
                    <a:pt x="234" y="17142"/>
                  </a:lnTo>
                  <a:cubicBezTo>
                    <a:pt x="234" y="17161"/>
                    <a:pt x="219" y="17175"/>
                    <a:pt x="200" y="17175"/>
                  </a:cubicBezTo>
                  <a:cubicBezTo>
                    <a:pt x="182" y="17175"/>
                    <a:pt x="167" y="17161"/>
                    <a:pt x="167" y="17142"/>
                  </a:cubicBezTo>
                  <a:close/>
                  <a:moveTo>
                    <a:pt x="0" y="400"/>
                  </a:moveTo>
                  <a:lnTo>
                    <a:pt x="200" y="0"/>
                  </a:lnTo>
                  <a:lnTo>
                    <a:pt x="400" y="400"/>
                  </a:lnTo>
                  <a:lnTo>
                    <a:pt x="0" y="40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50184" name="Freeform 7"/>
            <p:cNvSpPr>
              <a:spLocks noEditPoints="1"/>
            </p:cNvSpPr>
            <p:nvPr/>
          </p:nvSpPr>
          <p:spPr bwMode="auto">
            <a:xfrm>
              <a:off x="534" y="3404"/>
              <a:ext cx="3733" cy="72"/>
            </a:xfrm>
            <a:custGeom>
              <a:avLst/>
              <a:gdLst>
                <a:gd name="T0" fmla="*/ 0 w 10370"/>
                <a:gd name="T1" fmla="*/ 0 h 200"/>
                <a:gd name="T2" fmla="*/ 62 w 10370"/>
                <a:gd name="T3" fmla="*/ 0 h 200"/>
                <a:gd name="T4" fmla="*/ 62 w 10370"/>
                <a:gd name="T5" fmla="*/ 1 h 200"/>
                <a:gd name="T6" fmla="*/ 62 w 10370"/>
                <a:gd name="T7" fmla="*/ 1 h 200"/>
                <a:gd name="T8" fmla="*/ 0 w 10370"/>
                <a:gd name="T9" fmla="*/ 1 h 200"/>
                <a:gd name="T10" fmla="*/ 0 w 10370"/>
                <a:gd name="T11" fmla="*/ 1 h 200"/>
                <a:gd name="T12" fmla="*/ 0 w 10370"/>
                <a:gd name="T13" fmla="*/ 0 h 200"/>
                <a:gd name="T14" fmla="*/ 62 w 10370"/>
                <a:gd name="T15" fmla="*/ 0 h 200"/>
                <a:gd name="T16" fmla="*/ 63 w 10370"/>
                <a:gd name="T17" fmla="*/ 1 h 200"/>
                <a:gd name="T18" fmla="*/ 62 w 10370"/>
                <a:gd name="T19" fmla="*/ 1 h 200"/>
                <a:gd name="T20" fmla="*/ 62 w 10370"/>
                <a:gd name="T21" fmla="*/ 0 h 2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70" h="200">
                  <a:moveTo>
                    <a:pt x="16" y="83"/>
                  </a:moveTo>
                  <a:lnTo>
                    <a:pt x="10204" y="83"/>
                  </a:lnTo>
                  <a:cubicBezTo>
                    <a:pt x="10213" y="83"/>
                    <a:pt x="10221" y="91"/>
                    <a:pt x="10221" y="100"/>
                  </a:cubicBezTo>
                  <a:cubicBezTo>
                    <a:pt x="10221" y="109"/>
                    <a:pt x="10213" y="116"/>
                    <a:pt x="10204" y="116"/>
                  </a:cubicBezTo>
                  <a:lnTo>
                    <a:pt x="16" y="116"/>
                  </a:lnTo>
                  <a:cubicBezTo>
                    <a:pt x="7" y="116"/>
                    <a:pt x="0" y="109"/>
                    <a:pt x="0" y="100"/>
                  </a:cubicBezTo>
                  <a:cubicBezTo>
                    <a:pt x="0" y="91"/>
                    <a:pt x="7" y="83"/>
                    <a:pt x="16" y="83"/>
                  </a:cubicBezTo>
                  <a:close/>
                  <a:moveTo>
                    <a:pt x="10170" y="0"/>
                  </a:moveTo>
                  <a:lnTo>
                    <a:pt x="10370" y="100"/>
                  </a:lnTo>
                  <a:lnTo>
                    <a:pt x="10170" y="200"/>
                  </a:lnTo>
                  <a:lnTo>
                    <a:pt x="10170" y="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50185" name="Freeform 8"/>
            <p:cNvSpPr>
              <a:spLocks noEditPoints="1"/>
            </p:cNvSpPr>
            <p:nvPr/>
          </p:nvSpPr>
          <p:spPr bwMode="auto">
            <a:xfrm>
              <a:off x="732" y="1764"/>
              <a:ext cx="2933" cy="1674"/>
            </a:xfrm>
            <a:custGeom>
              <a:avLst/>
              <a:gdLst>
                <a:gd name="T0" fmla="*/ 9 w 2933"/>
                <a:gd name="T1" fmla="*/ 1528 h 1674"/>
                <a:gd name="T2" fmla="*/ 36 w 2933"/>
                <a:gd name="T3" fmla="*/ 1674 h 1674"/>
                <a:gd name="T4" fmla="*/ 19 w 2933"/>
                <a:gd name="T5" fmla="*/ 1396 h 1674"/>
                <a:gd name="T6" fmla="*/ 32 w 2933"/>
                <a:gd name="T7" fmla="*/ 1276 h 1674"/>
                <a:gd name="T8" fmla="*/ 59 w 2933"/>
                <a:gd name="T9" fmla="*/ 1354 h 1674"/>
                <a:gd name="T10" fmla="*/ 17 w 2933"/>
                <a:gd name="T11" fmla="*/ 1420 h 1674"/>
                <a:gd name="T12" fmla="*/ 66 w 2933"/>
                <a:gd name="T13" fmla="*/ 1084 h 1674"/>
                <a:gd name="T14" fmla="*/ 115 w 2933"/>
                <a:gd name="T15" fmla="*/ 1036 h 1674"/>
                <a:gd name="T16" fmla="*/ 91 w 2933"/>
                <a:gd name="T17" fmla="*/ 1134 h 1674"/>
                <a:gd name="T18" fmla="*/ 113 w 2933"/>
                <a:gd name="T19" fmla="*/ 922 h 1674"/>
                <a:gd name="T20" fmla="*/ 148 w 2933"/>
                <a:gd name="T21" fmla="*/ 835 h 1674"/>
                <a:gd name="T22" fmla="*/ 203 w 2933"/>
                <a:gd name="T23" fmla="*/ 804 h 1674"/>
                <a:gd name="T24" fmla="*/ 164 w 2933"/>
                <a:gd name="T25" fmla="*/ 888 h 1674"/>
                <a:gd name="T26" fmla="*/ 113 w 2933"/>
                <a:gd name="T27" fmla="*/ 922 h 1674"/>
                <a:gd name="T28" fmla="*/ 260 w 2933"/>
                <a:gd name="T29" fmla="*/ 647 h 1674"/>
                <a:gd name="T30" fmla="*/ 319 w 2933"/>
                <a:gd name="T31" fmla="*/ 579 h 1674"/>
                <a:gd name="T32" fmla="*/ 317 w 2933"/>
                <a:gd name="T33" fmla="*/ 635 h 1674"/>
                <a:gd name="T34" fmla="*/ 257 w 2933"/>
                <a:gd name="T35" fmla="*/ 713 h 1674"/>
                <a:gd name="T36" fmla="*/ 405 w 2933"/>
                <a:gd name="T37" fmla="*/ 498 h 1674"/>
                <a:gd name="T38" fmla="*/ 464 w 2933"/>
                <a:gd name="T39" fmla="*/ 454 h 1674"/>
                <a:gd name="T40" fmla="*/ 519 w 2933"/>
                <a:gd name="T41" fmla="*/ 418 h 1674"/>
                <a:gd name="T42" fmla="*/ 505 w 2933"/>
                <a:gd name="T43" fmla="*/ 469 h 1674"/>
                <a:gd name="T44" fmla="*/ 447 w 2933"/>
                <a:gd name="T45" fmla="*/ 511 h 1674"/>
                <a:gd name="T46" fmla="*/ 400 w 2933"/>
                <a:gd name="T47" fmla="*/ 503 h 1674"/>
                <a:gd name="T48" fmla="*/ 716 w 2933"/>
                <a:gd name="T49" fmla="*/ 325 h 1674"/>
                <a:gd name="T50" fmla="*/ 728 w 2933"/>
                <a:gd name="T51" fmla="*/ 359 h 1674"/>
                <a:gd name="T52" fmla="*/ 616 w 2933"/>
                <a:gd name="T53" fmla="*/ 366 h 1674"/>
                <a:gd name="T54" fmla="*/ 996 w 2933"/>
                <a:gd name="T55" fmla="*/ 245 h 1674"/>
                <a:gd name="T56" fmla="*/ 865 w 2933"/>
                <a:gd name="T57" fmla="*/ 316 h 1674"/>
                <a:gd name="T58" fmla="*/ 1158 w 2933"/>
                <a:gd name="T59" fmla="*/ 211 h 1674"/>
                <a:gd name="T60" fmla="*/ 1250 w 2933"/>
                <a:gd name="T61" fmla="*/ 231 h 1674"/>
                <a:gd name="T62" fmla="*/ 1109 w 2933"/>
                <a:gd name="T63" fmla="*/ 258 h 1674"/>
                <a:gd name="T64" fmla="*/ 1417 w 2933"/>
                <a:gd name="T65" fmla="*/ 167 h 1674"/>
                <a:gd name="T66" fmla="*/ 1423 w 2933"/>
                <a:gd name="T67" fmla="*/ 203 h 1674"/>
                <a:gd name="T68" fmla="*/ 1601 w 2933"/>
                <a:gd name="T69" fmla="*/ 141 h 1674"/>
                <a:gd name="T70" fmla="*/ 1605 w 2933"/>
                <a:gd name="T71" fmla="*/ 177 h 1674"/>
                <a:gd name="T72" fmla="*/ 1958 w 2933"/>
                <a:gd name="T73" fmla="*/ 99 h 1674"/>
                <a:gd name="T74" fmla="*/ 1962 w 2933"/>
                <a:gd name="T75" fmla="*/ 135 h 1674"/>
                <a:gd name="T76" fmla="*/ 2102 w 2933"/>
                <a:gd name="T77" fmla="*/ 85 h 1674"/>
                <a:gd name="T78" fmla="*/ 2245 w 2933"/>
                <a:gd name="T79" fmla="*/ 71 h 1674"/>
                <a:gd name="T80" fmla="*/ 2137 w 2933"/>
                <a:gd name="T81" fmla="*/ 117 h 1674"/>
                <a:gd name="T82" fmla="*/ 2353 w 2933"/>
                <a:gd name="T83" fmla="*/ 61 h 1674"/>
                <a:gd name="T84" fmla="*/ 2496 w 2933"/>
                <a:gd name="T85" fmla="*/ 48 h 1674"/>
                <a:gd name="T86" fmla="*/ 2386 w 2933"/>
                <a:gd name="T87" fmla="*/ 94 h 1674"/>
                <a:gd name="T88" fmla="*/ 2604 w 2933"/>
                <a:gd name="T89" fmla="*/ 38 h 1674"/>
                <a:gd name="T90" fmla="*/ 2733 w 2933"/>
                <a:gd name="T91" fmla="*/ 25 h 1674"/>
                <a:gd name="T92" fmla="*/ 2737 w 2933"/>
                <a:gd name="T93" fmla="*/ 61 h 1674"/>
                <a:gd name="T94" fmla="*/ 2607 w 2933"/>
                <a:gd name="T95" fmla="*/ 74 h 1674"/>
                <a:gd name="T96" fmla="*/ 2866 w 2933"/>
                <a:gd name="T97" fmla="*/ 9 h 1674"/>
                <a:gd name="T98" fmla="*/ 2928 w 2933"/>
                <a:gd name="T99" fmla="*/ 0 h 1674"/>
                <a:gd name="T100" fmla="*/ 2893 w 2933"/>
                <a:gd name="T101" fmla="*/ 42 h 1674"/>
                <a:gd name="T102" fmla="*/ 2854 w 2933"/>
                <a:gd name="T103" fmla="*/ 11 h 167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933" h="1674">
                  <a:moveTo>
                    <a:pt x="0" y="1672"/>
                  </a:moveTo>
                  <a:lnTo>
                    <a:pt x="5" y="1580"/>
                  </a:lnTo>
                  <a:lnTo>
                    <a:pt x="9" y="1528"/>
                  </a:lnTo>
                  <a:lnTo>
                    <a:pt x="44" y="1530"/>
                  </a:lnTo>
                  <a:lnTo>
                    <a:pt x="41" y="1582"/>
                  </a:lnTo>
                  <a:lnTo>
                    <a:pt x="36" y="1674"/>
                  </a:lnTo>
                  <a:lnTo>
                    <a:pt x="0" y="1672"/>
                  </a:lnTo>
                  <a:close/>
                  <a:moveTo>
                    <a:pt x="17" y="1420"/>
                  </a:moveTo>
                  <a:lnTo>
                    <a:pt x="19" y="1396"/>
                  </a:lnTo>
                  <a:lnTo>
                    <a:pt x="23" y="1351"/>
                  </a:lnTo>
                  <a:lnTo>
                    <a:pt x="28" y="1305"/>
                  </a:lnTo>
                  <a:lnTo>
                    <a:pt x="32" y="1276"/>
                  </a:lnTo>
                  <a:lnTo>
                    <a:pt x="68" y="1280"/>
                  </a:lnTo>
                  <a:lnTo>
                    <a:pt x="64" y="1309"/>
                  </a:lnTo>
                  <a:lnTo>
                    <a:pt x="59" y="1354"/>
                  </a:lnTo>
                  <a:lnTo>
                    <a:pt x="55" y="1399"/>
                  </a:lnTo>
                  <a:lnTo>
                    <a:pt x="53" y="1423"/>
                  </a:lnTo>
                  <a:lnTo>
                    <a:pt x="17" y="1420"/>
                  </a:lnTo>
                  <a:close/>
                  <a:moveTo>
                    <a:pt x="49" y="1168"/>
                  </a:moveTo>
                  <a:lnTo>
                    <a:pt x="56" y="1128"/>
                  </a:lnTo>
                  <a:lnTo>
                    <a:pt x="66" y="1084"/>
                  </a:lnTo>
                  <a:lnTo>
                    <a:pt x="76" y="1041"/>
                  </a:lnTo>
                  <a:lnTo>
                    <a:pt x="80" y="1026"/>
                  </a:lnTo>
                  <a:lnTo>
                    <a:pt x="115" y="1036"/>
                  </a:lnTo>
                  <a:lnTo>
                    <a:pt x="111" y="1050"/>
                  </a:lnTo>
                  <a:lnTo>
                    <a:pt x="101" y="1092"/>
                  </a:lnTo>
                  <a:lnTo>
                    <a:pt x="91" y="1134"/>
                  </a:lnTo>
                  <a:lnTo>
                    <a:pt x="84" y="1175"/>
                  </a:lnTo>
                  <a:lnTo>
                    <a:pt x="49" y="1168"/>
                  </a:lnTo>
                  <a:close/>
                  <a:moveTo>
                    <a:pt x="113" y="922"/>
                  </a:moveTo>
                  <a:lnTo>
                    <a:pt x="115" y="916"/>
                  </a:lnTo>
                  <a:lnTo>
                    <a:pt x="130" y="875"/>
                  </a:lnTo>
                  <a:lnTo>
                    <a:pt x="148" y="835"/>
                  </a:lnTo>
                  <a:lnTo>
                    <a:pt x="166" y="796"/>
                  </a:lnTo>
                  <a:lnTo>
                    <a:pt x="171" y="787"/>
                  </a:lnTo>
                  <a:lnTo>
                    <a:pt x="203" y="804"/>
                  </a:lnTo>
                  <a:lnTo>
                    <a:pt x="199" y="812"/>
                  </a:lnTo>
                  <a:lnTo>
                    <a:pt x="181" y="850"/>
                  </a:lnTo>
                  <a:lnTo>
                    <a:pt x="164" y="888"/>
                  </a:lnTo>
                  <a:lnTo>
                    <a:pt x="149" y="928"/>
                  </a:lnTo>
                  <a:lnTo>
                    <a:pt x="147" y="934"/>
                  </a:lnTo>
                  <a:lnTo>
                    <a:pt x="113" y="922"/>
                  </a:lnTo>
                  <a:close/>
                  <a:moveTo>
                    <a:pt x="227" y="693"/>
                  </a:moveTo>
                  <a:lnTo>
                    <a:pt x="234" y="683"/>
                  </a:lnTo>
                  <a:lnTo>
                    <a:pt x="260" y="647"/>
                  </a:lnTo>
                  <a:lnTo>
                    <a:pt x="289" y="613"/>
                  </a:lnTo>
                  <a:lnTo>
                    <a:pt x="304" y="595"/>
                  </a:lnTo>
                  <a:lnTo>
                    <a:pt x="319" y="579"/>
                  </a:lnTo>
                  <a:lnTo>
                    <a:pt x="346" y="603"/>
                  </a:lnTo>
                  <a:lnTo>
                    <a:pt x="331" y="619"/>
                  </a:lnTo>
                  <a:lnTo>
                    <a:pt x="317" y="635"/>
                  </a:lnTo>
                  <a:lnTo>
                    <a:pt x="289" y="669"/>
                  </a:lnTo>
                  <a:lnTo>
                    <a:pt x="264" y="703"/>
                  </a:lnTo>
                  <a:lnTo>
                    <a:pt x="257" y="713"/>
                  </a:lnTo>
                  <a:lnTo>
                    <a:pt x="227" y="693"/>
                  </a:lnTo>
                  <a:close/>
                  <a:moveTo>
                    <a:pt x="400" y="503"/>
                  </a:moveTo>
                  <a:lnTo>
                    <a:pt x="405" y="498"/>
                  </a:lnTo>
                  <a:lnTo>
                    <a:pt x="424" y="483"/>
                  </a:lnTo>
                  <a:lnTo>
                    <a:pt x="444" y="468"/>
                  </a:lnTo>
                  <a:lnTo>
                    <a:pt x="464" y="454"/>
                  </a:lnTo>
                  <a:lnTo>
                    <a:pt x="485" y="440"/>
                  </a:lnTo>
                  <a:lnTo>
                    <a:pt x="506" y="425"/>
                  </a:lnTo>
                  <a:lnTo>
                    <a:pt x="519" y="418"/>
                  </a:lnTo>
                  <a:lnTo>
                    <a:pt x="537" y="449"/>
                  </a:lnTo>
                  <a:lnTo>
                    <a:pt x="526" y="456"/>
                  </a:lnTo>
                  <a:lnTo>
                    <a:pt x="505" y="469"/>
                  </a:lnTo>
                  <a:lnTo>
                    <a:pt x="485" y="483"/>
                  </a:lnTo>
                  <a:lnTo>
                    <a:pt x="466" y="497"/>
                  </a:lnTo>
                  <a:lnTo>
                    <a:pt x="447" y="511"/>
                  </a:lnTo>
                  <a:lnTo>
                    <a:pt x="429" y="526"/>
                  </a:lnTo>
                  <a:lnTo>
                    <a:pt x="423" y="531"/>
                  </a:lnTo>
                  <a:lnTo>
                    <a:pt x="400" y="503"/>
                  </a:lnTo>
                  <a:close/>
                  <a:moveTo>
                    <a:pt x="616" y="366"/>
                  </a:moveTo>
                  <a:lnTo>
                    <a:pt x="656" y="348"/>
                  </a:lnTo>
                  <a:lnTo>
                    <a:pt x="716" y="325"/>
                  </a:lnTo>
                  <a:lnTo>
                    <a:pt x="751" y="313"/>
                  </a:lnTo>
                  <a:lnTo>
                    <a:pt x="763" y="347"/>
                  </a:lnTo>
                  <a:lnTo>
                    <a:pt x="728" y="359"/>
                  </a:lnTo>
                  <a:lnTo>
                    <a:pt x="670" y="381"/>
                  </a:lnTo>
                  <a:lnTo>
                    <a:pt x="631" y="399"/>
                  </a:lnTo>
                  <a:lnTo>
                    <a:pt x="616" y="366"/>
                  </a:lnTo>
                  <a:close/>
                  <a:moveTo>
                    <a:pt x="856" y="281"/>
                  </a:moveTo>
                  <a:lnTo>
                    <a:pt x="921" y="263"/>
                  </a:lnTo>
                  <a:lnTo>
                    <a:pt x="996" y="245"/>
                  </a:lnTo>
                  <a:lnTo>
                    <a:pt x="1004" y="280"/>
                  </a:lnTo>
                  <a:lnTo>
                    <a:pt x="931" y="298"/>
                  </a:lnTo>
                  <a:lnTo>
                    <a:pt x="865" y="316"/>
                  </a:lnTo>
                  <a:lnTo>
                    <a:pt x="856" y="281"/>
                  </a:lnTo>
                  <a:close/>
                  <a:moveTo>
                    <a:pt x="1102" y="222"/>
                  </a:moveTo>
                  <a:lnTo>
                    <a:pt x="1158" y="211"/>
                  </a:lnTo>
                  <a:lnTo>
                    <a:pt x="1243" y="196"/>
                  </a:lnTo>
                  <a:lnTo>
                    <a:pt x="1244" y="195"/>
                  </a:lnTo>
                  <a:lnTo>
                    <a:pt x="1250" y="231"/>
                  </a:lnTo>
                  <a:lnTo>
                    <a:pt x="1249" y="231"/>
                  </a:lnTo>
                  <a:lnTo>
                    <a:pt x="1166" y="246"/>
                  </a:lnTo>
                  <a:lnTo>
                    <a:pt x="1109" y="258"/>
                  </a:lnTo>
                  <a:lnTo>
                    <a:pt x="1102" y="222"/>
                  </a:lnTo>
                  <a:close/>
                  <a:moveTo>
                    <a:pt x="1351" y="178"/>
                  </a:moveTo>
                  <a:lnTo>
                    <a:pt x="1417" y="167"/>
                  </a:lnTo>
                  <a:lnTo>
                    <a:pt x="1494" y="156"/>
                  </a:lnTo>
                  <a:lnTo>
                    <a:pt x="1498" y="192"/>
                  </a:lnTo>
                  <a:lnTo>
                    <a:pt x="1423" y="203"/>
                  </a:lnTo>
                  <a:lnTo>
                    <a:pt x="1356" y="213"/>
                  </a:lnTo>
                  <a:lnTo>
                    <a:pt x="1351" y="178"/>
                  </a:lnTo>
                  <a:close/>
                  <a:moveTo>
                    <a:pt x="1601" y="141"/>
                  </a:moveTo>
                  <a:lnTo>
                    <a:pt x="1744" y="124"/>
                  </a:lnTo>
                  <a:lnTo>
                    <a:pt x="1748" y="159"/>
                  </a:lnTo>
                  <a:lnTo>
                    <a:pt x="1605" y="177"/>
                  </a:lnTo>
                  <a:lnTo>
                    <a:pt x="1601" y="141"/>
                  </a:lnTo>
                  <a:close/>
                  <a:moveTo>
                    <a:pt x="1851" y="111"/>
                  </a:moveTo>
                  <a:lnTo>
                    <a:pt x="1958" y="99"/>
                  </a:lnTo>
                  <a:lnTo>
                    <a:pt x="1994" y="96"/>
                  </a:lnTo>
                  <a:lnTo>
                    <a:pt x="1998" y="132"/>
                  </a:lnTo>
                  <a:lnTo>
                    <a:pt x="1962" y="135"/>
                  </a:lnTo>
                  <a:lnTo>
                    <a:pt x="1855" y="147"/>
                  </a:lnTo>
                  <a:lnTo>
                    <a:pt x="1851" y="111"/>
                  </a:lnTo>
                  <a:close/>
                  <a:moveTo>
                    <a:pt x="2102" y="85"/>
                  </a:moveTo>
                  <a:lnTo>
                    <a:pt x="2134" y="82"/>
                  </a:lnTo>
                  <a:lnTo>
                    <a:pt x="2219" y="73"/>
                  </a:lnTo>
                  <a:lnTo>
                    <a:pt x="2245" y="71"/>
                  </a:lnTo>
                  <a:lnTo>
                    <a:pt x="2249" y="107"/>
                  </a:lnTo>
                  <a:lnTo>
                    <a:pt x="2222" y="109"/>
                  </a:lnTo>
                  <a:lnTo>
                    <a:pt x="2137" y="117"/>
                  </a:lnTo>
                  <a:lnTo>
                    <a:pt x="2105" y="121"/>
                  </a:lnTo>
                  <a:lnTo>
                    <a:pt x="2102" y="85"/>
                  </a:lnTo>
                  <a:close/>
                  <a:moveTo>
                    <a:pt x="2353" y="61"/>
                  </a:moveTo>
                  <a:lnTo>
                    <a:pt x="2383" y="58"/>
                  </a:lnTo>
                  <a:lnTo>
                    <a:pt x="2460" y="51"/>
                  </a:lnTo>
                  <a:lnTo>
                    <a:pt x="2496" y="48"/>
                  </a:lnTo>
                  <a:lnTo>
                    <a:pt x="2499" y="84"/>
                  </a:lnTo>
                  <a:lnTo>
                    <a:pt x="2464" y="87"/>
                  </a:lnTo>
                  <a:lnTo>
                    <a:pt x="2386" y="94"/>
                  </a:lnTo>
                  <a:lnTo>
                    <a:pt x="2356" y="97"/>
                  </a:lnTo>
                  <a:lnTo>
                    <a:pt x="2353" y="61"/>
                  </a:lnTo>
                  <a:close/>
                  <a:moveTo>
                    <a:pt x="2604" y="38"/>
                  </a:moveTo>
                  <a:lnTo>
                    <a:pt x="2605" y="38"/>
                  </a:lnTo>
                  <a:lnTo>
                    <a:pt x="2672" y="31"/>
                  </a:lnTo>
                  <a:lnTo>
                    <a:pt x="2733" y="25"/>
                  </a:lnTo>
                  <a:lnTo>
                    <a:pt x="2747" y="23"/>
                  </a:lnTo>
                  <a:lnTo>
                    <a:pt x="2751" y="59"/>
                  </a:lnTo>
                  <a:lnTo>
                    <a:pt x="2737" y="61"/>
                  </a:lnTo>
                  <a:lnTo>
                    <a:pt x="2675" y="67"/>
                  </a:lnTo>
                  <a:lnTo>
                    <a:pt x="2609" y="73"/>
                  </a:lnTo>
                  <a:lnTo>
                    <a:pt x="2607" y="74"/>
                  </a:lnTo>
                  <a:lnTo>
                    <a:pt x="2604" y="38"/>
                  </a:lnTo>
                  <a:close/>
                  <a:moveTo>
                    <a:pt x="2854" y="11"/>
                  </a:moveTo>
                  <a:lnTo>
                    <a:pt x="2866" y="9"/>
                  </a:lnTo>
                  <a:lnTo>
                    <a:pt x="2888" y="6"/>
                  </a:lnTo>
                  <a:lnTo>
                    <a:pt x="2909" y="3"/>
                  </a:lnTo>
                  <a:lnTo>
                    <a:pt x="2928" y="0"/>
                  </a:lnTo>
                  <a:lnTo>
                    <a:pt x="2933" y="36"/>
                  </a:lnTo>
                  <a:lnTo>
                    <a:pt x="2914" y="39"/>
                  </a:lnTo>
                  <a:lnTo>
                    <a:pt x="2893" y="42"/>
                  </a:lnTo>
                  <a:lnTo>
                    <a:pt x="2870" y="45"/>
                  </a:lnTo>
                  <a:lnTo>
                    <a:pt x="2858" y="47"/>
                  </a:lnTo>
                  <a:lnTo>
                    <a:pt x="2854" y="11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50186" name="Freeform 9"/>
            <p:cNvSpPr>
              <a:spLocks noEditPoints="1"/>
            </p:cNvSpPr>
            <p:nvPr/>
          </p:nvSpPr>
          <p:spPr bwMode="auto">
            <a:xfrm>
              <a:off x="732" y="2211"/>
              <a:ext cx="2933" cy="1218"/>
            </a:xfrm>
            <a:custGeom>
              <a:avLst/>
              <a:gdLst>
                <a:gd name="T0" fmla="*/ 11 w 2933"/>
                <a:gd name="T1" fmla="*/ 1082 h 1218"/>
                <a:gd name="T2" fmla="*/ 47 w 2933"/>
                <a:gd name="T3" fmla="*/ 1085 h 1218"/>
                <a:gd name="T4" fmla="*/ 0 w 2933"/>
                <a:gd name="T5" fmla="*/ 1215 h 1218"/>
                <a:gd name="T6" fmla="*/ 34 w 2933"/>
                <a:gd name="T7" fmla="*/ 917 h 1218"/>
                <a:gd name="T8" fmla="*/ 56 w 2933"/>
                <a:gd name="T9" fmla="*/ 821 h 1218"/>
                <a:gd name="T10" fmla="*/ 76 w 2933"/>
                <a:gd name="T11" fmla="*/ 891 h 1218"/>
                <a:gd name="T12" fmla="*/ 62 w 2933"/>
                <a:gd name="T13" fmla="*/ 969 h 1218"/>
                <a:gd name="T14" fmla="*/ 101 w 2933"/>
                <a:gd name="T15" fmla="*/ 695 h 1218"/>
                <a:gd name="T16" fmla="*/ 149 w 2933"/>
                <a:gd name="T17" fmla="*/ 606 h 1218"/>
                <a:gd name="T18" fmla="*/ 180 w 2933"/>
                <a:gd name="T19" fmla="*/ 625 h 1218"/>
                <a:gd name="T20" fmla="*/ 134 w 2933"/>
                <a:gd name="T21" fmla="*/ 709 h 1218"/>
                <a:gd name="T22" fmla="*/ 231 w 2933"/>
                <a:gd name="T23" fmla="*/ 500 h 1218"/>
                <a:gd name="T24" fmla="*/ 290 w 2933"/>
                <a:gd name="T25" fmla="*/ 443 h 1218"/>
                <a:gd name="T26" fmla="*/ 337 w 2933"/>
                <a:gd name="T27" fmla="*/ 407 h 1218"/>
                <a:gd name="T28" fmla="*/ 359 w 2933"/>
                <a:gd name="T29" fmla="*/ 436 h 1218"/>
                <a:gd name="T30" fmla="*/ 314 w 2933"/>
                <a:gd name="T31" fmla="*/ 470 h 1218"/>
                <a:gd name="T32" fmla="*/ 257 w 2933"/>
                <a:gd name="T33" fmla="*/ 525 h 1218"/>
                <a:gd name="T34" fmla="*/ 446 w 2933"/>
                <a:gd name="T35" fmla="*/ 339 h 1218"/>
                <a:gd name="T36" fmla="*/ 509 w 2933"/>
                <a:gd name="T37" fmla="*/ 308 h 1218"/>
                <a:gd name="T38" fmla="*/ 568 w 2933"/>
                <a:gd name="T39" fmla="*/ 283 h 1218"/>
                <a:gd name="T40" fmla="*/ 545 w 2933"/>
                <a:gd name="T41" fmla="*/ 331 h 1218"/>
                <a:gd name="T42" fmla="*/ 483 w 2933"/>
                <a:gd name="T43" fmla="*/ 360 h 1218"/>
                <a:gd name="T44" fmla="*/ 435 w 2933"/>
                <a:gd name="T45" fmla="*/ 345 h 1218"/>
                <a:gd name="T46" fmla="*/ 781 w 2933"/>
                <a:gd name="T47" fmla="*/ 220 h 1218"/>
                <a:gd name="T48" fmla="*/ 790 w 2933"/>
                <a:gd name="T49" fmla="*/ 255 h 1218"/>
                <a:gd name="T50" fmla="*/ 672 w 2933"/>
                <a:gd name="T51" fmla="*/ 248 h 1218"/>
                <a:gd name="T52" fmla="*/ 998 w 2933"/>
                <a:gd name="T53" fmla="*/ 177 h 1218"/>
                <a:gd name="T54" fmla="*/ 1005 w 2933"/>
                <a:gd name="T55" fmla="*/ 213 h 1218"/>
                <a:gd name="T56" fmla="*/ 919 w 2933"/>
                <a:gd name="T57" fmla="*/ 191 h 1218"/>
                <a:gd name="T58" fmla="*/ 1312 w 2933"/>
                <a:gd name="T59" fmla="*/ 133 h 1218"/>
                <a:gd name="T60" fmla="*/ 1173 w 2933"/>
                <a:gd name="T61" fmla="*/ 187 h 1218"/>
                <a:gd name="T62" fmla="*/ 1563 w 2933"/>
                <a:gd name="T63" fmla="*/ 106 h 1218"/>
                <a:gd name="T64" fmla="*/ 1419 w 2933"/>
                <a:gd name="T65" fmla="*/ 121 h 1218"/>
                <a:gd name="T66" fmla="*/ 1814 w 2933"/>
                <a:gd name="T67" fmla="*/ 84 h 1218"/>
                <a:gd name="T68" fmla="*/ 1674 w 2933"/>
                <a:gd name="T69" fmla="*/ 132 h 1218"/>
                <a:gd name="T70" fmla="*/ 1958 w 2933"/>
                <a:gd name="T71" fmla="*/ 72 h 1218"/>
                <a:gd name="T72" fmla="*/ 2068 w 2933"/>
                <a:gd name="T73" fmla="*/ 100 h 1218"/>
                <a:gd name="T74" fmla="*/ 1924 w 2933"/>
                <a:gd name="T75" fmla="*/ 111 h 1218"/>
                <a:gd name="T76" fmla="*/ 2219 w 2933"/>
                <a:gd name="T77" fmla="*/ 53 h 1218"/>
                <a:gd name="T78" fmla="*/ 2319 w 2933"/>
                <a:gd name="T79" fmla="*/ 83 h 1218"/>
                <a:gd name="T80" fmla="*/ 2175 w 2933"/>
                <a:gd name="T81" fmla="*/ 92 h 1218"/>
                <a:gd name="T82" fmla="*/ 2461 w 2933"/>
                <a:gd name="T83" fmla="*/ 37 h 1218"/>
                <a:gd name="T84" fmla="*/ 2571 w 2933"/>
                <a:gd name="T85" fmla="*/ 66 h 1218"/>
                <a:gd name="T86" fmla="*/ 2427 w 2933"/>
                <a:gd name="T87" fmla="*/ 76 h 1218"/>
                <a:gd name="T88" fmla="*/ 2734 w 2933"/>
                <a:gd name="T89" fmla="*/ 18 h 1218"/>
                <a:gd name="T90" fmla="*/ 2822 w 2933"/>
                <a:gd name="T91" fmla="*/ 47 h 1218"/>
                <a:gd name="T92" fmla="*/ 2678 w 2933"/>
                <a:gd name="T93" fmla="*/ 58 h 1218"/>
                <a:gd name="T94" fmla="*/ 2928 w 2933"/>
                <a:gd name="T95" fmla="*/ 0 h 1218"/>
                <a:gd name="T96" fmla="*/ 2926 w 2933"/>
                <a:gd name="T97" fmla="*/ 1 h 12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933" h="1218">
                  <a:moveTo>
                    <a:pt x="0" y="1215"/>
                  </a:moveTo>
                  <a:lnTo>
                    <a:pt x="5" y="1148"/>
                  </a:lnTo>
                  <a:lnTo>
                    <a:pt x="11" y="1082"/>
                  </a:lnTo>
                  <a:lnTo>
                    <a:pt x="12" y="1071"/>
                  </a:lnTo>
                  <a:lnTo>
                    <a:pt x="48" y="1075"/>
                  </a:lnTo>
                  <a:lnTo>
                    <a:pt x="47" y="1085"/>
                  </a:lnTo>
                  <a:lnTo>
                    <a:pt x="41" y="1152"/>
                  </a:lnTo>
                  <a:lnTo>
                    <a:pt x="36" y="1218"/>
                  </a:lnTo>
                  <a:lnTo>
                    <a:pt x="0" y="1215"/>
                  </a:lnTo>
                  <a:close/>
                  <a:moveTo>
                    <a:pt x="26" y="963"/>
                  </a:moveTo>
                  <a:lnTo>
                    <a:pt x="28" y="949"/>
                  </a:lnTo>
                  <a:lnTo>
                    <a:pt x="34" y="917"/>
                  </a:lnTo>
                  <a:lnTo>
                    <a:pt x="41" y="884"/>
                  </a:lnTo>
                  <a:lnTo>
                    <a:pt x="48" y="852"/>
                  </a:lnTo>
                  <a:lnTo>
                    <a:pt x="56" y="821"/>
                  </a:lnTo>
                  <a:lnTo>
                    <a:pt x="91" y="830"/>
                  </a:lnTo>
                  <a:lnTo>
                    <a:pt x="83" y="860"/>
                  </a:lnTo>
                  <a:lnTo>
                    <a:pt x="76" y="891"/>
                  </a:lnTo>
                  <a:lnTo>
                    <a:pt x="69" y="923"/>
                  </a:lnTo>
                  <a:lnTo>
                    <a:pt x="64" y="955"/>
                  </a:lnTo>
                  <a:lnTo>
                    <a:pt x="62" y="969"/>
                  </a:lnTo>
                  <a:lnTo>
                    <a:pt x="26" y="963"/>
                  </a:lnTo>
                  <a:close/>
                  <a:moveTo>
                    <a:pt x="92" y="716"/>
                  </a:moveTo>
                  <a:lnTo>
                    <a:pt x="101" y="695"/>
                  </a:lnTo>
                  <a:lnTo>
                    <a:pt x="115" y="665"/>
                  </a:lnTo>
                  <a:lnTo>
                    <a:pt x="131" y="635"/>
                  </a:lnTo>
                  <a:lnTo>
                    <a:pt x="149" y="606"/>
                  </a:lnTo>
                  <a:lnTo>
                    <a:pt x="162" y="587"/>
                  </a:lnTo>
                  <a:lnTo>
                    <a:pt x="192" y="607"/>
                  </a:lnTo>
                  <a:lnTo>
                    <a:pt x="180" y="625"/>
                  </a:lnTo>
                  <a:lnTo>
                    <a:pt x="163" y="652"/>
                  </a:lnTo>
                  <a:lnTo>
                    <a:pt x="148" y="681"/>
                  </a:lnTo>
                  <a:lnTo>
                    <a:pt x="134" y="709"/>
                  </a:lnTo>
                  <a:lnTo>
                    <a:pt x="125" y="730"/>
                  </a:lnTo>
                  <a:lnTo>
                    <a:pt x="92" y="716"/>
                  </a:lnTo>
                  <a:close/>
                  <a:moveTo>
                    <a:pt x="231" y="500"/>
                  </a:moveTo>
                  <a:lnTo>
                    <a:pt x="236" y="495"/>
                  </a:lnTo>
                  <a:lnTo>
                    <a:pt x="262" y="469"/>
                  </a:lnTo>
                  <a:lnTo>
                    <a:pt x="290" y="443"/>
                  </a:lnTo>
                  <a:lnTo>
                    <a:pt x="306" y="431"/>
                  </a:lnTo>
                  <a:lnTo>
                    <a:pt x="321" y="419"/>
                  </a:lnTo>
                  <a:lnTo>
                    <a:pt x="337" y="407"/>
                  </a:lnTo>
                  <a:lnTo>
                    <a:pt x="342" y="403"/>
                  </a:lnTo>
                  <a:lnTo>
                    <a:pt x="363" y="433"/>
                  </a:lnTo>
                  <a:lnTo>
                    <a:pt x="359" y="436"/>
                  </a:lnTo>
                  <a:lnTo>
                    <a:pt x="344" y="447"/>
                  </a:lnTo>
                  <a:lnTo>
                    <a:pt x="329" y="459"/>
                  </a:lnTo>
                  <a:lnTo>
                    <a:pt x="314" y="470"/>
                  </a:lnTo>
                  <a:lnTo>
                    <a:pt x="287" y="495"/>
                  </a:lnTo>
                  <a:lnTo>
                    <a:pt x="262" y="519"/>
                  </a:lnTo>
                  <a:lnTo>
                    <a:pt x="257" y="525"/>
                  </a:lnTo>
                  <a:lnTo>
                    <a:pt x="231" y="500"/>
                  </a:lnTo>
                  <a:close/>
                  <a:moveTo>
                    <a:pt x="435" y="345"/>
                  </a:moveTo>
                  <a:lnTo>
                    <a:pt x="446" y="339"/>
                  </a:lnTo>
                  <a:lnTo>
                    <a:pt x="466" y="328"/>
                  </a:lnTo>
                  <a:lnTo>
                    <a:pt x="487" y="318"/>
                  </a:lnTo>
                  <a:lnTo>
                    <a:pt x="509" y="308"/>
                  </a:lnTo>
                  <a:lnTo>
                    <a:pt x="531" y="298"/>
                  </a:lnTo>
                  <a:lnTo>
                    <a:pt x="554" y="288"/>
                  </a:lnTo>
                  <a:lnTo>
                    <a:pt x="568" y="283"/>
                  </a:lnTo>
                  <a:lnTo>
                    <a:pt x="581" y="316"/>
                  </a:lnTo>
                  <a:lnTo>
                    <a:pt x="567" y="322"/>
                  </a:lnTo>
                  <a:lnTo>
                    <a:pt x="545" y="331"/>
                  </a:lnTo>
                  <a:lnTo>
                    <a:pt x="524" y="341"/>
                  </a:lnTo>
                  <a:lnTo>
                    <a:pt x="503" y="350"/>
                  </a:lnTo>
                  <a:lnTo>
                    <a:pt x="483" y="360"/>
                  </a:lnTo>
                  <a:lnTo>
                    <a:pt x="463" y="371"/>
                  </a:lnTo>
                  <a:lnTo>
                    <a:pt x="453" y="377"/>
                  </a:lnTo>
                  <a:lnTo>
                    <a:pt x="435" y="345"/>
                  </a:lnTo>
                  <a:close/>
                  <a:moveTo>
                    <a:pt x="672" y="248"/>
                  </a:moveTo>
                  <a:lnTo>
                    <a:pt x="717" y="236"/>
                  </a:lnTo>
                  <a:lnTo>
                    <a:pt x="781" y="220"/>
                  </a:lnTo>
                  <a:lnTo>
                    <a:pt x="813" y="213"/>
                  </a:lnTo>
                  <a:lnTo>
                    <a:pt x="820" y="248"/>
                  </a:lnTo>
                  <a:lnTo>
                    <a:pt x="790" y="255"/>
                  </a:lnTo>
                  <a:lnTo>
                    <a:pt x="727" y="270"/>
                  </a:lnTo>
                  <a:lnTo>
                    <a:pt x="682" y="283"/>
                  </a:lnTo>
                  <a:lnTo>
                    <a:pt x="672" y="248"/>
                  </a:lnTo>
                  <a:close/>
                  <a:moveTo>
                    <a:pt x="919" y="191"/>
                  </a:moveTo>
                  <a:lnTo>
                    <a:pt x="922" y="191"/>
                  </a:lnTo>
                  <a:lnTo>
                    <a:pt x="998" y="177"/>
                  </a:lnTo>
                  <a:lnTo>
                    <a:pt x="1061" y="167"/>
                  </a:lnTo>
                  <a:lnTo>
                    <a:pt x="1067" y="203"/>
                  </a:lnTo>
                  <a:lnTo>
                    <a:pt x="1005" y="213"/>
                  </a:lnTo>
                  <a:lnTo>
                    <a:pt x="929" y="226"/>
                  </a:lnTo>
                  <a:lnTo>
                    <a:pt x="926" y="227"/>
                  </a:lnTo>
                  <a:lnTo>
                    <a:pt x="919" y="191"/>
                  </a:lnTo>
                  <a:close/>
                  <a:moveTo>
                    <a:pt x="1169" y="152"/>
                  </a:moveTo>
                  <a:lnTo>
                    <a:pt x="1244" y="142"/>
                  </a:lnTo>
                  <a:lnTo>
                    <a:pt x="1312" y="133"/>
                  </a:lnTo>
                  <a:lnTo>
                    <a:pt x="1316" y="169"/>
                  </a:lnTo>
                  <a:lnTo>
                    <a:pt x="1249" y="177"/>
                  </a:lnTo>
                  <a:lnTo>
                    <a:pt x="1173" y="187"/>
                  </a:lnTo>
                  <a:lnTo>
                    <a:pt x="1169" y="152"/>
                  </a:lnTo>
                  <a:close/>
                  <a:moveTo>
                    <a:pt x="1419" y="121"/>
                  </a:moveTo>
                  <a:lnTo>
                    <a:pt x="1563" y="106"/>
                  </a:lnTo>
                  <a:lnTo>
                    <a:pt x="1566" y="142"/>
                  </a:lnTo>
                  <a:lnTo>
                    <a:pt x="1423" y="157"/>
                  </a:lnTo>
                  <a:lnTo>
                    <a:pt x="1419" y="121"/>
                  </a:lnTo>
                  <a:close/>
                  <a:moveTo>
                    <a:pt x="1670" y="96"/>
                  </a:moveTo>
                  <a:lnTo>
                    <a:pt x="1778" y="87"/>
                  </a:lnTo>
                  <a:lnTo>
                    <a:pt x="1814" y="84"/>
                  </a:lnTo>
                  <a:lnTo>
                    <a:pt x="1817" y="120"/>
                  </a:lnTo>
                  <a:lnTo>
                    <a:pt x="1781" y="123"/>
                  </a:lnTo>
                  <a:lnTo>
                    <a:pt x="1674" y="132"/>
                  </a:lnTo>
                  <a:lnTo>
                    <a:pt x="1670" y="96"/>
                  </a:lnTo>
                  <a:close/>
                  <a:moveTo>
                    <a:pt x="1922" y="75"/>
                  </a:moveTo>
                  <a:lnTo>
                    <a:pt x="1958" y="72"/>
                  </a:lnTo>
                  <a:lnTo>
                    <a:pt x="2047" y="66"/>
                  </a:lnTo>
                  <a:lnTo>
                    <a:pt x="2065" y="64"/>
                  </a:lnTo>
                  <a:lnTo>
                    <a:pt x="2068" y="100"/>
                  </a:lnTo>
                  <a:lnTo>
                    <a:pt x="2050" y="101"/>
                  </a:lnTo>
                  <a:lnTo>
                    <a:pt x="1961" y="108"/>
                  </a:lnTo>
                  <a:lnTo>
                    <a:pt x="1924" y="111"/>
                  </a:lnTo>
                  <a:lnTo>
                    <a:pt x="1922" y="75"/>
                  </a:lnTo>
                  <a:close/>
                  <a:moveTo>
                    <a:pt x="2173" y="57"/>
                  </a:moveTo>
                  <a:lnTo>
                    <a:pt x="2219" y="53"/>
                  </a:lnTo>
                  <a:lnTo>
                    <a:pt x="2303" y="48"/>
                  </a:lnTo>
                  <a:lnTo>
                    <a:pt x="2317" y="47"/>
                  </a:lnTo>
                  <a:lnTo>
                    <a:pt x="2319" y="83"/>
                  </a:lnTo>
                  <a:lnTo>
                    <a:pt x="2305" y="84"/>
                  </a:lnTo>
                  <a:lnTo>
                    <a:pt x="2222" y="89"/>
                  </a:lnTo>
                  <a:lnTo>
                    <a:pt x="2175" y="92"/>
                  </a:lnTo>
                  <a:lnTo>
                    <a:pt x="2173" y="57"/>
                  </a:lnTo>
                  <a:close/>
                  <a:moveTo>
                    <a:pt x="2424" y="40"/>
                  </a:moveTo>
                  <a:lnTo>
                    <a:pt x="2461" y="37"/>
                  </a:lnTo>
                  <a:lnTo>
                    <a:pt x="2535" y="32"/>
                  </a:lnTo>
                  <a:lnTo>
                    <a:pt x="2568" y="30"/>
                  </a:lnTo>
                  <a:lnTo>
                    <a:pt x="2571" y="66"/>
                  </a:lnTo>
                  <a:lnTo>
                    <a:pt x="2538" y="68"/>
                  </a:lnTo>
                  <a:lnTo>
                    <a:pt x="2463" y="73"/>
                  </a:lnTo>
                  <a:lnTo>
                    <a:pt x="2427" y="76"/>
                  </a:lnTo>
                  <a:lnTo>
                    <a:pt x="2424" y="40"/>
                  </a:lnTo>
                  <a:close/>
                  <a:moveTo>
                    <a:pt x="2676" y="22"/>
                  </a:moveTo>
                  <a:lnTo>
                    <a:pt x="2734" y="18"/>
                  </a:lnTo>
                  <a:lnTo>
                    <a:pt x="2791" y="14"/>
                  </a:lnTo>
                  <a:lnTo>
                    <a:pt x="2819" y="11"/>
                  </a:lnTo>
                  <a:lnTo>
                    <a:pt x="2822" y="47"/>
                  </a:lnTo>
                  <a:lnTo>
                    <a:pt x="2794" y="49"/>
                  </a:lnTo>
                  <a:lnTo>
                    <a:pt x="2737" y="54"/>
                  </a:lnTo>
                  <a:lnTo>
                    <a:pt x="2678" y="58"/>
                  </a:lnTo>
                  <a:lnTo>
                    <a:pt x="2676" y="22"/>
                  </a:lnTo>
                  <a:close/>
                  <a:moveTo>
                    <a:pt x="2926" y="1"/>
                  </a:moveTo>
                  <a:lnTo>
                    <a:pt x="2928" y="0"/>
                  </a:lnTo>
                  <a:lnTo>
                    <a:pt x="2933" y="36"/>
                  </a:lnTo>
                  <a:lnTo>
                    <a:pt x="2930" y="36"/>
                  </a:lnTo>
                  <a:lnTo>
                    <a:pt x="2926" y="1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50187" name="Line 10"/>
            <p:cNvSpPr>
              <a:spLocks noChangeShapeType="1"/>
            </p:cNvSpPr>
            <p:nvPr/>
          </p:nvSpPr>
          <p:spPr bwMode="auto">
            <a:xfrm>
              <a:off x="765" y="1434"/>
              <a:ext cx="81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0188" name="Line 11"/>
            <p:cNvSpPr>
              <a:spLocks noChangeShapeType="1"/>
            </p:cNvSpPr>
            <p:nvPr/>
          </p:nvSpPr>
          <p:spPr bwMode="auto">
            <a:xfrm flipV="1">
              <a:off x="3026" y="2037"/>
              <a:ext cx="750" cy="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0189" name="Rectangle 12"/>
            <p:cNvSpPr>
              <a:spLocks noChangeArrowheads="1"/>
            </p:cNvSpPr>
            <p:nvPr/>
          </p:nvSpPr>
          <p:spPr bwMode="auto">
            <a:xfrm>
              <a:off x="3532" y="3464"/>
              <a:ext cx="2193" cy="6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/>
            </a:p>
          </p:txBody>
        </p:sp>
        <p:sp>
          <p:nvSpPr>
            <p:cNvPr id="50190" name="Rectangle 13"/>
            <p:cNvSpPr>
              <a:spLocks noChangeArrowheads="1"/>
            </p:cNvSpPr>
            <p:nvPr/>
          </p:nvSpPr>
          <p:spPr bwMode="auto">
            <a:xfrm>
              <a:off x="3620" y="3523"/>
              <a:ext cx="18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3000">
                  <a:solidFill>
                    <a:srgbClr val="000000"/>
                  </a:solidFill>
                  <a:latin typeface="Times New Roman" panose="02020603050405020304" pitchFamily="18" charset="0"/>
                </a:rPr>
                <a:t>Top displacement d</a:t>
              </a:r>
              <a:endParaRPr lang="sl-SI" altLang="sl-SI" sz="1800"/>
            </a:p>
          </p:txBody>
        </p:sp>
        <p:sp>
          <p:nvSpPr>
            <p:cNvPr id="50191" name="Rectangle 19"/>
            <p:cNvSpPr>
              <a:spLocks noChangeArrowheads="1"/>
            </p:cNvSpPr>
            <p:nvPr/>
          </p:nvSpPr>
          <p:spPr bwMode="auto">
            <a:xfrm>
              <a:off x="3055" y="1404"/>
              <a:ext cx="309" cy="3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/>
            </a:p>
          </p:txBody>
        </p:sp>
        <p:sp>
          <p:nvSpPr>
            <p:cNvPr id="50192" name="Rectangle 20"/>
            <p:cNvSpPr>
              <a:spLocks noChangeArrowheads="1"/>
            </p:cNvSpPr>
            <p:nvPr/>
          </p:nvSpPr>
          <p:spPr bwMode="auto">
            <a:xfrm>
              <a:off x="3143" y="1466"/>
              <a:ext cx="281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3000">
                  <a:solidFill>
                    <a:srgbClr val="000000"/>
                  </a:solidFill>
                </a:rPr>
                <a:t>C</a:t>
              </a:r>
              <a:endParaRPr lang="sl-SI" altLang="sl-SI" sz="1800"/>
            </a:p>
          </p:txBody>
        </p:sp>
        <p:sp>
          <p:nvSpPr>
            <p:cNvPr id="50193" name="Rectangle 21"/>
            <p:cNvSpPr>
              <a:spLocks noChangeArrowheads="1"/>
            </p:cNvSpPr>
            <p:nvPr/>
          </p:nvSpPr>
          <p:spPr bwMode="auto">
            <a:xfrm>
              <a:off x="3073" y="2288"/>
              <a:ext cx="309" cy="3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/>
            </a:p>
          </p:txBody>
        </p:sp>
        <p:sp>
          <p:nvSpPr>
            <p:cNvPr id="50194" name="Rectangle 22"/>
            <p:cNvSpPr>
              <a:spLocks noChangeArrowheads="1"/>
            </p:cNvSpPr>
            <p:nvPr/>
          </p:nvSpPr>
          <p:spPr bwMode="auto">
            <a:xfrm>
              <a:off x="3161" y="2349"/>
              <a:ext cx="268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3000">
                  <a:solidFill>
                    <a:srgbClr val="000000"/>
                  </a:solidFill>
                </a:rPr>
                <a:t>A</a:t>
              </a:r>
              <a:endParaRPr lang="sl-SI" altLang="sl-SI" sz="1800"/>
            </a:p>
          </p:txBody>
        </p:sp>
        <p:sp>
          <p:nvSpPr>
            <p:cNvPr id="50195" name="Rectangle 23"/>
            <p:cNvSpPr>
              <a:spLocks noChangeArrowheads="1"/>
            </p:cNvSpPr>
            <p:nvPr/>
          </p:nvSpPr>
          <p:spPr bwMode="auto">
            <a:xfrm>
              <a:off x="903" y="255"/>
              <a:ext cx="2062" cy="3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/>
            </a:p>
          </p:txBody>
        </p:sp>
        <p:sp>
          <p:nvSpPr>
            <p:cNvPr id="50196" name="Freeform 27"/>
            <p:cNvSpPr>
              <a:spLocks noEditPoints="1"/>
            </p:cNvSpPr>
            <p:nvPr/>
          </p:nvSpPr>
          <p:spPr bwMode="auto">
            <a:xfrm>
              <a:off x="1615" y="643"/>
              <a:ext cx="72" cy="784"/>
            </a:xfrm>
            <a:custGeom>
              <a:avLst/>
              <a:gdLst>
                <a:gd name="T0" fmla="*/ 0 w 400"/>
                <a:gd name="T1" fmla="*/ 0 h 4350"/>
                <a:gd name="T2" fmla="*/ 0 w 400"/>
                <a:gd name="T3" fmla="*/ 1 h 4350"/>
                <a:gd name="T4" fmla="*/ 0 w 400"/>
                <a:gd name="T5" fmla="*/ 1 h 4350"/>
                <a:gd name="T6" fmla="*/ 0 w 400"/>
                <a:gd name="T7" fmla="*/ 1 h 4350"/>
                <a:gd name="T8" fmla="*/ 0 w 400"/>
                <a:gd name="T9" fmla="*/ 0 h 4350"/>
                <a:gd name="T10" fmla="*/ 0 w 400"/>
                <a:gd name="T11" fmla="*/ 0 h 4350"/>
                <a:gd name="T12" fmla="*/ 0 w 400"/>
                <a:gd name="T13" fmla="*/ 0 h 4350"/>
                <a:gd name="T14" fmla="*/ 0 w 400"/>
                <a:gd name="T15" fmla="*/ 1 h 4350"/>
                <a:gd name="T16" fmla="*/ 0 w 400"/>
                <a:gd name="T17" fmla="*/ 1 h 4350"/>
                <a:gd name="T18" fmla="*/ 0 w 400"/>
                <a:gd name="T19" fmla="*/ 1 h 4350"/>
                <a:gd name="T20" fmla="*/ 0 w 400"/>
                <a:gd name="T21" fmla="*/ 1 h 43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0" h="4350">
                  <a:moveTo>
                    <a:pt x="233" y="33"/>
                  </a:moveTo>
                  <a:lnTo>
                    <a:pt x="233" y="4016"/>
                  </a:lnTo>
                  <a:cubicBezTo>
                    <a:pt x="233" y="4035"/>
                    <a:pt x="219" y="4050"/>
                    <a:pt x="200" y="4050"/>
                  </a:cubicBezTo>
                  <a:cubicBezTo>
                    <a:pt x="182" y="4050"/>
                    <a:pt x="167" y="4035"/>
                    <a:pt x="167" y="4016"/>
                  </a:cubicBezTo>
                  <a:lnTo>
                    <a:pt x="167" y="33"/>
                  </a:lnTo>
                  <a:cubicBezTo>
                    <a:pt x="167" y="15"/>
                    <a:pt x="182" y="0"/>
                    <a:pt x="200" y="0"/>
                  </a:cubicBezTo>
                  <a:cubicBezTo>
                    <a:pt x="219" y="0"/>
                    <a:pt x="233" y="15"/>
                    <a:pt x="233" y="33"/>
                  </a:cubicBezTo>
                  <a:close/>
                  <a:moveTo>
                    <a:pt x="400" y="3950"/>
                  </a:moveTo>
                  <a:lnTo>
                    <a:pt x="200" y="4350"/>
                  </a:lnTo>
                  <a:lnTo>
                    <a:pt x="0" y="3950"/>
                  </a:lnTo>
                  <a:lnTo>
                    <a:pt x="400" y="3950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grpSp>
          <p:nvGrpSpPr>
            <p:cNvPr id="50197" name="Group 30"/>
            <p:cNvGrpSpPr>
              <a:grpSpLocks/>
            </p:cNvGrpSpPr>
            <p:nvPr/>
          </p:nvGrpSpPr>
          <p:grpSpPr bwMode="auto">
            <a:xfrm>
              <a:off x="3558" y="2219"/>
              <a:ext cx="475" cy="537"/>
              <a:chOff x="3558" y="2219"/>
              <a:chExt cx="475" cy="537"/>
            </a:xfrm>
          </p:grpSpPr>
          <p:sp>
            <p:nvSpPr>
              <p:cNvPr id="50291" name="Rectangle 28"/>
              <p:cNvSpPr>
                <a:spLocks noChangeArrowheads="1"/>
              </p:cNvSpPr>
              <p:nvPr/>
            </p:nvSpPr>
            <p:spPr bwMode="auto">
              <a:xfrm>
                <a:off x="3558" y="2219"/>
                <a:ext cx="475" cy="53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92" name="Rectangle 29"/>
              <p:cNvSpPr>
                <a:spLocks noChangeArrowheads="1"/>
              </p:cNvSpPr>
              <p:nvPr/>
            </p:nvSpPr>
            <p:spPr bwMode="auto">
              <a:xfrm>
                <a:off x="3558" y="2219"/>
                <a:ext cx="475" cy="537"/>
              </a:xfrm>
              <a:prstGeom prst="rect">
                <a:avLst/>
              </a:prstGeom>
              <a:noFill/>
              <a:ln w="14288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198" name="Group 33"/>
            <p:cNvGrpSpPr>
              <a:grpSpLocks/>
            </p:cNvGrpSpPr>
            <p:nvPr/>
          </p:nvGrpSpPr>
          <p:grpSpPr bwMode="auto">
            <a:xfrm>
              <a:off x="3616" y="2270"/>
              <a:ext cx="58" cy="58"/>
              <a:chOff x="3616" y="2270"/>
              <a:chExt cx="58" cy="58"/>
            </a:xfrm>
          </p:grpSpPr>
          <p:sp>
            <p:nvSpPr>
              <p:cNvPr id="50289" name="Oval 31"/>
              <p:cNvSpPr>
                <a:spLocks noChangeArrowheads="1"/>
              </p:cNvSpPr>
              <p:nvPr/>
            </p:nvSpPr>
            <p:spPr bwMode="auto">
              <a:xfrm>
                <a:off x="3616" y="2270"/>
                <a:ext cx="58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90" name="Oval 32"/>
              <p:cNvSpPr>
                <a:spLocks noChangeArrowheads="1"/>
              </p:cNvSpPr>
              <p:nvPr/>
            </p:nvSpPr>
            <p:spPr bwMode="auto">
              <a:xfrm>
                <a:off x="3616" y="2270"/>
                <a:ext cx="58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199" name="Group 36"/>
            <p:cNvGrpSpPr>
              <a:grpSpLocks/>
            </p:cNvGrpSpPr>
            <p:nvPr/>
          </p:nvGrpSpPr>
          <p:grpSpPr bwMode="auto">
            <a:xfrm>
              <a:off x="3914" y="2270"/>
              <a:ext cx="60" cy="58"/>
              <a:chOff x="3914" y="2270"/>
              <a:chExt cx="60" cy="58"/>
            </a:xfrm>
          </p:grpSpPr>
          <p:sp>
            <p:nvSpPr>
              <p:cNvPr id="50287" name="Oval 34"/>
              <p:cNvSpPr>
                <a:spLocks noChangeArrowheads="1"/>
              </p:cNvSpPr>
              <p:nvPr/>
            </p:nvSpPr>
            <p:spPr bwMode="auto">
              <a:xfrm>
                <a:off x="3914" y="2270"/>
                <a:ext cx="60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88" name="Oval 35"/>
              <p:cNvSpPr>
                <a:spLocks noChangeArrowheads="1"/>
              </p:cNvSpPr>
              <p:nvPr/>
            </p:nvSpPr>
            <p:spPr bwMode="auto">
              <a:xfrm>
                <a:off x="3914" y="2270"/>
                <a:ext cx="60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0" name="Group 39"/>
            <p:cNvGrpSpPr>
              <a:grpSpLocks/>
            </p:cNvGrpSpPr>
            <p:nvPr/>
          </p:nvGrpSpPr>
          <p:grpSpPr bwMode="auto">
            <a:xfrm>
              <a:off x="3914" y="2634"/>
              <a:ext cx="60" cy="59"/>
              <a:chOff x="3914" y="2634"/>
              <a:chExt cx="60" cy="59"/>
            </a:xfrm>
          </p:grpSpPr>
          <p:sp>
            <p:nvSpPr>
              <p:cNvPr id="50285" name="Oval 37"/>
              <p:cNvSpPr>
                <a:spLocks noChangeArrowheads="1"/>
              </p:cNvSpPr>
              <p:nvPr/>
            </p:nvSpPr>
            <p:spPr bwMode="auto">
              <a:xfrm>
                <a:off x="3914" y="2634"/>
                <a:ext cx="60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86" name="Oval 38"/>
              <p:cNvSpPr>
                <a:spLocks noChangeArrowheads="1"/>
              </p:cNvSpPr>
              <p:nvPr/>
            </p:nvSpPr>
            <p:spPr bwMode="auto">
              <a:xfrm>
                <a:off x="3914" y="2634"/>
                <a:ext cx="60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1" name="Group 42"/>
            <p:cNvGrpSpPr>
              <a:grpSpLocks/>
            </p:cNvGrpSpPr>
            <p:nvPr/>
          </p:nvGrpSpPr>
          <p:grpSpPr bwMode="auto">
            <a:xfrm>
              <a:off x="3616" y="2634"/>
              <a:ext cx="58" cy="59"/>
              <a:chOff x="3616" y="2634"/>
              <a:chExt cx="58" cy="59"/>
            </a:xfrm>
          </p:grpSpPr>
          <p:sp>
            <p:nvSpPr>
              <p:cNvPr id="50283" name="Oval 40"/>
              <p:cNvSpPr>
                <a:spLocks noChangeArrowheads="1"/>
              </p:cNvSpPr>
              <p:nvPr/>
            </p:nvSpPr>
            <p:spPr bwMode="auto">
              <a:xfrm>
                <a:off x="3616" y="2634"/>
                <a:ext cx="58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84" name="Oval 41"/>
              <p:cNvSpPr>
                <a:spLocks noChangeArrowheads="1"/>
              </p:cNvSpPr>
              <p:nvPr/>
            </p:nvSpPr>
            <p:spPr bwMode="auto">
              <a:xfrm>
                <a:off x="3616" y="2634"/>
                <a:ext cx="58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2" name="Group 45"/>
            <p:cNvGrpSpPr>
              <a:grpSpLocks/>
            </p:cNvGrpSpPr>
            <p:nvPr/>
          </p:nvGrpSpPr>
          <p:grpSpPr bwMode="auto">
            <a:xfrm>
              <a:off x="3558" y="2219"/>
              <a:ext cx="475" cy="537"/>
              <a:chOff x="3558" y="2219"/>
              <a:chExt cx="475" cy="537"/>
            </a:xfrm>
          </p:grpSpPr>
          <p:sp>
            <p:nvSpPr>
              <p:cNvPr id="50281" name="Rectangle 43"/>
              <p:cNvSpPr>
                <a:spLocks noChangeArrowheads="1"/>
              </p:cNvSpPr>
              <p:nvPr/>
            </p:nvSpPr>
            <p:spPr bwMode="auto">
              <a:xfrm>
                <a:off x="3558" y="2219"/>
                <a:ext cx="475" cy="53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82" name="Rectangle 44"/>
              <p:cNvSpPr>
                <a:spLocks noChangeArrowheads="1"/>
              </p:cNvSpPr>
              <p:nvPr/>
            </p:nvSpPr>
            <p:spPr bwMode="auto">
              <a:xfrm>
                <a:off x="3558" y="2219"/>
                <a:ext cx="475" cy="537"/>
              </a:xfrm>
              <a:prstGeom prst="rect">
                <a:avLst/>
              </a:prstGeom>
              <a:noFill/>
              <a:ln w="14288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3" name="Group 48"/>
            <p:cNvGrpSpPr>
              <a:grpSpLocks/>
            </p:cNvGrpSpPr>
            <p:nvPr/>
          </p:nvGrpSpPr>
          <p:grpSpPr bwMode="auto">
            <a:xfrm>
              <a:off x="3616" y="2270"/>
              <a:ext cx="58" cy="58"/>
              <a:chOff x="3616" y="2270"/>
              <a:chExt cx="58" cy="58"/>
            </a:xfrm>
          </p:grpSpPr>
          <p:sp>
            <p:nvSpPr>
              <p:cNvPr id="50279" name="Oval 46"/>
              <p:cNvSpPr>
                <a:spLocks noChangeArrowheads="1"/>
              </p:cNvSpPr>
              <p:nvPr/>
            </p:nvSpPr>
            <p:spPr bwMode="auto">
              <a:xfrm>
                <a:off x="3616" y="2270"/>
                <a:ext cx="58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80" name="Oval 47"/>
              <p:cNvSpPr>
                <a:spLocks noChangeArrowheads="1"/>
              </p:cNvSpPr>
              <p:nvPr/>
            </p:nvSpPr>
            <p:spPr bwMode="auto">
              <a:xfrm>
                <a:off x="3616" y="2270"/>
                <a:ext cx="58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4" name="Group 51"/>
            <p:cNvGrpSpPr>
              <a:grpSpLocks/>
            </p:cNvGrpSpPr>
            <p:nvPr/>
          </p:nvGrpSpPr>
          <p:grpSpPr bwMode="auto">
            <a:xfrm>
              <a:off x="3914" y="2270"/>
              <a:ext cx="60" cy="58"/>
              <a:chOff x="3914" y="2270"/>
              <a:chExt cx="60" cy="58"/>
            </a:xfrm>
          </p:grpSpPr>
          <p:sp>
            <p:nvSpPr>
              <p:cNvPr id="50277" name="Oval 49"/>
              <p:cNvSpPr>
                <a:spLocks noChangeArrowheads="1"/>
              </p:cNvSpPr>
              <p:nvPr/>
            </p:nvSpPr>
            <p:spPr bwMode="auto">
              <a:xfrm>
                <a:off x="3914" y="2270"/>
                <a:ext cx="60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78" name="Oval 50"/>
              <p:cNvSpPr>
                <a:spLocks noChangeArrowheads="1"/>
              </p:cNvSpPr>
              <p:nvPr/>
            </p:nvSpPr>
            <p:spPr bwMode="auto">
              <a:xfrm>
                <a:off x="3914" y="2270"/>
                <a:ext cx="60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5" name="Group 54"/>
            <p:cNvGrpSpPr>
              <a:grpSpLocks/>
            </p:cNvGrpSpPr>
            <p:nvPr/>
          </p:nvGrpSpPr>
          <p:grpSpPr bwMode="auto">
            <a:xfrm>
              <a:off x="3914" y="2634"/>
              <a:ext cx="60" cy="59"/>
              <a:chOff x="3914" y="2634"/>
              <a:chExt cx="60" cy="59"/>
            </a:xfrm>
          </p:grpSpPr>
          <p:sp>
            <p:nvSpPr>
              <p:cNvPr id="50275" name="Oval 52"/>
              <p:cNvSpPr>
                <a:spLocks noChangeArrowheads="1"/>
              </p:cNvSpPr>
              <p:nvPr/>
            </p:nvSpPr>
            <p:spPr bwMode="auto">
              <a:xfrm>
                <a:off x="3914" y="2634"/>
                <a:ext cx="60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76" name="Oval 53"/>
              <p:cNvSpPr>
                <a:spLocks noChangeArrowheads="1"/>
              </p:cNvSpPr>
              <p:nvPr/>
            </p:nvSpPr>
            <p:spPr bwMode="auto">
              <a:xfrm>
                <a:off x="3914" y="2634"/>
                <a:ext cx="60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6" name="Group 57"/>
            <p:cNvGrpSpPr>
              <a:grpSpLocks/>
            </p:cNvGrpSpPr>
            <p:nvPr/>
          </p:nvGrpSpPr>
          <p:grpSpPr bwMode="auto">
            <a:xfrm>
              <a:off x="3616" y="2634"/>
              <a:ext cx="58" cy="59"/>
              <a:chOff x="3616" y="2634"/>
              <a:chExt cx="58" cy="59"/>
            </a:xfrm>
          </p:grpSpPr>
          <p:sp>
            <p:nvSpPr>
              <p:cNvPr id="50273" name="Oval 55"/>
              <p:cNvSpPr>
                <a:spLocks noChangeArrowheads="1"/>
              </p:cNvSpPr>
              <p:nvPr/>
            </p:nvSpPr>
            <p:spPr bwMode="auto">
              <a:xfrm>
                <a:off x="3616" y="2634"/>
                <a:ext cx="58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74" name="Oval 56"/>
              <p:cNvSpPr>
                <a:spLocks noChangeArrowheads="1"/>
              </p:cNvSpPr>
              <p:nvPr/>
            </p:nvSpPr>
            <p:spPr bwMode="auto">
              <a:xfrm>
                <a:off x="3616" y="2634"/>
                <a:ext cx="58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7" name="Group 60"/>
            <p:cNvGrpSpPr>
              <a:grpSpLocks/>
            </p:cNvGrpSpPr>
            <p:nvPr/>
          </p:nvGrpSpPr>
          <p:grpSpPr bwMode="auto">
            <a:xfrm>
              <a:off x="3679" y="1276"/>
              <a:ext cx="475" cy="538"/>
              <a:chOff x="3679" y="1276"/>
              <a:chExt cx="475" cy="538"/>
            </a:xfrm>
          </p:grpSpPr>
          <p:sp>
            <p:nvSpPr>
              <p:cNvPr id="50271" name="Rectangle 58"/>
              <p:cNvSpPr>
                <a:spLocks noChangeArrowheads="1"/>
              </p:cNvSpPr>
              <p:nvPr/>
            </p:nvSpPr>
            <p:spPr bwMode="auto">
              <a:xfrm>
                <a:off x="3679" y="1276"/>
                <a:ext cx="475" cy="5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72" name="Rectangle 59"/>
              <p:cNvSpPr>
                <a:spLocks noChangeArrowheads="1"/>
              </p:cNvSpPr>
              <p:nvPr/>
            </p:nvSpPr>
            <p:spPr bwMode="auto">
              <a:xfrm>
                <a:off x="3679" y="1276"/>
                <a:ext cx="475" cy="538"/>
              </a:xfrm>
              <a:prstGeom prst="rect">
                <a:avLst/>
              </a:prstGeom>
              <a:noFill/>
              <a:ln w="14288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8" name="Group 63"/>
            <p:cNvGrpSpPr>
              <a:grpSpLocks/>
            </p:cNvGrpSpPr>
            <p:nvPr/>
          </p:nvGrpSpPr>
          <p:grpSpPr bwMode="auto">
            <a:xfrm>
              <a:off x="3737" y="1328"/>
              <a:ext cx="59" cy="58"/>
              <a:chOff x="3737" y="1328"/>
              <a:chExt cx="59" cy="58"/>
            </a:xfrm>
          </p:grpSpPr>
          <p:sp>
            <p:nvSpPr>
              <p:cNvPr id="50269" name="Oval 61"/>
              <p:cNvSpPr>
                <a:spLocks noChangeArrowheads="1"/>
              </p:cNvSpPr>
              <p:nvPr/>
            </p:nvSpPr>
            <p:spPr bwMode="auto">
              <a:xfrm>
                <a:off x="3737" y="1328"/>
                <a:ext cx="59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70" name="Oval 62"/>
              <p:cNvSpPr>
                <a:spLocks noChangeArrowheads="1"/>
              </p:cNvSpPr>
              <p:nvPr/>
            </p:nvSpPr>
            <p:spPr bwMode="auto">
              <a:xfrm>
                <a:off x="3737" y="1328"/>
                <a:ext cx="59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09" name="Group 66"/>
            <p:cNvGrpSpPr>
              <a:grpSpLocks/>
            </p:cNvGrpSpPr>
            <p:nvPr/>
          </p:nvGrpSpPr>
          <p:grpSpPr bwMode="auto">
            <a:xfrm>
              <a:off x="3883" y="1328"/>
              <a:ext cx="58" cy="58"/>
              <a:chOff x="3883" y="1328"/>
              <a:chExt cx="58" cy="58"/>
            </a:xfrm>
          </p:grpSpPr>
          <p:sp>
            <p:nvSpPr>
              <p:cNvPr id="50267" name="Oval 64"/>
              <p:cNvSpPr>
                <a:spLocks noChangeArrowheads="1"/>
              </p:cNvSpPr>
              <p:nvPr/>
            </p:nvSpPr>
            <p:spPr bwMode="auto">
              <a:xfrm>
                <a:off x="3883" y="1328"/>
                <a:ext cx="58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68" name="Oval 65"/>
              <p:cNvSpPr>
                <a:spLocks noChangeArrowheads="1"/>
              </p:cNvSpPr>
              <p:nvPr/>
            </p:nvSpPr>
            <p:spPr bwMode="auto">
              <a:xfrm>
                <a:off x="3883" y="1328"/>
                <a:ext cx="58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10" name="Group 69"/>
            <p:cNvGrpSpPr>
              <a:grpSpLocks/>
            </p:cNvGrpSpPr>
            <p:nvPr/>
          </p:nvGrpSpPr>
          <p:grpSpPr bwMode="auto">
            <a:xfrm>
              <a:off x="4036" y="1328"/>
              <a:ext cx="60" cy="58"/>
              <a:chOff x="4036" y="1328"/>
              <a:chExt cx="60" cy="58"/>
            </a:xfrm>
          </p:grpSpPr>
          <p:sp>
            <p:nvSpPr>
              <p:cNvPr id="50265" name="Oval 67"/>
              <p:cNvSpPr>
                <a:spLocks noChangeArrowheads="1"/>
              </p:cNvSpPr>
              <p:nvPr/>
            </p:nvSpPr>
            <p:spPr bwMode="auto">
              <a:xfrm>
                <a:off x="4036" y="1328"/>
                <a:ext cx="60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66" name="Oval 68"/>
              <p:cNvSpPr>
                <a:spLocks noChangeArrowheads="1"/>
              </p:cNvSpPr>
              <p:nvPr/>
            </p:nvSpPr>
            <p:spPr bwMode="auto">
              <a:xfrm>
                <a:off x="4036" y="1328"/>
                <a:ext cx="60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11" name="Group 72"/>
            <p:cNvGrpSpPr>
              <a:grpSpLocks/>
            </p:cNvGrpSpPr>
            <p:nvPr/>
          </p:nvGrpSpPr>
          <p:grpSpPr bwMode="auto">
            <a:xfrm>
              <a:off x="4036" y="1509"/>
              <a:ext cx="60" cy="59"/>
              <a:chOff x="4036" y="1509"/>
              <a:chExt cx="60" cy="59"/>
            </a:xfrm>
          </p:grpSpPr>
          <p:sp>
            <p:nvSpPr>
              <p:cNvPr id="50263" name="Oval 70"/>
              <p:cNvSpPr>
                <a:spLocks noChangeArrowheads="1"/>
              </p:cNvSpPr>
              <p:nvPr/>
            </p:nvSpPr>
            <p:spPr bwMode="auto">
              <a:xfrm>
                <a:off x="4036" y="1509"/>
                <a:ext cx="60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64" name="Freeform 71"/>
              <p:cNvSpPr>
                <a:spLocks/>
              </p:cNvSpPr>
              <p:nvPr/>
            </p:nvSpPr>
            <p:spPr bwMode="auto">
              <a:xfrm>
                <a:off x="4036" y="1509"/>
                <a:ext cx="60" cy="59"/>
              </a:xfrm>
              <a:custGeom>
                <a:avLst/>
                <a:gdLst>
                  <a:gd name="T0" fmla="*/ 30 w 60"/>
                  <a:gd name="T1" fmla="*/ 0 h 59"/>
                  <a:gd name="T2" fmla="*/ 0 w 60"/>
                  <a:gd name="T3" fmla="*/ 30 h 59"/>
                  <a:gd name="T4" fmla="*/ 30 w 60"/>
                  <a:gd name="T5" fmla="*/ 59 h 59"/>
                  <a:gd name="T6" fmla="*/ 60 w 60"/>
                  <a:gd name="T7" fmla="*/ 30 h 59"/>
                  <a:gd name="T8" fmla="*/ 30 w 60"/>
                  <a:gd name="T9" fmla="*/ 0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9">
                    <a:moveTo>
                      <a:pt x="30" y="0"/>
                    </a:moveTo>
                    <a:cubicBezTo>
                      <a:pt x="13" y="0"/>
                      <a:pt x="0" y="13"/>
                      <a:pt x="0" y="30"/>
                    </a:cubicBezTo>
                    <a:cubicBezTo>
                      <a:pt x="0" y="45"/>
                      <a:pt x="13" y="59"/>
                      <a:pt x="30" y="59"/>
                    </a:cubicBezTo>
                    <a:cubicBezTo>
                      <a:pt x="46" y="59"/>
                      <a:pt x="60" y="45"/>
                      <a:pt x="60" y="30"/>
                    </a:cubicBezTo>
                    <a:cubicBezTo>
                      <a:pt x="60" y="13"/>
                      <a:pt x="46" y="0"/>
                      <a:pt x="30" y="0"/>
                    </a:cubicBezTo>
                  </a:path>
                </a:pathLst>
              </a:custGeom>
              <a:noFill/>
              <a:ln w="142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</p:grpSp>
        <p:grpSp>
          <p:nvGrpSpPr>
            <p:cNvPr id="50212" name="Group 75"/>
            <p:cNvGrpSpPr>
              <a:grpSpLocks/>
            </p:cNvGrpSpPr>
            <p:nvPr/>
          </p:nvGrpSpPr>
          <p:grpSpPr bwMode="auto">
            <a:xfrm>
              <a:off x="4036" y="1692"/>
              <a:ext cx="60" cy="59"/>
              <a:chOff x="4036" y="1692"/>
              <a:chExt cx="60" cy="59"/>
            </a:xfrm>
          </p:grpSpPr>
          <p:sp>
            <p:nvSpPr>
              <p:cNvPr id="50261" name="Oval 73"/>
              <p:cNvSpPr>
                <a:spLocks noChangeArrowheads="1"/>
              </p:cNvSpPr>
              <p:nvPr/>
            </p:nvSpPr>
            <p:spPr bwMode="auto">
              <a:xfrm>
                <a:off x="4036" y="1692"/>
                <a:ext cx="60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62" name="Oval 74"/>
              <p:cNvSpPr>
                <a:spLocks noChangeArrowheads="1"/>
              </p:cNvSpPr>
              <p:nvPr/>
            </p:nvSpPr>
            <p:spPr bwMode="auto">
              <a:xfrm>
                <a:off x="4036" y="1692"/>
                <a:ext cx="60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13" name="Group 78"/>
            <p:cNvGrpSpPr>
              <a:grpSpLocks/>
            </p:cNvGrpSpPr>
            <p:nvPr/>
          </p:nvGrpSpPr>
          <p:grpSpPr bwMode="auto">
            <a:xfrm>
              <a:off x="3883" y="1692"/>
              <a:ext cx="58" cy="59"/>
              <a:chOff x="3883" y="1692"/>
              <a:chExt cx="58" cy="59"/>
            </a:xfrm>
          </p:grpSpPr>
          <p:sp>
            <p:nvSpPr>
              <p:cNvPr id="50259" name="Oval 76"/>
              <p:cNvSpPr>
                <a:spLocks noChangeArrowheads="1"/>
              </p:cNvSpPr>
              <p:nvPr/>
            </p:nvSpPr>
            <p:spPr bwMode="auto">
              <a:xfrm>
                <a:off x="3883" y="1692"/>
                <a:ext cx="58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60" name="Oval 77"/>
              <p:cNvSpPr>
                <a:spLocks noChangeArrowheads="1"/>
              </p:cNvSpPr>
              <p:nvPr/>
            </p:nvSpPr>
            <p:spPr bwMode="auto">
              <a:xfrm>
                <a:off x="3883" y="1692"/>
                <a:ext cx="58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14" name="Group 81"/>
            <p:cNvGrpSpPr>
              <a:grpSpLocks/>
            </p:cNvGrpSpPr>
            <p:nvPr/>
          </p:nvGrpSpPr>
          <p:grpSpPr bwMode="auto">
            <a:xfrm>
              <a:off x="3737" y="1692"/>
              <a:ext cx="59" cy="59"/>
              <a:chOff x="3737" y="1692"/>
              <a:chExt cx="59" cy="59"/>
            </a:xfrm>
          </p:grpSpPr>
          <p:sp>
            <p:nvSpPr>
              <p:cNvPr id="50257" name="Oval 79"/>
              <p:cNvSpPr>
                <a:spLocks noChangeArrowheads="1"/>
              </p:cNvSpPr>
              <p:nvPr/>
            </p:nvSpPr>
            <p:spPr bwMode="auto">
              <a:xfrm>
                <a:off x="3737" y="1692"/>
                <a:ext cx="59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58" name="Oval 80"/>
              <p:cNvSpPr>
                <a:spLocks noChangeArrowheads="1"/>
              </p:cNvSpPr>
              <p:nvPr/>
            </p:nvSpPr>
            <p:spPr bwMode="auto">
              <a:xfrm>
                <a:off x="3737" y="1692"/>
                <a:ext cx="59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15" name="Group 84"/>
            <p:cNvGrpSpPr>
              <a:grpSpLocks/>
            </p:cNvGrpSpPr>
            <p:nvPr/>
          </p:nvGrpSpPr>
          <p:grpSpPr bwMode="auto">
            <a:xfrm>
              <a:off x="3737" y="1509"/>
              <a:ext cx="59" cy="59"/>
              <a:chOff x="3737" y="1509"/>
              <a:chExt cx="59" cy="59"/>
            </a:xfrm>
          </p:grpSpPr>
          <p:sp>
            <p:nvSpPr>
              <p:cNvPr id="50255" name="Oval 82"/>
              <p:cNvSpPr>
                <a:spLocks noChangeArrowheads="1"/>
              </p:cNvSpPr>
              <p:nvPr/>
            </p:nvSpPr>
            <p:spPr bwMode="auto">
              <a:xfrm>
                <a:off x="3737" y="1509"/>
                <a:ext cx="59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56" name="Oval 83"/>
              <p:cNvSpPr>
                <a:spLocks noChangeArrowheads="1"/>
              </p:cNvSpPr>
              <p:nvPr/>
            </p:nvSpPr>
            <p:spPr bwMode="auto">
              <a:xfrm>
                <a:off x="3737" y="1509"/>
                <a:ext cx="59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16" name="Group 87"/>
            <p:cNvGrpSpPr>
              <a:grpSpLocks/>
            </p:cNvGrpSpPr>
            <p:nvPr/>
          </p:nvGrpSpPr>
          <p:grpSpPr bwMode="auto">
            <a:xfrm>
              <a:off x="3679" y="1276"/>
              <a:ext cx="475" cy="538"/>
              <a:chOff x="3679" y="1276"/>
              <a:chExt cx="475" cy="538"/>
            </a:xfrm>
          </p:grpSpPr>
          <p:sp>
            <p:nvSpPr>
              <p:cNvPr id="50253" name="Rectangle 85"/>
              <p:cNvSpPr>
                <a:spLocks noChangeArrowheads="1"/>
              </p:cNvSpPr>
              <p:nvPr/>
            </p:nvSpPr>
            <p:spPr bwMode="auto">
              <a:xfrm>
                <a:off x="3679" y="1276"/>
                <a:ext cx="475" cy="53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54" name="Rectangle 86"/>
              <p:cNvSpPr>
                <a:spLocks noChangeArrowheads="1"/>
              </p:cNvSpPr>
              <p:nvPr/>
            </p:nvSpPr>
            <p:spPr bwMode="auto">
              <a:xfrm>
                <a:off x="3679" y="1276"/>
                <a:ext cx="475" cy="538"/>
              </a:xfrm>
              <a:prstGeom prst="rect">
                <a:avLst/>
              </a:prstGeom>
              <a:noFill/>
              <a:ln w="14288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17" name="Group 90"/>
            <p:cNvGrpSpPr>
              <a:grpSpLocks/>
            </p:cNvGrpSpPr>
            <p:nvPr/>
          </p:nvGrpSpPr>
          <p:grpSpPr bwMode="auto">
            <a:xfrm>
              <a:off x="3737" y="1328"/>
              <a:ext cx="59" cy="58"/>
              <a:chOff x="3737" y="1328"/>
              <a:chExt cx="59" cy="58"/>
            </a:xfrm>
          </p:grpSpPr>
          <p:sp>
            <p:nvSpPr>
              <p:cNvPr id="50251" name="Oval 88"/>
              <p:cNvSpPr>
                <a:spLocks noChangeArrowheads="1"/>
              </p:cNvSpPr>
              <p:nvPr/>
            </p:nvSpPr>
            <p:spPr bwMode="auto">
              <a:xfrm>
                <a:off x="3737" y="1328"/>
                <a:ext cx="59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52" name="Oval 89"/>
              <p:cNvSpPr>
                <a:spLocks noChangeArrowheads="1"/>
              </p:cNvSpPr>
              <p:nvPr/>
            </p:nvSpPr>
            <p:spPr bwMode="auto">
              <a:xfrm>
                <a:off x="3737" y="1328"/>
                <a:ext cx="59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18" name="Group 93"/>
            <p:cNvGrpSpPr>
              <a:grpSpLocks/>
            </p:cNvGrpSpPr>
            <p:nvPr/>
          </p:nvGrpSpPr>
          <p:grpSpPr bwMode="auto">
            <a:xfrm>
              <a:off x="3883" y="1328"/>
              <a:ext cx="58" cy="58"/>
              <a:chOff x="3883" y="1328"/>
              <a:chExt cx="58" cy="58"/>
            </a:xfrm>
          </p:grpSpPr>
          <p:sp>
            <p:nvSpPr>
              <p:cNvPr id="50249" name="Oval 91"/>
              <p:cNvSpPr>
                <a:spLocks noChangeArrowheads="1"/>
              </p:cNvSpPr>
              <p:nvPr/>
            </p:nvSpPr>
            <p:spPr bwMode="auto">
              <a:xfrm>
                <a:off x="3883" y="1328"/>
                <a:ext cx="58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50" name="Oval 92"/>
              <p:cNvSpPr>
                <a:spLocks noChangeArrowheads="1"/>
              </p:cNvSpPr>
              <p:nvPr/>
            </p:nvSpPr>
            <p:spPr bwMode="auto">
              <a:xfrm>
                <a:off x="3883" y="1328"/>
                <a:ext cx="58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19" name="Group 96"/>
            <p:cNvGrpSpPr>
              <a:grpSpLocks/>
            </p:cNvGrpSpPr>
            <p:nvPr/>
          </p:nvGrpSpPr>
          <p:grpSpPr bwMode="auto">
            <a:xfrm>
              <a:off x="4036" y="1328"/>
              <a:ext cx="60" cy="58"/>
              <a:chOff x="4036" y="1328"/>
              <a:chExt cx="60" cy="58"/>
            </a:xfrm>
          </p:grpSpPr>
          <p:sp>
            <p:nvSpPr>
              <p:cNvPr id="50247" name="Oval 94"/>
              <p:cNvSpPr>
                <a:spLocks noChangeArrowheads="1"/>
              </p:cNvSpPr>
              <p:nvPr/>
            </p:nvSpPr>
            <p:spPr bwMode="auto">
              <a:xfrm>
                <a:off x="4036" y="1328"/>
                <a:ext cx="60" cy="58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48" name="Oval 95"/>
              <p:cNvSpPr>
                <a:spLocks noChangeArrowheads="1"/>
              </p:cNvSpPr>
              <p:nvPr/>
            </p:nvSpPr>
            <p:spPr bwMode="auto">
              <a:xfrm>
                <a:off x="4036" y="1328"/>
                <a:ext cx="60" cy="58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20" name="Group 99"/>
            <p:cNvGrpSpPr>
              <a:grpSpLocks/>
            </p:cNvGrpSpPr>
            <p:nvPr/>
          </p:nvGrpSpPr>
          <p:grpSpPr bwMode="auto">
            <a:xfrm>
              <a:off x="4036" y="1509"/>
              <a:ext cx="60" cy="59"/>
              <a:chOff x="4036" y="1509"/>
              <a:chExt cx="60" cy="59"/>
            </a:xfrm>
          </p:grpSpPr>
          <p:sp>
            <p:nvSpPr>
              <p:cNvPr id="50245" name="Oval 97"/>
              <p:cNvSpPr>
                <a:spLocks noChangeArrowheads="1"/>
              </p:cNvSpPr>
              <p:nvPr/>
            </p:nvSpPr>
            <p:spPr bwMode="auto">
              <a:xfrm>
                <a:off x="4036" y="1509"/>
                <a:ext cx="60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46" name="Freeform 98"/>
              <p:cNvSpPr>
                <a:spLocks/>
              </p:cNvSpPr>
              <p:nvPr/>
            </p:nvSpPr>
            <p:spPr bwMode="auto">
              <a:xfrm>
                <a:off x="4036" y="1509"/>
                <a:ext cx="60" cy="59"/>
              </a:xfrm>
              <a:custGeom>
                <a:avLst/>
                <a:gdLst>
                  <a:gd name="T0" fmla="*/ 30 w 60"/>
                  <a:gd name="T1" fmla="*/ 0 h 59"/>
                  <a:gd name="T2" fmla="*/ 0 w 60"/>
                  <a:gd name="T3" fmla="*/ 30 h 59"/>
                  <a:gd name="T4" fmla="*/ 30 w 60"/>
                  <a:gd name="T5" fmla="*/ 59 h 59"/>
                  <a:gd name="T6" fmla="*/ 60 w 60"/>
                  <a:gd name="T7" fmla="*/ 30 h 59"/>
                  <a:gd name="T8" fmla="*/ 30 w 60"/>
                  <a:gd name="T9" fmla="*/ 0 h 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" h="59">
                    <a:moveTo>
                      <a:pt x="30" y="0"/>
                    </a:moveTo>
                    <a:cubicBezTo>
                      <a:pt x="13" y="0"/>
                      <a:pt x="0" y="13"/>
                      <a:pt x="0" y="30"/>
                    </a:cubicBezTo>
                    <a:cubicBezTo>
                      <a:pt x="0" y="45"/>
                      <a:pt x="13" y="59"/>
                      <a:pt x="30" y="59"/>
                    </a:cubicBezTo>
                    <a:cubicBezTo>
                      <a:pt x="46" y="59"/>
                      <a:pt x="60" y="45"/>
                      <a:pt x="60" y="30"/>
                    </a:cubicBezTo>
                    <a:cubicBezTo>
                      <a:pt x="60" y="13"/>
                      <a:pt x="46" y="0"/>
                      <a:pt x="30" y="0"/>
                    </a:cubicBezTo>
                  </a:path>
                </a:pathLst>
              </a:custGeom>
              <a:noFill/>
              <a:ln w="142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</p:grpSp>
        <p:grpSp>
          <p:nvGrpSpPr>
            <p:cNvPr id="50221" name="Group 102"/>
            <p:cNvGrpSpPr>
              <a:grpSpLocks/>
            </p:cNvGrpSpPr>
            <p:nvPr/>
          </p:nvGrpSpPr>
          <p:grpSpPr bwMode="auto">
            <a:xfrm>
              <a:off x="4036" y="1692"/>
              <a:ext cx="60" cy="59"/>
              <a:chOff x="4036" y="1692"/>
              <a:chExt cx="60" cy="59"/>
            </a:xfrm>
          </p:grpSpPr>
          <p:sp>
            <p:nvSpPr>
              <p:cNvPr id="50243" name="Oval 100"/>
              <p:cNvSpPr>
                <a:spLocks noChangeArrowheads="1"/>
              </p:cNvSpPr>
              <p:nvPr/>
            </p:nvSpPr>
            <p:spPr bwMode="auto">
              <a:xfrm>
                <a:off x="4036" y="1692"/>
                <a:ext cx="60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44" name="Oval 101"/>
              <p:cNvSpPr>
                <a:spLocks noChangeArrowheads="1"/>
              </p:cNvSpPr>
              <p:nvPr/>
            </p:nvSpPr>
            <p:spPr bwMode="auto">
              <a:xfrm>
                <a:off x="4036" y="1692"/>
                <a:ext cx="60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22" name="Group 105"/>
            <p:cNvGrpSpPr>
              <a:grpSpLocks/>
            </p:cNvGrpSpPr>
            <p:nvPr/>
          </p:nvGrpSpPr>
          <p:grpSpPr bwMode="auto">
            <a:xfrm>
              <a:off x="3883" y="1692"/>
              <a:ext cx="58" cy="59"/>
              <a:chOff x="3883" y="1692"/>
              <a:chExt cx="58" cy="59"/>
            </a:xfrm>
          </p:grpSpPr>
          <p:sp>
            <p:nvSpPr>
              <p:cNvPr id="50241" name="Oval 103"/>
              <p:cNvSpPr>
                <a:spLocks noChangeArrowheads="1"/>
              </p:cNvSpPr>
              <p:nvPr/>
            </p:nvSpPr>
            <p:spPr bwMode="auto">
              <a:xfrm>
                <a:off x="3883" y="1692"/>
                <a:ext cx="58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42" name="Oval 104"/>
              <p:cNvSpPr>
                <a:spLocks noChangeArrowheads="1"/>
              </p:cNvSpPr>
              <p:nvPr/>
            </p:nvSpPr>
            <p:spPr bwMode="auto">
              <a:xfrm>
                <a:off x="3883" y="1692"/>
                <a:ext cx="58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23" name="Group 108"/>
            <p:cNvGrpSpPr>
              <a:grpSpLocks/>
            </p:cNvGrpSpPr>
            <p:nvPr/>
          </p:nvGrpSpPr>
          <p:grpSpPr bwMode="auto">
            <a:xfrm>
              <a:off x="3737" y="1692"/>
              <a:ext cx="59" cy="59"/>
              <a:chOff x="3737" y="1692"/>
              <a:chExt cx="59" cy="59"/>
            </a:xfrm>
          </p:grpSpPr>
          <p:sp>
            <p:nvSpPr>
              <p:cNvPr id="50239" name="Oval 106"/>
              <p:cNvSpPr>
                <a:spLocks noChangeArrowheads="1"/>
              </p:cNvSpPr>
              <p:nvPr/>
            </p:nvSpPr>
            <p:spPr bwMode="auto">
              <a:xfrm>
                <a:off x="3737" y="1692"/>
                <a:ext cx="59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40" name="Oval 107"/>
              <p:cNvSpPr>
                <a:spLocks noChangeArrowheads="1"/>
              </p:cNvSpPr>
              <p:nvPr/>
            </p:nvSpPr>
            <p:spPr bwMode="auto">
              <a:xfrm>
                <a:off x="3737" y="1692"/>
                <a:ext cx="59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24" name="Group 111"/>
            <p:cNvGrpSpPr>
              <a:grpSpLocks/>
            </p:cNvGrpSpPr>
            <p:nvPr/>
          </p:nvGrpSpPr>
          <p:grpSpPr bwMode="auto">
            <a:xfrm>
              <a:off x="3737" y="1509"/>
              <a:ext cx="59" cy="59"/>
              <a:chOff x="3737" y="1509"/>
              <a:chExt cx="59" cy="59"/>
            </a:xfrm>
          </p:grpSpPr>
          <p:sp>
            <p:nvSpPr>
              <p:cNvPr id="50237" name="Oval 109"/>
              <p:cNvSpPr>
                <a:spLocks noChangeArrowheads="1"/>
              </p:cNvSpPr>
              <p:nvPr/>
            </p:nvSpPr>
            <p:spPr bwMode="auto">
              <a:xfrm>
                <a:off x="3737" y="1509"/>
                <a:ext cx="59" cy="59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38" name="Oval 110"/>
              <p:cNvSpPr>
                <a:spLocks noChangeArrowheads="1"/>
              </p:cNvSpPr>
              <p:nvPr/>
            </p:nvSpPr>
            <p:spPr bwMode="auto">
              <a:xfrm>
                <a:off x="3737" y="1509"/>
                <a:ext cx="59" cy="59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grpSp>
          <p:nvGrpSpPr>
            <p:cNvPr id="50225" name="Group 114"/>
            <p:cNvGrpSpPr>
              <a:grpSpLocks/>
            </p:cNvGrpSpPr>
            <p:nvPr/>
          </p:nvGrpSpPr>
          <p:grpSpPr bwMode="auto">
            <a:xfrm>
              <a:off x="2588" y="1836"/>
              <a:ext cx="102" cy="102"/>
              <a:chOff x="2588" y="1836"/>
              <a:chExt cx="102" cy="102"/>
            </a:xfrm>
          </p:grpSpPr>
          <p:sp>
            <p:nvSpPr>
              <p:cNvPr id="50235" name="Oval 112"/>
              <p:cNvSpPr>
                <a:spLocks noChangeArrowheads="1"/>
              </p:cNvSpPr>
              <p:nvPr/>
            </p:nvSpPr>
            <p:spPr bwMode="auto">
              <a:xfrm>
                <a:off x="2588" y="1836"/>
                <a:ext cx="102" cy="102"/>
              </a:xfrm>
              <a:prstGeom prst="ellipse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  <p:sp>
            <p:nvSpPr>
              <p:cNvPr id="50236" name="Oval 113"/>
              <p:cNvSpPr>
                <a:spLocks noChangeArrowheads="1"/>
              </p:cNvSpPr>
              <p:nvPr/>
            </p:nvSpPr>
            <p:spPr bwMode="auto">
              <a:xfrm>
                <a:off x="2588" y="1836"/>
                <a:ext cx="102" cy="102"/>
              </a:xfrm>
              <a:prstGeom prst="ellipse">
                <a:avLst/>
              </a:prstGeom>
              <a:noFill/>
              <a:ln w="14288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sl-SI" altLang="sl-SI" sz="1800"/>
              </a:p>
            </p:txBody>
          </p:sp>
        </p:grpSp>
        <p:sp>
          <p:nvSpPr>
            <p:cNvPr id="50226" name="Line 115"/>
            <p:cNvSpPr>
              <a:spLocks noChangeShapeType="1"/>
            </p:cNvSpPr>
            <p:nvPr/>
          </p:nvSpPr>
          <p:spPr bwMode="auto">
            <a:xfrm>
              <a:off x="1569" y="1434"/>
              <a:ext cx="1471" cy="60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0227" name="Freeform 116"/>
            <p:cNvSpPr>
              <a:spLocks noEditPoints="1"/>
            </p:cNvSpPr>
            <p:nvPr/>
          </p:nvSpPr>
          <p:spPr bwMode="auto">
            <a:xfrm>
              <a:off x="2632" y="763"/>
              <a:ext cx="662" cy="1103"/>
            </a:xfrm>
            <a:custGeom>
              <a:avLst/>
              <a:gdLst>
                <a:gd name="T0" fmla="*/ 0 w 3680"/>
                <a:gd name="T1" fmla="*/ 1 h 6129"/>
                <a:gd name="T2" fmla="*/ 1 w 3680"/>
                <a:gd name="T3" fmla="*/ 0 h 6129"/>
                <a:gd name="T4" fmla="*/ 1 w 3680"/>
                <a:gd name="T5" fmla="*/ 0 h 6129"/>
                <a:gd name="T6" fmla="*/ 1 w 3680"/>
                <a:gd name="T7" fmla="*/ 0 h 6129"/>
                <a:gd name="T8" fmla="*/ 0 w 3680"/>
                <a:gd name="T9" fmla="*/ 1 h 6129"/>
                <a:gd name="T10" fmla="*/ 0 w 3680"/>
                <a:gd name="T11" fmla="*/ 1 h 6129"/>
                <a:gd name="T12" fmla="*/ 0 w 3680"/>
                <a:gd name="T13" fmla="*/ 1 h 6129"/>
                <a:gd name="T14" fmla="*/ 0 w 3680"/>
                <a:gd name="T15" fmla="*/ 1 h 6129"/>
                <a:gd name="T16" fmla="*/ 0 w 3680"/>
                <a:gd name="T17" fmla="*/ 1 h 6129"/>
                <a:gd name="T18" fmla="*/ 0 w 3680"/>
                <a:gd name="T19" fmla="*/ 1 h 6129"/>
                <a:gd name="T20" fmla="*/ 0 w 3680"/>
                <a:gd name="T21" fmla="*/ 1 h 612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80" h="6129">
                  <a:moveTo>
                    <a:pt x="143" y="5826"/>
                  </a:moveTo>
                  <a:lnTo>
                    <a:pt x="3613" y="21"/>
                  </a:lnTo>
                  <a:cubicBezTo>
                    <a:pt x="3623" y="5"/>
                    <a:pt x="3643" y="0"/>
                    <a:pt x="3659" y="9"/>
                  </a:cubicBezTo>
                  <a:cubicBezTo>
                    <a:pt x="3675" y="19"/>
                    <a:pt x="3680" y="39"/>
                    <a:pt x="3670" y="55"/>
                  </a:cubicBezTo>
                  <a:lnTo>
                    <a:pt x="200" y="5860"/>
                  </a:lnTo>
                  <a:cubicBezTo>
                    <a:pt x="190" y="5876"/>
                    <a:pt x="170" y="5881"/>
                    <a:pt x="154" y="5872"/>
                  </a:cubicBezTo>
                  <a:cubicBezTo>
                    <a:pt x="138" y="5863"/>
                    <a:pt x="133" y="5842"/>
                    <a:pt x="143" y="5826"/>
                  </a:cubicBezTo>
                  <a:close/>
                  <a:moveTo>
                    <a:pt x="377" y="5889"/>
                  </a:moveTo>
                  <a:lnTo>
                    <a:pt x="0" y="6129"/>
                  </a:lnTo>
                  <a:lnTo>
                    <a:pt x="34" y="5684"/>
                  </a:lnTo>
                  <a:lnTo>
                    <a:pt x="377" y="5889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sl-SI"/>
            </a:p>
          </p:txBody>
        </p:sp>
        <p:sp>
          <p:nvSpPr>
            <p:cNvPr id="50228" name="Line 117"/>
            <p:cNvSpPr>
              <a:spLocks noChangeShapeType="1"/>
            </p:cNvSpPr>
            <p:nvPr/>
          </p:nvSpPr>
          <p:spPr bwMode="auto">
            <a:xfrm>
              <a:off x="3288" y="769"/>
              <a:ext cx="1233" cy="0"/>
            </a:xfrm>
            <a:prstGeom prst="line">
              <a:avLst/>
            </a:prstGeom>
            <a:noFill/>
            <a:ln w="14288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0229" name="Rectangle 118"/>
            <p:cNvSpPr>
              <a:spLocks noChangeArrowheads="1"/>
            </p:cNvSpPr>
            <p:nvPr/>
          </p:nvSpPr>
          <p:spPr bwMode="auto">
            <a:xfrm>
              <a:off x="3279" y="367"/>
              <a:ext cx="2062" cy="3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/>
            </a:p>
          </p:txBody>
        </p:sp>
        <p:sp>
          <p:nvSpPr>
            <p:cNvPr id="50230" name="Rectangle 124"/>
            <p:cNvSpPr>
              <a:spLocks noChangeArrowheads="1"/>
            </p:cNvSpPr>
            <p:nvPr/>
          </p:nvSpPr>
          <p:spPr bwMode="auto">
            <a:xfrm>
              <a:off x="993" y="1036"/>
              <a:ext cx="308" cy="3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1800"/>
            </a:p>
          </p:txBody>
        </p:sp>
        <p:sp>
          <p:nvSpPr>
            <p:cNvPr id="50231" name="Rectangle 125"/>
            <p:cNvSpPr>
              <a:spLocks noChangeArrowheads="1"/>
            </p:cNvSpPr>
            <p:nvPr/>
          </p:nvSpPr>
          <p:spPr bwMode="auto">
            <a:xfrm>
              <a:off x="1080" y="1098"/>
              <a:ext cx="268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3000">
                  <a:solidFill>
                    <a:srgbClr val="000000"/>
                  </a:solidFill>
                </a:rPr>
                <a:t>B</a:t>
              </a:r>
              <a:endParaRPr lang="sl-SI" altLang="sl-SI" sz="1800"/>
            </a:p>
          </p:txBody>
        </p:sp>
        <p:sp>
          <p:nvSpPr>
            <p:cNvPr id="50232" name="Rectangle 126"/>
            <p:cNvSpPr>
              <a:spLocks noChangeArrowheads="1"/>
            </p:cNvSpPr>
            <p:nvPr/>
          </p:nvSpPr>
          <p:spPr bwMode="auto">
            <a:xfrm>
              <a:off x="2579" y="3499"/>
              <a:ext cx="214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2700">
                  <a:solidFill>
                    <a:srgbClr val="000000"/>
                  </a:solidFill>
                </a:rPr>
                <a:t>d</a:t>
              </a:r>
              <a:endParaRPr lang="sl-SI" altLang="sl-SI" sz="1800"/>
            </a:p>
          </p:txBody>
        </p:sp>
        <p:sp>
          <p:nvSpPr>
            <p:cNvPr id="50233" name="Rectangle 127"/>
            <p:cNvSpPr>
              <a:spLocks noChangeArrowheads="1"/>
            </p:cNvSpPr>
            <p:nvPr/>
          </p:nvSpPr>
          <p:spPr bwMode="auto">
            <a:xfrm>
              <a:off x="2698" y="3624"/>
              <a:ext cx="144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p</a:t>
              </a:r>
              <a:endParaRPr lang="sl-SI" altLang="sl-SI" sz="1800"/>
            </a:p>
          </p:txBody>
        </p:sp>
        <p:sp>
          <p:nvSpPr>
            <p:cNvPr id="50234" name="Rectangle 13"/>
            <p:cNvSpPr>
              <a:spLocks noChangeArrowheads="1"/>
            </p:cNvSpPr>
            <p:nvPr/>
          </p:nvSpPr>
          <p:spPr bwMode="auto">
            <a:xfrm rot="-5400000">
              <a:off x="-167" y="1962"/>
              <a:ext cx="111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3000">
                  <a:solidFill>
                    <a:srgbClr val="000000"/>
                  </a:solidFill>
                  <a:latin typeface="Times New Roman" panose="02020603050405020304" pitchFamily="18" charset="0"/>
                </a:rPr>
                <a:t>Shear force</a:t>
              </a:r>
              <a:endParaRPr lang="sl-SI" altLang="sl-SI" sz="1800"/>
            </a:p>
          </p:txBody>
        </p:sp>
      </p:grpSp>
      <p:sp>
        <p:nvSpPr>
          <p:cNvPr id="50179" name="TextBox 94303"/>
          <p:cNvSpPr txBox="1">
            <a:spLocks noChangeArrowheads="1"/>
          </p:cNvSpPr>
          <p:nvPr/>
        </p:nvSpPr>
        <p:spPr bwMode="auto">
          <a:xfrm>
            <a:off x="1433513" y="476250"/>
            <a:ext cx="2690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2800"/>
              <a:t>Shear strength</a:t>
            </a:r>
          </a:p>
        </p:txBody>
      </p:sp>
      <p:sp>
        <p:nvSpPr>
          <p:cNvPr id="50180" name="TextBox 128"/>
          <p:cNvSpPr txBox="1">
            <a:spLocks noChangeArrowheads="1"/>
          </p:cNvSpPr>
          <p:nvPr/>
        </p:nvSpPr>
        <p:spPr bwMode="auto">
          <a:xfrm>
            <a:off x="4964113" y="674688"/>
            <a:ext cx="26892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sl-SI" sz="2800"/>
              <a:t>Shear failure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/>
              <a:t>III. </a:t>
            </a:r>
            <a:r>
              <a:rPr lang="sl-SI" altLang="sl-SI" dirty="0" err="1" smtClean="0"/>
              <a:t>Shear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strength</a:t>
            </a:r>
            <a:r>
              <a:rPr lang="sl-SI" altLang="sl-SI" dirty="0" smtClean="0"/>
              <a:t> – </a:t>
            </a:r>
            <a:r>
              <a:rPr lang="sl-SI" altLang="sl-SI" dirty="0" err="1" smtClean="0"/>
              <a:t>plastic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hinge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region</a:t>
            </a:r>
            <a:endParaRPr lang="sl-SI" altLang="sl-SI" dirty="0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291512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mtClean="0"/>
              <a:t>According to EC2; strength V</a:t>
            </a:r>
            <a:r>
              <a:rPr lang="sl-SI" altLang="sl-SI" baseline="-25000" smtClean="0"/>
              <a:t>Rd,c</a:t>
            </a:r>
            <a:r>
              <a:rPr lang="sl-SI" altLang="sl-SI" smtClean="0"/>
              <a:t>, V</a:t>
            </a:r>
            <a:r>
              <a:rPr lang="sl-SI" altLang="sl-SI" baseline="-25000" smtClean="0"/>
              <a:t>Rd,s</a:t>
            </a:r>
            <a:r>
              <a:rPr lang="sl-SI" altLang="sl-SI" smtClean="0"/>
              <a:t> in V</a:t>
            </a:r>
            <a:r>
              <a:rPr lang="sl-SI" altLang="sl-SI" baseline="-25000" smtClean="0"/>
              <a:t>Rd,max</a:t>
            </a:r>
            <a:r>
              <a:rPr lang="sl-SI" altLang="sl-SI" smtClean="0"/>
              <a:t> is reduced by factor</a:t>
            </a:r>
          </a:p>
          <a:p>
            <a:pPr eaLnBrk="1" hangingPunct="1">
              <a:lnSpc>
                <a:spcPct val="90000"/>
              </a:lnSpc>
            </a:pPr>
            <a:endParaRPr lang="sl-SI" altLang="sl-SI" smtClean="0"/>
          </a:p>
          <a:p>
            <a:pPr eaLnBrk="1" hangingPunct="1">
              <a:lnSpc>
                <a:spcPct val="90000"/>
              </a:lnSpc>
            </a:pPr>
            <a:endParaRPr lang="sl-SI" altLang="sl-SI" smtClean="0"/>
          </a:p>
          <a:p>
            <a:pPr eaLnBrk="1" hangingPunct="1">
              <a:lnSpc>
                <a:spcPct val="90000"/>
              </a:lnSpc>
            </a:pPr>
            <a:endParaRPr lang="sl-SI" altLang="sl-SI" smtClean="0"/>
          </a:p>
          <a:p>
            <a:pPr eaLnBrk="1" hangingPunct="1">
              <a:lnSpc>
                <a:spcPct val="90000"/>
              </a:lnSpc>
            </a:pPr>
            <a:endParaRPr lang="sl-SI" altLang="sl-SI" smtClean="0"/>
          </a:p>
          <a:p>
            <a:pPr eaLnBrk="1" hangingPunct="1">
              <a:lnSpc>
                <a:spcPct val="90000"/>
              </a:lnSpc>
            </a:pPr>
            <a:endParaRPr lang="sl-SI" altLang="sl-SI" smtClean="0"/>
          </a:p>
          <a:p>
            <a:pPr eaLnBrk="1" hangingPunct="1">
              <a:lnSpc>
                <a:spcPct val="90000"/>
              </a:lnSpc>
            </a:pPr>
            <a:endParaRPr lang="sl-SI" altLang="sl-SI" smtClean="0"/>
          </a:p>
          <a:p>
            <a:pPr eaLnBrk="1" hangingPunct="1">
              <a:lnSpc>
                <a:spcPct val="90000"/>
              </a:lnSpc>
            </a:pPr>
            <a:r>
              <a:rPr lang="sl-SI" altLang="sl-SI" smtClean="0"/>
              <a:t>If max V</a:t>
            </a:r>
            <a:r>
              <a:rPr lang="sl-SI" altLang="sl-SI" baseline="-25000" smtClean="0"/>
              <a:t>C</a:t>
            </a:r>
            <a:r>
              <a:rPr lang="sl-SI" altLang="sl-SI" smtClean="0"/>
              <a:t> is larger than V</a:t>
            </a:r>
            <a:r>
              <a:rPr lang="sl-SI" altLang="sl-SI" baseline="-25000" smtClean="0"/>
              <a:t>Rd,c</a:t>
            </a:r>
            <a:r>
              <a:rPr lang="sl-SI" altLang="sl-SI" smtClean="0"/>
              <a:t> shear force should be sustained by shear reinforcement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l-SI" altLang="sl-SI" smtClean="0"/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654300"/>
            <a:ext cx="3857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5041900" y="2841625"/>
            <a:ext cx="360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/>
              <a:t>Alternative 1</a:t>
            </a:r>
          </a:p>
        </p:txBody>
      </p:sp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711575"/>
            <a:ext cx="172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5075238" y="3690938"/>
            <a:ext cx="3600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/>
              <a:t>Alternative 2</a:t>
            </a:r>
          </a:p>
        </p:txBody>
      </p:sp>
      <p:pic>
        <p:nvPicPr>
          <p:cNvPr id="5120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76" b="-42120"/>
          <a:stretch>
            <a:fillRect/>
          </a:stretch>
        </p:blipFill>
        <p:spPr bwMode="auto">
          <a:xfrm>
            <a:off x="971550" y="4421188"/>
            <a:ext cx="144303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en-US" dirty="0" smtClean="0"/>
              <a:t>III. </a:t>
            </a:r>
            <a:r>
              <a:rPr lang="sl-SI" altLang="en-US" dirty="0" err="1" smtClean="0"/>
              <a:t>Capacity</a:t>
            </a:r>
            <a:r>
              <a:rPr lang="sl-SI" altLang="en-US" dirty="0" smtClean="0"/>
              <a:t> design - </a:t>
            </a:r>
            <a:r>
              <a:rPr lang="sl-SI" altLang="en-US" dirty="0" err="1" smtClean="0"/>
              <a:t>structure</a:t>
            </a:r>
            <a:endParaRPr lang="sl-SI" altLang="en-US" dirty="0" smtClean="0"/>
          </a:p>
        </p:txBody>
      </p:sp>
      <p:sp>
        <p:nvSpPr>
          <p:cNvPr id="52227" name="AutoShape 5"/>
          <p:cNvSpPr>
            <a:spLocks noChangeAspect="1" noChangeArrowheads="1" noTextEdit="1"/>
          </p:cNvSpPr>
          <p:nvPr/>
        </p:nvSpPr>
        <p:spPr bwMode="auto">
          <a:xfrm>
            <a:off x="2700338" y="1557338"/>
            <a:ext cx="4541837" cy="50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228" name="Freeform 7"/>
          <p:cNvSpPr>
            <a:spLocks/>
          </p:cNvSpPr>
          <p:nvPr/>
        </p:nvSpPr>
        <p:spPr bwMode="auto">
          <a:xfrm>
            <a:off x="3657600" y="2209800"/>
            <a:ext cx="1562100" cy="4198938"/>
          </a:xfrm>
          <a:custGeom>
            <a:avLst/>
            <a:gdLst>
              <a:gd name="T0" fmla="*/ 2147483646 w 984"/>
              <a:gd name="T1" fmla="*/ 0 h 2645"/>
              <a:gd name="T2" fmla="*/ 2147483646 w 984"/>
              <a:gd name="T3" fmla="*/ 2147483646 h 2645"/>
              <a:gd name="T4" fmla="*/ 2147483646 w 984"/>
              <a:gd name="T5" fmla="*/ 2147483646 h 2645"/>
              <a:gd name="T6" fmla="*/ 0 w 984"/>
              <a:gd name="T7" fmla="*/ 2147483646 h 2645"/>
              <a:gd name="T8" fmla="*/ 0 w 984"/>
              <a:gd name="T9" fmla="*/ 2147483646 h 2645"/>
              <a:gd name="T10" fmla="*/ 2147483646 w 984"/>
              <a:gd name="T11" fmla="*/ 2147483646 h 2645"/>
              <a:gd name="T12" fmla="*/ 2147483646 w 984"/>
              <a:gd name="T13" fmla="*/ 2147483646 h 2645"/>
              <a:gd name="T14" fmla="*/ 2147483646 w 984"/>
              <a:gd name="T15" fmla="*/ 2147483646 h 2645"/>
              <a:gd name="T16" fmla="*/ 2147483646 w 984"/>
              <a:gd name="T17" fmla="*/ 2147483646 h 2645"/>
              <a:gd name="T18" fmla="*/ 2147483646 w 984"/>
              <a:gd name="T19" fmla="*/ 2147483646 h 2645"/>
              <a:gd name="T20" fmla="*/ 2147483646 w 984"/>
              <a:gd name="T21" fmla="*/ 0 h 2645"/>
              <a:gd name="T22" fmla="*/ 2147483646 w 984"/>
              <a:gd name="T23" fmla="*/ 0 h 2645"/>
              <a:gd name="T24" fmla="*/ 2147483646 w 984"/>
              <a:gd name="T25" fmla="*/ 2147483646 h 2645"/>
              <a:gd name="T26" fmla="*/ 2147483646 w 984"/>
              <a:gd name="T27" fmla="*/ 2147483646 h 2645"/>
              <a:gd name="T28" fmla="*/ 2147483646 w 984"/>
              <a:gd name="T29" fmla="*/ 2147483646 h 2645"/>
              <a:gd name="T30" fmla="*/ 2147483646 w 984"/>
              <a:gd name="T31" fmla="*/ 2147483646 h 2645"/>
              <a:gd name="T32" fmla="*/ 2147483646 w 984"/>
              <a:gd name="T33" fmla="*/ 2147483646 h 2645"/>
              <a:gd name="T34" fmla="*/ 2147483646 w 984"/>
              <a:gd name="T35" fmla="*/ 2147483646 h 2645"/>
              <a:gd name="T36" fmla="*/ 0 w 984"/>
              <a:gd name="T37" fmla="*/ 2147483646 h 2645"/>
              <a:gd name="T38" fmla="*/ 2147483646 w 984"/>
              <a:gd name="T39" fmla="*/ 2147483646 h 2645"/>
              <a:gd name="T40" fmla="*/ 2147483646 w 984"/>
              <a:gd name="T41" fmla="*/ 2147483646 h 2645"/>
              <a:gd name="T42" fmla="*/ 0 w 984"/>
              <a:gd name="T43" fmla="*/ 2147483646 h 2645"/>
              <a:gd name="T44" fmla="*/ 2147483646 w 984"/>
              <a:gd name="T45" fmla="*/ 2147483646 h 2645"/>
              <a:gd name="T46" fmla="*/ 2147483646 w 984"/>
              <a:gd name="T47" fmla="*/ 0 h 2645"/>
              <a:gd name="T48" fmla="*/ 2147483646 w 984"/>
              <a:gd name="T49" fmla="*/ 0 h 264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984" h="2645">
                <a:moveTo>
                  <a:pt x="273" y="0"/>
                </a:moveTo>
                <a:lnTo>
                  <a:pt x="273" y="2357"/>
                </a:lnTo>
                <a:lnTo>
                  <a:pt x="280" y="2350"/>
                </a:lnTo>
                <a:lnTo>
                  <a:pt x="0" y="2357"/>
                </a:lnTo>
                <a:lnTo>
                  <a:pt x="0" y="2645"/>
                </a:lnTo>
                <a:lnTo>
                  <a:pt x="984" y="2645"/>
                </a:lnTo>
                <a:lnTo>
                  <a:pt x="984" y="2357"/>
                </a:lnTo>
                <a:lnTo>
                  <a:pt x="704" y="2350"/>
                </a:lnTo>
                <a:lnTo>
                  <a:pt x="711" y="2357"/>
                </a:lnTo>
                <a:lnTo>
                  <a:pt x="711" y="959"/>
                </a:lnTo>
                <a:lnTo>
                  <a:pt x="704" y="0"/>
                </a:lnTo>
                <a:lnTo>
                  <a:pt x="690" y="0"/>
                </a:lnTo>
                <a:lnTo>
                  <a:pt x="697" y="959"/>
                </a:lnTo>
                <a:lnTo>
                  <a:pt x="697" y="2364"/>
                </a:lnTo>
                <a:lnTo>
                  <a:pt x="984" y="2364"/>
                </a:lnTo>
                <a:lnTo>
                  <a:pt x="977" y="2357"/>
                </a:lnTo>
                <a:lnTo>
                  <a:pt x="977" y="2638"/>
                </a:lnTo>
                <a:lnTo>
                  <a:pt x="984" y="2631"/>
                </a:lnTo>
                <a:lnTo>
                  <a:pt x="0" y="2631"/>
                </a:lnTo>
                <a:lnTo>
                  <a:pt x="7" y="2638"/>
                </a:lnTo>
                <a:lnTo>
                  <a:pt x="7" y="2357"/>
                </a:lnTo>
                <a:lnTo>
                  <a:pt x="0" y="2364"/>
                </a:lnTo>
                <a:lnTo>
                  <a:pt x="288" y="2364"/>
                </a:lnTo>
                <a:lnTo>
                  <a:pt x="288" y="0"/>
                </a:lnTo>
                <a:lnTo>
                  <a:pt x="27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229" name="Rectangle 8"/>
          <p:cNvSpPr>
            <a:spLocks noChangeArrowheads="1"/>
          </p:cNvSpPr>
          <p:nvPr/>
        </p:nvSpPr>
        <p:spPr bwMode="auto">
          <a:xfrm>
            <a:off x="4114800" y="2198688"/>
            <a:ext cx="638175" cy="3333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30" name="Rectangle 9"/>
          <p:cNvSpPr>
            <a:spLocks noChangeArrowheads="1"/>
          </p:cNvSpPr>
          <p:nvPr/>
        </p:nvSpPr>
        <p:spPr bwMode="auto">
          <a:xfrm>
            <a:off x="3076575" y="1946275"/>
            <a:ext cx="2508250" cy="222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31" name="Rectangle 10"/>
          <p:cNvSpPr>
            <a:spLocks noChangeArrowheads="1"/>
          </p:cNvSpPr>
          <p:nvPr/>
        </p:nvSpPr>
        <p:spPr bwMode="auto">
          <a:xfrm>
            <a:off x="4205288" y="1957388"/>
            <a:ext cx="455612" cy="252412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32" name="Rectangle 11"/>
          <p:cNvSpPr>
            <a:spLocks noChangeArrowheads="1"/>
          </p:cNvSpPr>
          <p:nvPr/>
        </p:nvSpPr>
        <p:spPr bwMode="auto">
          <a:xfrm>
            <a:off x="3087688" y="1557338"/>
            <a:ext cx="2508250" cy="222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33" name="Rectangle 12"/>
          <p:cNvSpPr>
            <a:spLocks noChangeArrowheads="1"/>
          </p:cNvSpPr>
          <p:nvPr/>
        </p:nvSpPr>
        <p:spPr bwMode="auto">
          <a:xfrm>
            <a:off x="3041650" y="5940425"/>
            <a:ext cx="2736850" cy="641350"/>
          </a:xfrm>
          <a:prstGeom prst="rect">
            <a:avLst/>
          </a:prstGeom>
          <a:solidFill>
            <a:srgbClr val="FFFFFF"/>
          </a:solidFill>
          <a:ln w="1111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34" name="Line 13"/>
          <p:cNvSpPr>
            <a:spLocks noChangeShapeType="1"/>
          </p:cNvSpPr>
          <p:nvPr/>
        </p:nvSpPr>
        <p:spPr bwMode="auto">
          <a:xfrm>
            <a:off x="4137025" y="5940425"/>
            <a:ext cx="638175" cy="1588"/>
          </a:xfrm>
          <a:prstGeom prst="line">
            <a:avLst/>
          </a:prstGeom>
          <a:noFill/>
          <a:ln w="11113" cap="rnd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grpSp>
        <p:nvGrpSpPr>
          <p:cNvPr id="52235" name="Group 16"/>
          <p:cNvGrpSpPr>
            <a:grpSpLocks/>
          </p:cNvGrpSpPr>
          <p:nvPr/>
        </p:nvGrpSpPr>
        <p:grpSpPr bwMode="auto">
          <a:xfrm>
            <a:off x="3954463" y="5573713"/>
            <a:ext cx="1003300" cy="309562"/>
            <a:chOff x="2491" y="3511"/>
            <a:chExt cx="632" cy="195"/>
          </a:xfrm>
        </p:grpSpPr>
        <p:sp>
          <p:nvSpPr>
            <p:cNvPr id="52272" name="Freeform 14"/>
            <p:cNvSpPr>
              <a:spLocks/>
            </p:cNvSpPr>
            <p:nvPr/>
          </p:nvSpPr>
          <p:spPr bwMode="auto">
            <a:xfrm>
              <a:off x="2491" y="3511"/>
              <a:ext cx="517" cy="195"/>
            </a:xfrm>
            <a:custGeom>
              <a:avLst/>
              <a:gdLst>
                <a:gd name="T0" fmla="*/ 0 w 72"/>
                <a:gd name="T1" fmla="*/ 3830826 h 27"/>
                <a:gd name="T2" fmla="*/ 2062931 w 72"/>
                <a:gd name="T3" fmla="*/ 1139912 h 27"/>
                <a:gd name="T4" fmla="*/ 6032205 w 72"/>
                <a:gd name="T5" fmla="*/ 0 h 27"/>
                <a:gd name="T6" fmla="*/ 9602349 w 72"/>
                <a:gd name="T7" fmla="*/ 1001325 h 27"/>
                <a:gd name="T8" fmla="*/ 9868194 w 72"/>
                <a:gd name="T9" fmla="*/ 1275950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" h="27">
                  <a:moveTo>
                    <a:pt x="0" y="27"/>
                  </a:moveTo>
                  <a:cubicBezTo>
                    <a:pt x="2" y="24"/>
                    <a:pt x="7" y="13"/>
                    <a:pt x="15" y="8"/>
                  </a:cubicBezTo>
                  <a:cubicBezTo>
                    <a:pt x="22" y="4"/>
                    <a:pt x="34" y="0"/>
                    <a:pt x="44" y="0"/>
                  </a:cubicBezTo>
                  <a:cubicBezTo>
                    <a:pt x="53" y="0"/>
                    <a:pt x="63" y="3"/>
                    <a:pt x="70" y="7"/>
                  </a:cubicBezTo>
                  <a:cubicBezTo>
                    <a:pt x="71" y="7"/>
                    <a:pt x="71" y="8"/>
                    <a:pt x="72" y="9"/>
                  </a:cubicBezTo>
                </a:path>
              </a:pathLst>
            </a:custGeom>
            <a:noFill/>
            <a:ln w="34925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2273" name="Freeform 15"/>
            <p:cNvSpPr>
              <a:spLocks/>
            </p:cNvSpPr>
            <p:nvPr/>
          </p:nvSpPr>
          <p:spPr bwMode="auto">
            <a:xfrm>
              <a:off x="2943" y="3518"/>
              <a:ext cx="180" cy="188"/>
            </a:xfrm>
            <a:custGeom>
              <a:avLst/>
              <a:gdLst>
                <a:gd name="T0" fmla="*/ 0 w 180"/>
                <a:gd name="T1" fmla="*/ 109 h 188"/>
                <a:gd name="T2" fmla="*/ 180 w 180"/>
                <a:gd name="T3" fmla="*/ 188 h 188"/>
                <a:gd name="T4" fmla="*/ 137 w 180"/>
                <a:gd name="T5" fmla="*/ 0 h 188"/>
                <a:gd name="T6" fmla="*/ 0 w 180"/>
                <a:gd name="T7" fmla="*/ 109 h 18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0" h="188">
                  <a:moveTo>
                    <a:pt x="0" y="109"/>
                  </a:moveTo>
                  <a:lnTo>
                    <a:pt x="180" y="188"/>
                  </a:lnTo>
                  <a:lnTo>
                    <a:pt x="137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52236" name="Group 19"/>
          <p:cNvGrpSpPr>
            <a:grpSpLocks/>
          </p:cNvGrpSpPr>
          <p:nvPr/>
        </p:nvGrpSpPr>
        <p:grpSpPr bwMode="auto">
          <a:xfrm>
            <a:off x="4044950" y="5894388"/>
            <a:ext cx="912813" cy="274637"/>
            <a:chOff x="2548" y="3713"/>
            <a:chExt cx="575" cy="173"/>
          </a:xfrm>
        </p:grpSpPr>
        <p:sp>
          <p:nvSpPr>
            <p:cNvPr id="52270" name="Line 17"/>
            <p:cNvSpPr>
              <a:spLocks noChangeShapeType="1"/>
            </p:cNvSpPr>
            <p:nvPr/>
          </p:nvSpPr>
          <p:spPr bwMode="auto">
            <a:xfrm>
              <a:off x="2548" y="3800"/>
              <a:ext cx="417" cy="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2271" name="Freeform 18"/>
            <p:cNvSpPr>
              <a:spLocks/>
            </p:cNvSpPr>
            <p:nvPr/>
          </p:nvSpPr>
          <p:spPr bwMode="auto">
            <a:xfrm>
              <a:off x="2951" y="3713"/>
              <a:ext cx="172" cy="173"/>
            </a:xfrm>
            <a:custGeom>
              <a:avLst/>
              <a:gdLst>
                <a:gd name="T0" fmla="*/ 0 w 172"/>
                <a:gd name="T1" fmla="*/ 173 h 173"/>
                <a:gd name="T2" fmla="*/ 172 w 172"/>
                <a:gd name="T3" fmla="*/ 87 h 173"/>
                <a:gd name="T4" fmla="*/ 0 w 172"/>
                <a:gd name="T5" fmla="*/ 0 h 173"/>
                <a:gd name="T6" fmla="*/ 0 w 172"/>
                <a:gd name="T7" fmla="*/ 173 h 1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" h="173">
                  <a:moveTo>
                    <a:pt x="0" y="173"/>
                  </a:moveTo>
                  <a:lnTo>
                    <a:pt x="172" y="87"/>
                  </a:ln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52237" name="Rectangle 20"/>
          <p:cNvSpPr>
            <a:spLocks noChangeArrowheads="1"/>
          </p:cNvSpPr>
          <p:nvPr/>
        </p:nvSpPr>
        <p:spPr bwMode="auto">
          <a:xfrm>
            <a:off x="3668713" y="6076950"/>
            <a:ext cx="21780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38" name="Rectangle 21"/>
          <p:cNvSpPr>
            <a:spLocks noChangeArrowheads="1"/>
          </p:cNvSpPr>
          <p:nvPr/>
        </p:nvSpPr>
        <p:spPr bwMode="auto">
          <a:xfrm>
            <a:off x="3783013" y="6157913"/>
            <a:ext cx="2206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endParaRPr lang="sl-SI" altLang="en-US" sz="1800"/>
          </a:p>
        </p:txBody>
      </p:sp>
      <p:sp>
        <p:nvSpPr>
          <p:cNvPr id="52239" name="Rectangle 22"/>
          <p:cNvSpPr>
            <a:spLocks noChangeArrowheads="1"/>
          </p:cNvSpPr>
          <p:nvPr/>
        </p:nvSpPr>
        <p:spPr bwMode="auto">
          <a:xfrm>
            <a:off x="4000500" y="6340475"/>
            <a:ext cx="3127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500">
                <a:solidFill>
                  <a:srgbClr val="000000"/>
                </a:solidFill>
                <a:latin typeface="Times New Roman" panose="02020603050405020304" pitchFamily="18" charset="0"/>
              </a:rPr>
              <a:t>C,O</a:t>
            </a:r>
            <a:endParaRPr lang="sl-SI" altLang="en-US" sz="1800"/>
          </a:p>
        </p:txBody>
      </p:sp>
      <p:sp>
        <p:nvSpPr>
          <p:cNvPr id="52240" name="Rectangle 23"/>
          <p:cNvSpPr>
            <a:spLocks noChangeArrowheads="1"/>
          </p:cNvSpPr>
          <p:nvPr/>
        </p:nvSpPr>
        <p:spPr bwMode="auto">
          <a:xfrm>
            <a:off x="4398963" y="6157913"/>
            <a:ext cx="5191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= M</a:t>
            </a:r>
            <a:endParaRPr lang="sl-SI" altLang="en-US" sz="1800"/>
          </a:p>
        </p:txBody>
      </p:sp>
      <p:sp>
        <p:nvSpPr>
          <p:cNvPr id="52241" name="Rectangle 24"/>
          <p:cNvSpPr>
            <a:spLocks noChangeArrowheads="1"/>
          </p:cNvSpPr>
          <p:nvPr/>
        </p:nvSpPr>
        <p:spPr bwMode="auto">
          <a:xfrm>
            <a:off x="4922838" y="6340475"/>
            <a:ext cx="13811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50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endParaRPr lang="sl-SI" altLang="en-US" sz="1800"/>
          </a:p>
        </p:txBody>
      </p:sp>
      <p:sp>
        <p:nvSpPr>
          <p:cNvPr id="52242" name="Rectangle 25"/>
          <p:cNvSpPr>
            <a:spLocks noChangeArrowheads="1"/>
          </p:cNvSpPr>
          <p:nvPr/>
        </p:nvSpPr>
        <p:spPr bwMode="auto">
          <a:xfrm>
            <a:off x="5060950" y="6157913"/>
            <a:ext cx="2365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/h</a:t>
            </a:r>
            <a:endParaRPr lang="sl-SI" altLang="en-US" sz="1800"/>
          </a:p>
        </p:txBody>
      </p:sp>
      <p:sp>
        <p:nvSpPr>
          <p:cNvPr id="52243" name="Rectangle 26"/>
          <p:cNvSpPr>
            <a:spLocks noChangeArrowheads="1"/>
          </p:cNvSpPr>
          <p:nvPr/>
        </p:nvSpPr>
        <p:spPr bwMode="auto">
          <a:xfrm>
            <a:off x="4878388" y="5219700"/>
            <a:ext cx="2336800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44" name="Rectangle 27"/>
          <p:cNvSpPr>
            <a:spLocks noChangeArrowheads="1"/>
          </p:cNvSpPr>
          <p:nvPr/>
        </p:nvSpPr>
        <p:spPr bwMode="auto">
          <a:xfrm>
            <a:off x="4992688" y="5299075"/>
            <a:ext cx="2714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endParaRPr lang="sl-SI" altLang="en-US" sz="1800"/>
          </a:p>
        </p:txBody>
      </p:sp>
      <p:sp>
        <p:nvSpPr>
          <p:cNvPr id="52245" name="Rectangle 28"/>
          <p:cNvSpPr>
            <a:spLocks noChangeArrowheads="1"/>
          </p:cNvSpPr>
          <p:nvPr/>
        </p:nvSpPr>
        <p:spPr bwMode="auto">
          <a:xfrm>
            <a:off x="5265738" y="5483225"/>
            <a:ext cx="13811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50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endParaRPr lang="sl-SI" altLang="en-US" sz="1800"/>
          </a:p>
        </p:txBody>
      </p:sp>
      <p:sp>
        <p:nvSpPr>
          <p:cNvPr id="52246" name="Rectangle 29"/>
          <p:cNvSpPr>
            <a:spLocks noChangeArrowheads="1"/>
          </p:cNvSpPr>
          <p:nvPr/>
        </p:nvSpPr>
        <p:spPr bwMode="auto">
          <a:xfrm>
            <a:off x="5481638" y="5299075"/>
            <a:ext cx="2476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= </a:t>
            </a:r>
            <a:endParaRPr lang="sl-SI" altLang="en-US" sz="1800"/>
          </a:p>
        </p:txBody>
      </p:sp>
      <p:sp>
        <p:nvSpPr>
          <p:cNvPr id="52247" name="Rectangle 30"/>
          <p:cNvSpPr>
            <a:spLocks noChangeArrowheads="1"/>
          </p:cNvSpPr>
          <p:nvPr/>
        </p:nvSpPr>
        <p:spPr bwMode="auto">
          <a:xfrm>
            <a:off x="5732463" y="5264150"/>
            <a:ext cx="1254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Symbol" panose="05050102010706020507" pitchFamily="18" charset="2"/>
              </a:rPr>
              <a:t>g</a:t>
            </a:r>
            <a:endParaRPr lang="sl-SI" altLang="en-US" sz="1800"/>
          </a:p>
        </p:txBody>
      </p:sp>
      <p:sp>
        <p:nvSpPr>
          <p:cNvPr id="52248" name="Rectangle 31"/>
          <p:cNvSpPr>
            <a:spLocks noChangeArrowheads="1"/>
          </p:cNvSpPr>
          <p:nvPr/>
        </p:nvSpPr>
        <p:spPr bwMode="auto">
          <a:xfrm>
            <a:off x="5857875" y="5483225"/>
            <a:ext cx="1857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50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endParaRPr lang="sl-SI" altLang="en-US" sz="1800"/>
          </a:p>
        </p:txBody>
      </p:sp>
      <p:sp>
        <p:nvSpPr>
          <p:cNvPr id="52249" name="Rectangle 32"/>
          <p:cNvSpPr>
            <a:spLocks noChangeArrowheads="1"/>
          </p:cNvSpPr>
          <p:nvPr/>
        </p:nvSpPr>
        <p:spPr bwMode="auto">
          <a:xfrm>
            <a:off x="6040438" y="5299075"/>
            <a:ext cx="2714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endParaRPr lang="sl-SI" altLang="en-US" sz="1800"/>
          </a:p>
        </p:txBody>
      </p:sp>
      <p:sp>
        <p:nvSpPr>
          <p:cNvPr id="52250" name="Rectangle 33"/>
          <p:cNvSpPr>
            <a:spLocks noChangeArrowheads="1"/>
          </p:cNvSpPr>
          <p:nvPr/>
        </p:nvSpPr>
        <p:spPr bwMode="auto">
          <a:xfrm>
            <a:off x="6315075" y="5483225"/>
            <a:ext cx="2222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500">
                <a:solidFill>
                  <a:srgbClr val="000000"/>
                </a:solidFill>
                <a:latin typeface="Times New Roman" panose="02020603050405020304" pitchFamily="18" charset="0"/>
              </a:rPr>
              <a:t>Rd</a:t>
            </a:r>
            <a:endParaRPr lang="sl-SI" altLang="en-US" sz="1800"/>
          </a:p>
        </p:txBody>
      </p:sp>
      <p:sp>
        <p:nvSpPr>
          <p:cNvPr id="52251" name="Rectangle 34"/>
          <p:cNvSpPr>
            <a:spLocks noChangeArrowheads="1"/>
          </p:cNvSpPr>
          <p:nvPr/>
        </p:nvSpPr>
        <p:spPr bwMode="auto">
          <a:xfrm>
            <a:off x="4832350" y="1878013"/>
            <a:ext cx="2178050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52" name="Rectangle 35"/>
          <p:cNvSpPr>
            <a:spLocks noChangeArrowheads="1"/>
          </p:cNvSpPr>
          <p:nvPr/>
        </p:nvSpPr>
        <p:spPr bwMode="auto">
          <a:xfrm>
            <a:off x="4946650" y="1946275"/>
            <a:ext cx="2206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endParaRPr lang="sl-SI" altLang="en-US" sz="1800"/>
          </a:p>
        </p:txBody>
      </p:sp>
      <p:sp>
        <p:nvSpPr>
          <p:cNvPr id="52253" name="Rectangle 36"/>
          <p:cNvSpPr>
            <a:spLocks noChangeArrowheads="1"/>
          </p:cNvSpPr>
          <p:nvPr/>
        </p:nvSpPr>
        <p:spPr bwMode="auto">
          <a:xfrm>
            <a:off x="5162550" y="2130425"/>
            <a:ext cx="3127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500">
                <a:solidFill>
                  <a:srgbClr val="000000"/>
                </a:solidFill>
                <a:latin typeface="Times New Roman" panose="02020603050405020304" pitchFamily="18" charset="0"/>
              </a:rPr>
              <a:t>C,O</a:t>
            </a:r>
            <a:endParaRPr lang="sl-SI" altLang="en-US" sz="1800"/>
          </a:p>
        </p:txBody>
      </p:sp>
      <p:sp>
        <p:nvSpPr>
          <p:cNvPr id="52254" name="Rectangle 37"/>
          <p:cNvSpPr>
            <a:spLocks noChangeArrowheads="1"/>
          </p:cNvSpPr>
          <p:nvPr/>
        </p:nvSpPr>
        <p:spPr bwMode="auto">
          <a:xfrm>
            <a:off x="5562600" y="1946275"/>
            <a:ext cx="5191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= M</a:t>
            </a:r>
            <a:endParaRPr lang="sl-SI" altLang="en-US" sz="1800"/>
          </a:p>
        </p:txBody>
      </p:sp>
      <p:sp>
        <p:nvSpPr>
          <p:cNvPr id="52255" name="Rectangle 38"/>
          <p:cNvSpPr>
            <a:spLocks noChangeArrowheads="1"/>
          </p:cNvSpPr>
          <p:nvPr/>
        </p:nvSpPr>
        <p:spPr bwMode="auto">
          <a:xfrm>
            <a:off x="6086475" y="2130425"/>
            <a:ext cx="13811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150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endParaRPr lang="sl-SI" altLang="en-US" sz="1800"/>
          </a:p>
        </p:txBody>
      </p:sp>
      <p:sp>
        <p:nvSpPr>
          <p:cNvPr id="52256" name="Rectangle 39"/>
          <p:cNvSpPr>
            <a:spLocks noChangeArrowheads="1"/>
          </p:cNvSpPr>
          <p:nvPr/>
        </p:nvSpPr>
        <p:spPr bwMode="auto">
          <a:xfrm>
            <a:off x="6223000" y="1946275"/>
            <a:ext cx="2365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/h</a:t>
            </a:r>
            <a:endParaRPr lang="sl-SI" altLang="en-US" sz="1800"/>
          </a:p>
        </p:txBody>
      </p:sp>
      <p:grpSp>
        <p:nvGrpSpPr>
          <p:cNvPr id="52257" name="Group 42"/>
          <p:cNvGrpSpPr>
            <a:grpSpLocks/>
          </p:cNvGrpSpPr>
          <p:nvPr/>
        </p:nvGrpSpPr>
        <p:grpSpPr bwMode="auto">
          <a:xfrm>
            <a:off x="3965575" y="1957388"/>
            <a:ext cx="912813" cy="274637"/>
            <a:chOff x="2498" y="1233"/>
            <a:chExt cx="575" cy="173"/>
          </a:xfrm>
        </p:grpSpPr>
        <p:sp>
          <p:nvSpPr>
            <p:cNvPr id="52268" name="Line 40"/>
            <p:cNvSpPr>
              <a:spLocks noChangeShapeType="1"/>
            </p:cNvSpPr>
            <p:nvPr/>
          </p:nvSpPr>
          <p:spPr bwMode="auto">
            <a:xfrm>
              <a:off x="2498" y="1320"/>
              <a:ext cx="417" cy="1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2269" name="Freeform 41"/>
            <p:cNvSpPr>
              <a:spLocks/>
            </p:cNvSpPr>
            <p:nvPr/>
          </p:nvSpPr>
          <p:spPr bwMode="auto">
            <a:xfrm>
              <a:off x="2900" y="1233"/>
              <a:ext cx="173" cy="173"/>
            </a:xfrm>
            <a:custGeom>
              <a:avLst/>
              <a:gdLst>
                <a:gd name="T0" fmla="*/ 0 w 173"/>
                <a:gd name="T1" fmla="*/ 173 h 173"/>
                <a:gd name="T2" fmla="*/ 173 w 173"/>
                <a:gd name="T3" fmla="*/ 87 h 173"/>
                <a:gd name="T4" fmla="*/ 0 w 173"/>
                <a:gd name="T5" fmla="*/ 0 h 173"/>
                <a:gd name="T6" fmla="*/ 0 w 173"/>
                <a:gd name="T7" fmla="*/ 173 h 1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3" h="173">
                  <a:moveTo>
                    <a:pt x="0" y="173"/>
                  </a:moveTo>
                  <a:lnTo>
                    <a:pt x="173" y="87"/>
                  </a:lnTo>
                  <a:lnTo>
                    <a:pt x="0" y="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52258" name="Line 43"/>
          <p:cNvSpPr>
            <a:spLocks noChangeShapeType="1"/>
          </p:cNvSpPr>
          <p:nvPr/>
        </p:nvSpPr>
        <p:spPr bwMode="auto">
          <a:xfrm>
            <a:off x="3041650" y="2209800"/>
            <a:ext cx="719138" cy="1588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259" name="Line 44"/>
          <p:cNvSpPr>
            <a:spLocks noChangeShapeType="1"/>
          </p:cNvSpPr>
          <p:nvPr/>
        </p:nvSpPr>
        <p:spPr bwMode="auto">
          <a:xfrm>
            <a:off x="3417888" y="1992313"/>
            <a:ext cx="1587" cy="4073525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2260" name="Oval 45"/>
          <p:cNvSpPr>
            <a:spLocks noChangeArrowheads="1"/>
          </p:cNvSpPr>
          <p:nvPr/>
        </p:nvSpPr>
        <p:spPr bwMode="auto">
          <a:xfrm>
            <a:off x="3362325" y="5883275"/>
            <a:ext cx="101600" cy="103188"/>
          </a:xfrm>
          <a:prstGeom prst="ellipse">
            <a:avLst/>
          </a:prstGeom>
          <a:solidFill>
            <a:srgbClr val="000000"/>
          </a:solidFill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61" name="Oval 46"/>
          <p:cNvSpPr>
            <a:spLocks noChangeArrowheads="1"/>
          </p:cNvSpPr>
          <p:nvPr/>
        </p:nvSpPr>
        <p:spPr bwMode="auto">
          <a:xfrm>
            <a:off x="3373438" y="2163763"/>
            <a:ext cx="101600" cy="114300"/>
          </a:xfrm>
          <a:prstGeom prst="ellipse">
            <a:avLst/>
          </a:prstGeom>
          <a:solidFill>
            <a:srgbClr val="000000"/>
          </a:solidFill>
          <a:ln w="11113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62" name="Rectangle 47"/>
          <p:cNvSpPr>
            <a:spLocks noChangeArrowheads="1"/>
          </p:cNvSpPr>
          <p:nvPr/>
        </p:nvSpPr>
        <p:spPr bwMode="auto">
          <a:xfrm>
            <a:off x="2700338" y="3846513"/>
            <a:ext cx="558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63" name="Rectangle 48"/>
          <p:cNvSpPr>
            <a:spLocks noChangeArrowheads="1"/>
          </p:cNvSpPr>
          <p:nvPr/>
        </p:nvSpPr>
        <p:spPr bwMode="auto">
          <a:xfrm>
            <a:off x="2814638" y="3925888"/>
            <a:ext cx="184150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l-SI" altLang="en-US" sz="2900">
                <a:solidFill>
                  <a:srgbClr val="000000"/>
                </a:solidFill>
                <a:latin typeface="Times New Roman" panose="02020603050405020304" pitchFamily="18" charset="0"/>
              </a:rPr>
              <a:t>h</a:t>
            </a:r>
            <a:endParaRPr lang="sl-SI" altLang="en-US" sz="1800"/>
          </a:p>
        </p:txBody>
      </p:sp>
      <p:sp>
        <p:nvSpPr>
          <p:cNvPr id="52264" name="Text Box 51"/>
          <p:cNvSpPr txBox="1">
            <a:spLocks noChangeArrowheads="1"/>
          </p:cNvSpPr>
          <p:nvPr/>
        </p:nvSpPr>
        <p:spPr bwMode="auto">
          <a:xfrm>
            <a:off x="5003800" y="4724400"/>
            <a:ext cx="3671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2400"/>
              <a:t>actions on fundation</a:t>
            </a:r>
          </a:p>
        </p:txBody>
      </p:sp>
      <p:sp>
        <p:nvSpPr>
          <p:cNvPr id="52265" name="Rectangle 52"/>
          <p:cNvSpPr>
            <a:spLocks noChangeArrowheads="1"/>
          </p:cNvSpPr>
          <p:nvPr/>
        </p:nvSpPr>
        <p:spPr bwMode="auto">
          <a:xfrm>
            <a:off x="4787900" y="2781300"/>
            <a:ext cx="2336800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2266" name="Text Box 53"/>
          <p:cNvSpPr txBox="1">
            <a:spLocks noChangeArrowheads="1"/>
          </p:cNvSpPr>
          <p:nvPr/>
        </p:nvSpPr>
        <p:spPr bwMode="auto">
          <a:xfrm>
            <a:off x="4913313" y="2286000"/>
            <a:ext cx="3671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2400"/>
              <a:t>action on bearing</a:t>
            </a:r>
          </a:p>
        </p:txBody>
      </p:sp>
      <p:sp>
        <p:nvSpPr>
          <p:cNvPr id="52267" name="Text Box 54"/>
          <p:cNvSpPr txBox="1">
            <a:spLocks noChangeArrowheads="1"/>
          </p:cNvSpPr>
          <p:nvPr/>
        </p:nvSpPr>
        <p:spPr bwMode="auto">
          <a:xfrm>
            <a:off x="358775" y="2205038"/>
            <a:ext cx="2700338" cy="356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2400"/>
              <a:t>V</a:t>
            </a:r>
            <a:r>
              <a:rPr lang="sl-SI" altLang="en-US" sz="2400" baseline="-25000"/>
              <a:t>C,0</a:t>
            </a:r>
            <a:r>
              <a:rPr lang="sl-SI" altLang="en-US" sz="2400"/>
              <a:t> – maximum possible shear force in column: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2400"/>
              <a:t>calculated based on the flexural capacity of the column (taking into account an ovrestrength)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en-US" sz="2800" dirty="0" smtClean="0"/>
              <a:t>IV. </a:t>
            </a:r>
            <a:r>
              <a:rPr lang="sl-SI" altLang="en-US" sz="2800" dirty="0" err="1" smtClean="0"/>
              <a:t>Confinement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reinforcement</a:t>
            </a:r>
            <a:r>
              <a:rPr lang="sl-SI" altLang="en-US" sz="2800" dirty="0" smtClean="0"/>
              <a:t> - </a:t>
            </a:r>
            <a:r>
              <a:rPr lang="sl-SI" altLang="en-US" sz="2800" dirty="0" err="1" smtClean="0"/>
              <a:t>details</a:t>
            </a:r>
            <a:endParaRPr lang="sl-SI" altLang="en-US" sz="2800" dirty="0" smtClean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altLang="en-US" smtClean="0"/>
              <a:t>Typical confinement details</a:t>
            </a: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636838"/>
            <a:ext cx="35814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t="2956" r="2957" b="1280"/>
          <a:stretch>
            <a:fillRect/>
          </a:stretch>
        </p:blipFill>
        <p:spPr bwMode="auto">
          <a:xfrm>
            <a:off x="5651500" y="2492375"/>
            <a:ext cx="2432050" cy="384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3254" name="Group 6"/>
          <p:cNvGrpSpPr>
            <a:grpSpLocks/>
          </p:cNvGrpSpPr>
          <p:nvPr/>
        </p:nvGrpSpPr>
        <p:grpSpPr bwMode="auto">
          <a:xfrm>
            <a:off x="5292725" y="2492375"/>
            <a:ext cx="3600450" cy="4176713"/>
            <a:chOff x="3016" y="935"/>
            <a:chExt cx="2586" cy="3266"/>
          </a:xfrm>
        </p:grpSpPr>
        <p:sp>
          <p:nvSpPr>
            <p:cNvPr id="53257" name="Line 7"/>
            <p:cNvSpPr>
              <a:spLocks noChangeShapeType="1"/>
            </p:cNvSpPr>
            <p:nvPr/>
          </p:nvSpPr>
          <p:spPr bwMode="auto">
            <a:xfrm>
              <a:off x="3061" y="935"/>
              <a:ext cx="2495" cy="303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3258" name="Line 8"/>
            <p:cNvSpPr>
              <a:spLocks noChangeShapeType="1"/>
            </p:cNvSpPr>
            <p:nvPr/>
          </p:nvSpPr>
          <p:spPr bwMode="auto">
            <a:xfrm flipH="1">
              <a:off x="3016" y="935"/>
              <a:ext cx="2586" cy="326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3" name="Rectangle 2"/>
          <p:cNvSpPr/>
          <p:nvPr/>
        </p:nvSpPr>
        <p:spPr>
          <a:xfrm>
            <a:off x="635000" y="4108450"/>
            <a:ext cx="3613150" cy="48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31900" y="6191250"/>
            <a:ext cx="2552700" cy="215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/>
              <a:t>IV. </a:t>
            </a:r>
            <a:r>
              <a:rPr lang="sl-SI" altLang="sl-SI" dirty="0" err="1" smtClean="0"/>
              <a:t>Confinement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reinforcement</a:t>
            </a:r>
            <a:r>
              <a:rPr lang="sl-SI" altLang="sl-SI" dirty="0" smtClean="0"/>
              <a:t> – </a:t>
            </a:r>
            <a:br>
              <a:rPr lang="sl-SI" altLang="sl-SI" dirty="0" smtClean="0"/>
            </a:br>
            <a:r>
              <a:rPr lang="sl-SI" altLang="sl-SI" dirty="0" err="1" smtClean="0"/>
              <a:t>plastic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hinge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region</a:t>
            </a:r>
            <a:endParaRPr lang="sl-SI" altLang="sl-SI" dirty="0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Mechanical reinforcement ratio</a:t>
            </a:r>
          </a:p>
          <a:p>
            <a:pPr eaLnBrk="1" hangingPunct="1"/>
            <a:endParaRPr lang="sl-SI" altLang="sl-SI" smtClean="0"/>
          </a:p>
          <a:p>
            <a:pPr eaLnBrk="1" hangingPunct="1"/>
            <a:endParaRPr lang="sl-SI" altLang="sl-SI" smtClean="0"/>
          </a:p>
          <a:p>
            <a:pPr>
              <a:buSzPts val="2400"/>
            </a:pPr>
            <a:r>
              <a:rPr lang="sl-SI" altLang="sl-SI" sz="2400" smtClean="0">
                <a:solidFill>
                  <a:srgbClr val="000000"/>
                </a:solidFill>
              </a:rPr>
              <a:t>Rectangular cross-sections         Circular cross-sections</a:t>
            </a: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474" b="-33696"/>
          <a:stretch>
            <a:fillRect/>
          </a:stretch>
        </p:blipFill>
        <p:spPr bwMode="auto">
          <a:xfrm>
            <a:off x="1331913" y="2276475"/>
            <a:ext cx="2019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6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54278" name="Object 5"/>
          <p:cNvGraphicFramePr>
            <a:graphicFrameLocks noChangeAspect="1"/>
          </p:cNvGraphicFramePr>
          <p:nvPr/>
        </p:nvGraphicFramePr>
        <p:xfrm>
          <a:off x="971550" y="3860800"/>
          <a:ext cx="126365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8" name="Equation" r:id="rId4" imgW="634725" imgH="444307" progId="Equation.3">
                  <p:embed/>
                </p:oleObj>
              </mc:Choice>
              <mc:Fallback>
                <p:oleObj name="Equation" r:id="rId4" imgW="634725" imgH="444307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3860800"/>
                        <a:ext cx="1263650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9" name="Rectangle 8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54280" name="Object 7"/>
          <p:cNvGraphicFramePr>
            <a:graphicFrameLocks noChangeAspect="1"/>
          </p:cNvGraphicFramePr>
          <p:nvPr/>
        </p:nvGraphicFramePr>
        <p:xfrm>
          <a:off x="5651500" y="3860800"/>
          <a:ext cx="155892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9" name="Equation" r:id="rId6" imgW="774364" imgH="469696" progId="Equation.3">
                  <p:embed/>
                </p:oleObj>
              </mc:Choice>
              <mc:Fallback>
                <p:oleObj name="Equation" r:id="rId6" imgW="774364" imgH="46969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3860800"/>
                        <a:ext cx="1558925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684213" y="5157788"/>
            <a:ext cx="7200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/>
              <a:t>Dimensions of the concrete core – between stirrups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/>
              <a:t>IV. </a:t>
            </a:r>
            <a:r>
              <a:rPr lang="sl-SI" altLang="sl-SI" dirty="0" err="1" smtClean="0"/>
              <a:t>Required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confinement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reinforcement</a:t>
            </a:r>
            <a:endParaRPr lang="sl-SI" altLang="sl-SI" dirty="0" smtClean="0"/>
          </a:p>
        </p:txBody>
      </p:sp>
      <p:sp>
        <p:nvSpPr>
          <p:cNvPr id="55299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827088" y="1844675"/>
          <a:ext cx="3692525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8" name="Equation" r:id="rId3" imgW="1828800" imgH="393700" progId="Equation.3">
                  <p:embed/>
                </p:oleObj>
              </mc:Choice>
              <mc:Fallback>
                <p:oleObj name="Equation" r:id="rId3" imgW="1828800" imgH="393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844675"/>
                        <a:ext cx="3692525" cy="788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1" name="Rectangle 7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sp>
        <p:nvSpPr>
          <p:cNvPr id="55302" name="Text Box 8"/>
          <p:cNvSpPr txBox="1">
            <a:spLocks noChangeArrowheads="1"/>
          </p:cNvSpPr>
          <p:nvPr/>
        </p:nvSpPr>
        <p:spPr bwMode="auto">
          <a:xfrm>
            <a:off x="827088" y="1341438"/>
            <a:ext cx="46815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/>
              <a:t>Rectangular cross-sections</a:t>
            </a:r>
          </a:p>
        </p:txBody>
      </p:sp>
      <p:sp>
        <p:nvSpPr>
          <p:cNvPr id="55303" name="Text Box 9"/>
          <p:cNvSpPr txBox="1">
            <a:spLocks noChangeArrowheads="1"/>
          </p:cNvSpPr>
          <p:nvPr/>
        </p:nvSpPr>
        <p:spPr bwMode="auto">
          <a:xfrm>
            <a:off x="827088" y="2781300"/>
            <a:ext cx="46815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/>
              <a:t>Circular cross-sections</a:t>
            </a:r>
          </a:p>
        </p:txBody>
      </p:sp>
      <p:sp>
        <p:nvSpPr>
          <p:cNvPr id="55304" name="Rectangle 1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55305" name="Object 10"/>
          <p:cNvGraphicFramePr>
            <a:graphicFrameLocks noChangeAspect="1"/>
          </p:cNvGraphicFramePr>
          <p:nvPr/>
        </p:nvGraphicFramePr>
        <p:xfrm>
          <a:off x="971550" y="3789363"/>
          <a:ext cx="362743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49" name="Equation" r:id="rId5" imgW="1790700" imgH="241300" progId="Equation.3">
                  <p:embed/>
                </p:oleObj>
              </mc:Choice>
              <mc:Fallback>
                <p:oleObj name="Equation" r:id="rId5" imgW="1790700" imgH="2413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3789363"/>
                        <a:ext cx="362743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6" name="Text Box 12"/>
          <p:cNvSpPr txBox="1">
            <a:spLocks noChangeArrowheads="1"/>
          </p:cNvSpPr>
          <p:nvPr/>
        </p:nvSpPr>
        <p:spPr bwMode="auto">
          <a:xfrm>
            <a:off x="4716463" y="2060575"/>
            <a:ext cx="3743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/>
              <a:t>In each direction</a:t>
            </a:r>
          </a:p>
        </p:txBody>
      </p:sp>
      <p:graphicFrame>
        <p:nvGraphicFramePr>
          <p:cNvPr id="55307" name="Object 1"/>
          <p:cNvGraphicFramePr>
            <a:graphicFrameLocks noChangeAspect="1"/>
          </p:cNvGraphicFramePr>
          <p:nvPr/>
        </p:nvGraphicFramePr>
        <p:xfrm>
          <a:off x="911225" y="4343400"/>
          <a:ext cx="47212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50" name="Equation" r:id="rId7" imgW="2362200" imgH="457200" progId="Equation.3">
                  <p:embed/>
                </p:oleObj>
              </mc:Choice>
              <mc:Fallback>
                <p:oleObj name="Equation" r:id="rId7" imgW="2362200" imgH="457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225" y="4343400"/>
                        <a:ext cx="4721225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5308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5359400"/>
            <a:ext cx="4978400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en-US" sz="2800" dirty="0" smtClean="0"/>
              <a:t>IV. Minimum </a:t>
            </a:r>
            <a:r>
              <a:rPr lang="sl-SI" altLang="en-US" sz="2800" dirty="0" err="1" smtClean="0"/>
              <a:t>confinement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reinforcement</a:t>
            </a:r>
            <a:endParaRPr lang="sl-SI" altLang="en-US" sz="2800" dirty="0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l-SI" altLang="en-US" smtClean="0"/>
          </a:p>
        </p:txBody>
      </p:sp>
      <p:pic>
        <p:nvPicPr>
          <p:cNvPr id="5632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t="2956" r="2957" b="1280"/>
          <a:stretch>
            <a:fillRect/>
          </a:stretch>
        </p:blipFill>
        <p:spPr bwMode="auto">
          <a:xfrm>
            <a:off x="5651500" y="2492375"/>
            <a:ext cx="2432050" cy="384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325" name="Group 6"/>
          <p:cNvGrpSpPr>
            <a:grpSpLocks/>
          </p:cNvGrpSpPr>
          <p:nvPr/>
        </p:nvGrpSpPr>
        <p:grpSpPr bwMode="auto">
          <a:xfrm>
            <a:off x="5292725" y="2492375"/>
            <a:ext cx="3600450" cy="4176713"/>
            <a:chOff x="3016" y="935"/>
            <a:chExt cx="2586" cy="3266"/>
          </a:xfrm>
        </p:grpSpPr>
        <p:sp>
          <p:nvSpPr>
            <p:cNvPr id="56329" name="Line 7"/>
            <p:cNvSpPr>
              <a:spLocks noChangeShapeType="1"/>
            </p:cNvSpPr>
            <p:nvPr/>
          </p:nvSpPr>
          <p:spPr bwMode="auto">
            <a:xfrm>
              <a:off x="3061" y="935"/>
              <a:ext cx="2495" cy="303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56330" name="Line 8"/>
            <p:cNvSpPr>
              <a:spLocks noChangeShapeType="1"/>
            </p:cNvSpPr>
            <p:nvPr/>
          </p:nvSpPr>
          <p:spPr bwMode="auto">
            <a:xfrm flipH="1">
              <a:off x="3016" y="935"/>
              <a:ext cx="2586" cy="326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3" name="Rectangle 2"/>
          <p:cNvSpPr/>
          <p:nvPr/>
        </p:nvSpPr>
        <p:spPr>
          <a:xfrm>
            <a:off x="635000" y="4108450"/>
            <a:ext cx="3613150" cy="48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31900" y="6191250"/>
            <a:ext cx="2552700" cy="215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5632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124200"/>
            <a:ext cx="421957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en-US" sz="2800" dirty="0" smtClean="0"/>
              <a:t>IV. </a:t>
            </a:r>
            <a:r>
              <a:rPr lang="sl-SI" altLang="en-US" sz="2800" dirty="0" err="1" smtClean="0"/>
              <a:t>Transverse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reinforcement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that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secure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column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against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buckling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of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compression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longitudinal</a:t>
            </a:r>
            <a:r>
              <a:rPr lang="sl-SI" altLang="en-US" sz="2800" dirty="0" smtClean="0"/>
              <a:t> </a:t>
            </a:r>
            <a:r>
              <a:rPr lang="sl-SI" altLang="en-US" sz="2800" dirty="0" err="1" smtClean="0"/>
              <a:t>reinforcement</a:t>
            </a:r>
            <a:endParaRPr lang="sl-SI" altLang="en-US" sz="2800" dirty="0" smtClean="0"/>
          </a:p>
        </p:txBody>
      </p:sp>
      <p:sp>
        <p:nvSpPr>
          <p:cNvPr id="57347" name="Freeform 4"/>
          <p:cNvSpPr>
            <a:spLocks/>
          </p:cNvSpPr>
          <p:nvPr/>
        </p:nvSpPr>
        <p:spPr bwMode="auto">
          <a:xfrm>
            <a:off x="900113" y="2060575"/>
            <a:ext cx="301625" cy="1882775"/>
          </a:xfrm>
          <a:custGeom>
            <a:avLst/>
            <a:gdLst>
              <a:gd name="T0" fmla="*/ 2147483646 w 190"/>
              <a:gd name="T1" fmla="*/ 0 h 1186"/>
              <a:gd name="T2" fmla="*/ 2147483646 w 190"/>
              <a:gd name="T3" fmla="*/ 2147483646 h 1186"/>
              <a:gd name="T4" fmla="*/ 0 w 190"/>
              <a:gd name="T5" fmla="*/ 2147483646 h 1186"/>
              <a:gd name="T6" fmla="*/ 2147483646 w 190"/>
              <a:gd name="T7" fmla="*/ 2147483646 h 1186"/>
              <a:gd name="T8" fmla="*/ 2147483646 w 190"/>
              <a:gd name="T9" fmla="*/ 2147483646 h 1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0" h="1186">
                <a:moveTo>
                  <a:pt x="185" y="0"/>
                </a:moveTo>
                <a:cubicBezTo>
                  <a:pt x="181" y="50"/>
                  <a:pt x="190" y="199"/>
                  <a:pt x="159" y="302"/>
                </a:cubicBezTo>
                <a:cubicBezTo>
                  <a:pt x="128" y="405"/>
                  <a:pt x="0" y="510"/>
                  <a:pt x="0" y="619"/>
                </a:cubicBezTo>
                <a:cubicBezTo>
                  <a:pt x="0" y="728"/>
                  <a:pt x="129" y="865"/>
                  <a:pt x="159" y="959"/>
                </a:cubicBezTo>
                <a:cubicBezTo>
                  <a:pt x="189" y="1053"/>
                  <a:pt x="178" y="1148"/>
                  <a:pt x="182" y="118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48" name="Freeform 5"/>
          <p:cNvSpPr>
            <a:spLocks/>
          </p:cNvSpPr>
          <p:nvPr/>
        </p:nvSpPr>
        <p:spPr bwMode="auto">
          <a:xfrm>
            <a:off x="1044575" y="2071688"/>
            <a:ext cx="301625" cy="1882775"/>
          </a:xfrm>
          <a:custGeom>
            <a:avLst/>
            <a:gdLst>
              <a:gd name="T0" fmla="*/ 2147483646 w 190"/>
              <a:gd name="T1" fmla="*/ 0 h 1186"/>
              <a:gd name="T2" fmla="*/ 2147483646 w 190"/>
              <a:gd name="T3" fmla="*/ 2147483646 h 1186"/>
              <a:gd name="T4" fmla="*/ 0 w 190"/>
              <a:gd name="T5" fmla="*/ 2147483646 h 1186"/>
              <a:gd name="T6" fmla="*/ 2147483646 w 190"/>
              <a:gd name="T7" fmla="*/ 2147483646 h 1186"/>
              <a:gd name="T8" fmla="*/ 2147483646 w 190"/>
              <a:gd name="T9" fmla="*/ 2147483646 h 1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0" h="1186">
                <a:moveTo>
                  <a:pt x="185" y="0"/>
                </a:moveTo>
                <a:cubicBezTo>
                  <a:pt x="181" y="50"/>
                  <a:pt x="190" y="199"/>
                  <a:pt x="159" y="302"/>
                </a:cubicBezTo>
                <a:cubicBezTo>
                  <a:pt x="128" y="405"/>
                  <a:pt x="0" y="510"/>
                  <a:pt x="0" y="619"/>
                </a:cubicBezTo>
                <a:cubicBezTo>
                  <a:pt x="0" y="728"/>
                  <a:pt x="129" y="865"/>
                  <a:pt x="159" y="959"/>
                </a:cubicBezTo>
                <a:cubicBezTo>
                  <a:pt x="189" y="1053"/>
                  <a:pt x="178" y="1148"/>
                  <a:pt x="182" y="118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49" name="Rectangle 6"/>
          <p:cNvSpPr>
            <a:spLocks noChangeArrowheads="1"/>
          </p:cNvSpPr>
          <p:nvPr/>
        </p:nvSpPr>
        <p:spPr bwMode="auto">
          <a:xfrm>
            <a:off x="1152525" y="1963738"/>
            <a:ext cx="1081088" cy="107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7350" name="Rectangle 7"/>
          <p:cNvSpPr>
            <a:spLocks noChangeArrowheads="1"/>
          </p:cNvSpPr>
          <p:nvPr/>
        </p:nvSpPr>
        <p:spPr bwMode="auto">
          <a:xfrm>
            <a:off x="1189038" y="3943350"/>
            <a:ext cx="1081087" cy="107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7351" name="Freeform 8"/>
          <p:cNvSpPr>
            <a:spLocks/>
          </p:cNvSpPr>
          <p:nvPr/>
        </p:nvSpPr>
        <p:spPr bwMode="auto">
          <a:xfrm>
            <a:off x="5292725" y="2060575"/>
            <a:ext cx="301625" cy="1882775"/>
          </a:xfrm>
          <a:custGeom>
            <a:avLst/>
            <a:gdLst>
              <a:gd name="T0" fmla="*/ 2147483646 w 190"/>
              <a:gd name="T1" fmla="*/ 0 h 1186"/>
              <a:gd name="T2" fmla="*/ 2147483646 w 190"/>
              <a:gd name="T3" fmla="*/ 2147483646 h 1186"/>
              <a:gd name="T4" fmla="*/ 0 w 190"/>
              <a:gd name="T5" fmla="*/ 2147483646 h 1186"/>
              <a:gd name="T6" fmla="*/ 2147483646 w 190"/>
              <a:gd name="T7" fmla="*/ 2147483646 h 1186"/>
              <a:gd name="T8" fmla="*/ 2147483646 w 190"/>
              <a:gd name="T9" fmla="*/ 2147483646 h 1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0" h="1186">
                <a:moveTo>
                  <a:pt x="185" y="0"/>
                </a:moveTo>
                <a:cubicBezTo>
                  <a:pt x="181" y="50"/>
                  <a:pt x="190" y="199"/>
                  <a:pt x="159" y="302"/>
                </a:cubicBezTo>
                <a:cubicBezTo>
                  <a:pt x="128" y="405"/>
                  <a:pt x="0" y="510"/>
                  <a:pt x="0" y="619"/>
                </a:cubicBezTo>
                <a:cubicBezTo>
                  <a:pt x="0" y="728"/>
                  <a:pt x="129" y="865"/>
                  <a:pt x="159" y="959"/>
                </a:cubicBezTo>
                <a:cubicBezTo>
                  <a:pt x="189" y="1053"/>
                  <a:pt x="178" y="1148"/>
                  <a:pt x="182" y="118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52" name="Rectangle 9"/>
          <p:cNvSpPr>
            <a:spLocks noChangeArrowheads="1"/>
          </p:cNvSpPr>
          <p:nvPr/>
        </p:nvSpPr>
        <p:spPr bwMode="auto">
          <a:xfrm>
            <a:off x="5400675" y="1952625"/>
            <a:ext cx="1081088" cy="107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7353" name="Rectangle 10"/>
          <p:cNvSpPr>
            <a:spLocks noChangeArrowheads="1"/>
          </p:cNvSpPr>
          <p:nvPr/>
        </p:nvSpPr>
        <p:spPr bwMode="auto">
          <a:xfrm>
            <a:off x="5437188" y="3932238"/>
            <a:ext cx="1081087" cy="107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7354" name="Freeform 11"/>
          <p:cNvSpPr>
            <a:spLocks/>
          </p:cNvSpPr>
          <p:nvPr/>
        </p:nvSpPr>
        <p:spPr bwMode="auto">
          <a:xfrm>
            <a:off x="5149850" y="2049463"/>
            <a:ext cx="301625" cy="1882775"/>
          </a:xfrm>
          <a:custGeom>
            <a:avLst/>
            <a:gdLst>
              <a:gd name="T0" fmla="*/ 2147483646 w 190"/>
              <a:gd name="T1" fmla="*/ 0 h 1186"/>
              <a:gd name="T2" fmla="*/ 2147483646 w 190"/>
              <a:gd name="T3" fmla="*/ 2147483646 h 1186"/>
              <a:gd name="T4" fmla="*/ 0 w 190"/>
              <a:gd name="T5" fmla="*/ 2147483646 h 1186"/>
              <a:gd name="T6" fmla="*/ 2147483646 w 190"/>
              <a:gd name="T7" fmla="*/ 2147483646 h 1186"/>
              <a:gd name="T8" fmla="*/ 2147483646 w 190"/>
              <a:gd name="T9" fmla="*/ 2147483646 h 1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0" h="1186">
                <a:moveTo>
                  <a:pt x="185" y="0"/>
                </a:moveTo>
                <a:cubicBezTo>
                  <a:pt x="181" y="50"/>
                  <a:pt x="190" y="199"/>
                  <a:pt x="159" y="302"/>
                </a:cubicBezTo>
                <a:cubicBezTo>
                  <a:pt x="128" y="405"/>
                  <a:pt x="0" y="510"/>
                  <a:pt x="0" y="619"/>
                </a:cubicBezTo>
                <a:cubicBezTo>
                  <a:pt x="0" y="728"/>
                  <a:pt x="129" y="865"/>
                  <a:pt x="159" y="959"/>
                </a:cubicBezTo>
                <a:cubicBezTo>
                  <a:pt x="189" y="1053"/>
                  <a:pt x="178" y="1148"/>
                  <a:pt x="182" y="118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55" name="Rectangle 12"/>
          <p:cNvSpPr>
            <a:spLocks noChangeArrowheads="1"/>
          </p:cNvSpPr>
          <p:nvPr/>
        </p:nvSpPr>
        <p:spPr bwMode="auto">
          <a:xfrm>
            <a:off x="5292725" y="2636838"/>
            <a:ext cx="1081088" cy="107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7356" name="Rectangle 13"/>
          <p:cNvSpPr>
            <a:spLocks noChangeArrowheads="1"/>
          </p:cNvSpPr>
          <p:nvPr/>
        </p:nvSpPr>
        <p:spPr bwMode="auto">
          <a:xfrm>
            <a:off x="5292725" y="3284538"/>
            <a:ext cx="1081088" cy="107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sl-SI" sz="1800"/>
          </a:p>
        </p:txBody>
      </p:sp>
      <p:sp>
        <p:nvSpPr>
          <p:cNvPr id="57357" name="Line 14"/>
          <p:cNvSpPr>
            <a:spLocks noChangeShapeType="1"/>
          </p:cNvSpPr>
          <p:nvPr/>
        </p:nvSpPr>
        <p:spPr bwMode="auto">
          <a:xfrm>
            <a:off x="2627313" y="1989138"/>
            <a:ext cx="649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58" name="Line 15"/>
          <p:cNvSpPr>
            <a:spLocks noChangeShapeType="1"/>
          </p:cNvSpPr>
          <p:nvPr/>
        </p:nvSpPr>
        <p:spPr bwMode="auto">
          <a:xfrm>
            <a:off x="2700338" y="4005263"/>
            <a:ext cx="649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59" name="Line 16"/>
          <p:cNvSpPr>
            <a:spLocks noChangeShapeType="1"/>
          </p:cNvSpPr>
          <p:nvPr/>
        </p:nvSpPr>
        <p:spPr bwMode="auto">
          <a:xfrm>
            <a:off x="2916238" y="1989138"/>
            <a:ext cx="0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60" name="Text Box 17"/>
          <p:cNvSpPr txBox="1">
            <a:spLocks noChangeArrowheads="1"/>
          </p:cNvSpPr>
          <p:nvPr/>
        </p:nvSpPr>
        <p:spPr bwMode="auto">
          <a:xfrm>
            <a:off x="3132138" y="2493963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2800"/>
              <a:t>s</a:t>
            </a:r>
            <a:r>
              <a:rPr lang="sl-SI" altLang="en-US" sz="2800" baseline="-25000"/>
              <a:t>L</a:t>
            </a:r>
          </a:p>
        </p:txBody>
      </p:sp>
      <p:sp>
        <p:nvSpPr>
          <p:cNvPr id="57361" name="Text Box 18"/>
          <p:cNvSpPr txBox="1">
            <a:spLocks noChangeArrowheads="1"/>
          </p:cNvSpPr>
          <p:nvPr/>
        </p:nvSpPr>
        <p:spPr bwMode="auto">
          <a:xfrm>
            <a:off x="539750" y="4294188"/>
            <a:ext cx="35274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2400"/>
              <a:t>Maximum distance in longitudinal direction of column – s</a:t>
            </a:r>
            <a:r>
              <a:rPr lang="sl-SI" altLang="en-US" sz="2400" baseline="-25000"/>
              <a:t>L</a:t>
            </a:r>
            <a:r>
              <a:rPr lang="sl-SI" altLang="en-US" sz="2400"/>
              <a:t> = 5-6 </a:t>
            </a:r>
            <a:r>
              <a:rPr lang="sl-SI" altLang="en-US" sz="2400">
                <a:latin typeface="Symbol" panose="05050102010706020507" pitchFamily="18" charset="2"/>
              </a:rPr>
              <a:t>f</a:t>
            </a:r>
            <a:r>
              <a:rPr lang="sl-SI" altLang="en-US" sz="2400" baseline="-25000"/>
              <a:t>long.</a:t>
            </a:r>
          </a:p>
        </p:txBody>
      </p:sp>
      <p:sp>
        <p:nvSpPr>
          <p:cNvPr id="57362" name="Line 19"/>
          <p:cNvSpPr>
            <a:spLocks noChangeShapeType="1"/>
          </p:cNvSpPr>
          <p:nvPr/>
        </p:nvSpPr>
        <p:spPr bwMode="auto">
          <a:xfrm>
            <a:off x="539750" y="1773238"/>
            <a:ext cx="2016125" cy="2376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63" name="Line 20"/>
          <p:cNvSpPr>
            <a:spLocks noChangeShapeType="1"/>
          </p:cNvSpPr>
          <p:nvPr/>
        </p:nvSpPr>
        <p:spPr bwMode="auto">
          <a:xfrm flipH="1">
            <a:off x="539750" y="1628775"/>
            <a:ext cx="1800225" cy="2449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64" name="Line 21"/>
          <p:cNvSpPr>
            <a:spLocks noChangeShapeType="1"/>
          </p:cNvSpPr>
          <p:nvPr/>
        </p:nvSpPr>
        <p:spPr bwMode="auto">
          <a:xfrm>
            <a:off x="4859338" y="1844675"/>
            <a:ext cx="2089150" cy="2233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7365" name="Line 22"/>
          <p:cNvSpPr>
            <a:spLocks noChangeShapeType="1"/>
          </p:cNvSpPr>
          <p:nvPr/>
        </p:nvSpPr>
        <p:spPr bwMode="auto">
          <a:xfrm flipH="1">
            <a:off x="4932363" y="1773238"/>
            <a:ext cx="2016125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57366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40" b="4756"/>
          <a:stretch>
            <a:fillRect/>
          </a:stretch>
        </p:blipFill>
        <p:spPr bwMode="auto">
          <a:xfrm>
            <a:off x="4824413" y="4378325"/>
            <a:ext cx="35814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7367" name="Object 2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959248"/>
              </p:ext>
            </p:extLst>
          </p:nvPr>
        </p:nvGraphicFramePr>
        <p:xfrm>
          <a:off x="825500" y="5693438"/>
          <a:ext cx="2451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1" name="Equation" r:id="rId4" imgW="1295400" imgH="469900" progId="Equation.3">
                  <p:embed/>
                </p:oleObj>
              </mc:Choice>
              <mc:Fallback>
                <p:oleObj name="Equation" r:id="rId4" imgW="1295400" imgH="4699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" y="5693438"/>
                        <a:ext cx="2451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46200" y="6177058"/>
            <a:ext cx="4107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l-SI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sl-SI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7538" y="274638"/>
            <a:ext cx="8229600" cy="1143000"/>
          </a:xfrm>
        </p:spPr>
        <p:txBody>
          <a:bodyPr/>
          <a:lstStyle/>
          <a:p>
            <a:pPr eaLnBrk="1" hangingPunct="1"/>
            <a:r>
              <a:rPr lang="sl-SI" altLang="sl-SI" dirty="0" smtClean="0"/>
              <a:t>V. </a:t>
            </a:r>
            <a:r>
              <a:rPr lang="sl-SI" altLang="sl-SI" dirty="0" err="1" smtClean="0"/>
              <a:t>Displacements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due</a:t>
            </a:r>
            <a:r>
              <a:rPr lang="sl-SI" altLang="sl-SI" dirty="0" smtClean="0"/>
              <a:t> to </a:t>
            </a:r>
            <a:r>
              <a:rPr lang="sl-SI" altLang="sl-SI" dirty="0" err="1" smtClean="0"/>
              <a:t>the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seismic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action</a:t>
            </a:r>
            <a:endParaRPr lang="sl-SI" altLang="sl-SI" dirty="0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altLang="sl-SI" sz="2400" smtClean="0"/>
              <a:t>Reduced seismic action: displacements d</a:t>
            </a:r>
            <a:r>
              <a:rPr lang="sl-SI" altLang="sl-SI" sz="2400" baseline="-25000" smtClean="0"/>
              <a:t>Ee</a:t>
            </a:r>
          </a:p>
          <a:p>
            <a:pPr eaLnBrk="1" hangingPunct="1"/>
            <a:r>
              <a:rPr lang="sl-SI" altLang="sl-SI" sz="2400" smtClean="0"/>
              <a:t>Actual displacements</a:t>
            </a:r>
          </a:p>
          <a:p>
            <a:pPr eaLnBrk="1" hangingPunct="1"/>
            <a:endParaRPr lang="sl-SI" altLang="sl-SI" sz="2400" smtClean="0"/>
          </a:p>
          <a:p>
            <a:pPr eaLnBrk="1" hangingPunct="1"/>
            <a:endParaRPr lang="sl-SI" altLang="sl-SI" sz="2400" smtClean="0"/>
          </a:p>
          <a:p>
            <a:pPr eaLnBrk="1" hangingPunct="1"/>
            <a:r>
              <a:rPr lang="sl-SI" altLang="sl-SI" sz="2400" smtClean="0"/>
              <a:t>Long periods of vibration T &gt; 1.25 T</a:t>
            </a:r>
            <a:r>
              <a:rPr lang="sl-SI" altLang="sl-SI" sz="2400" baseline="-25000" smtClean="0"/>
              <a:t>C</a:t>
            </a:r>
          </a:p>
          <a:p>
            <a:pPr eaLnBrk="1" hangingPunct="1">
              <a:buFontTx/>
              <a:buNone/>
            </a:pPr>
            <a:endParaRPr lang="sl-SI" altLang="sl-SI" sz="2400" smtClean="0"/>
          </a:p>
          <a:p>
            <a:pPr eaLnBrk="1" hangingPunct="1">
              <a:buFontTx/>
              <a:buNone/>
            </a:pPr>
            <a:endParaRPr lang="sl-SI" altLang="sl-SI" sz="2400" smtClean="0"/>
          </a:p>
          <a:p>
            <a:pPr eaLnBrk="1" hangingPunct="1">
              <a:buFontTx/>
              <a:buNone/>
            </a:pPr>
            <a:r>
              <a:rPr lang="sl-SI" altLang="sl-SI" sz="2400" smtClean="0"/>
              <a:t>Short periods of vibration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58373" name="Object 5"/>
          <p:cNvGraphicFramePr>
            <a:graphicFrameLocks noChangeAspect="1"/>
          </p:cNvGraphicFramePr>
          <p:nvPr/>
        </p:nvGraphicFramePr>
        <p:xfrm>
          <a:off x="949325" y="2814638"/>
          <a:ext cx="16224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7" name="Equation" r:id="rId3" imgW="901309" imgH="228501" progId="Equation.3">
                  <p:embed/>
                </p:oleObj>
              </mc:Choice>
              <mc:Fallback>
                <p:oleObj name="Equation" r:id="rId3" imgW="901309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325" y="2814638"/>
                        <a:ext cx="1622425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2133600"/>
            <a:ext cx="3027363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l-SI" altLang="sl-SI" sz="1800"/>
          </a:p>
        </p:txBody>
      </p:sp>
      <p:graphicFrame>
        <p:nvGraphicFramePr>
          <p:cNvPr id="58376" name="Object 8"/>
          <p:cNvGraphicFramePr>
            <a:graphicFrameLocks noChangeAspect="1"/>
          </p:cNvGraphicFramePr>
          <p:nvPr/>
        </p:nvGraphicFramePr>
        <p:xfrm>
          <a:off x="703263" y="5229225"/>
          <a:ext cx="3465512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8" name="Equation" r:id="rId6" imgW="1943100" imgH="406400" progId="Equation.3">
                  <p:embed/>
                </p:oleObj>
              </mc:Choice>
              <mc:Fallback>
                <p:oleObj name="Equation" r:id="rId6" imgW="1943100" imgH="406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3" y="5229225"/>
                        <a:ext cx="3465512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7" name="Object 9"/>
          <p:cNvGraphicFramePr>
            <a:graphicFrameLocks noChangeAspect="1"/>
          </p:cNvGraphicFramePr>
          <p:nvPr/>
        </p:nvGraphicFramePr>
        <p:xfrm>
          <a:off x="1006475" y="3930650"/>
          <a:ext cx="792163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9" name="Equation" r:id="rId8" imgW="444307" imgH="228501" progId="Equation.3">
                  <p:embed/>
                </p:oleObj>
              </mc:Choice>
              <mc:Fallback>
                <p:oleObj name="Equation" r:id="rId8" imgW="444307" imgH="228501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3930650"/>
                        <a:ext cx="792163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Inadequate confinement reinforcement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t="2956" r="2957" b="1280"/>
          <a:stretch>
            <a:fillRect/>
          </a:stretch>
        </p:blipFill>
        <p:spPr bwMode="auto">
          <a:xfrm>
            <a:off x="2979738" y="1490663"/>
            <a:ext cx="3321050" cy="525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213100"/>
            <a:ext cx="1903412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/>
              <a:t>V. </a:t>
            </a:r>
            <a:r>
              <a:rPr lang="sl-SI" altLang="sl-SI" dirty="0" err="1" smtClean="0"/>
              <a:t>Estimation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of</a:t>
            </a:r>
            <a:r>
              <a:rPr lang="sl-SI" altLang="sl-SI" dirty="0" smtClean="0"/>
              <a:t> </a:t>
            </a:r>
            <a:r>
              <a:rPr lang="sl-SI" altLang="sl-SI" dirty="0" err="1" smtClean="0"/>
              <a:t>displacements</a:t>
            </a:r>
            <a:endParaRPr lang="sl-SI" altLang="sl-SI" dirty="0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Iterative – effective cross-section</a:t>
            </a:r>
          </a:p>
          <a:p>
            <a:pPr eaLnBrk="1" hangingPunct="1"/>
            <a:r>
              <a:rPr lang="sl-SI" altLang="sl-SI" smtClean="0"/>
              <a:t>Based on the assumed design strength M</a:t>
            </a:r>
            <a:r>
              <a:rPr lang="sl-SI" altLang="sl-SI" baseline="-25000" smtClean="0"/>
              <a:t>Rd</a:t>
            </a:r>
          </a:p>
          <a:p>
            <a:pPr eaLnBrk="1" hangingPunct="1"/>
            <a:r>
              <a:rPr lang="sl-SI" altLang="sl-SI" smtClean="0"/>
              <a:t>This assumption should be checked after the analysis</a:t>
            </a:r>
          </a:p>
          <a:p>
            <a:pPr eaLnBrk="1" hangingPunct="1"/>
            <a:r>
              <a:rPr lang="sl-SI" altLang="sl-SI" smtClean="0"/>
              <a:t>If required M</a:t>
            </a:r>
            <a:r>
              <a:rPr lang="sl-SI" altLang="sl-SI" baseline="-25000" smtClean="0"/>
              <a:t>Rd,req</a:t>
            </a:r>
            <a:r>
              <a:rPr lang="sl-SI" altLang="sl-SI" smtClean="0"/>
              <a:t> is less than the assumed value, displacements are multiplied by M</a:t>
            </a:r>
            <a:r>
              <a:rPr lang="sl-SI" altLang="sl-SI" baseline="-25000" smtClean="0"/>
              <a:t>Rd</a:t>
            </a:r>
            <a:r>
              <a:rPr lang="sl-SI" altLang="sl-SI" smtClean="0"/>
              <a:t>/M</a:t>
            </a:r>
            <a:r>
              <a:rPr lang="sl-SI" altLang="sl-SI" baseline="-25000" smtClean="0"/>
              <a:t>Rd,req.</a:t>
            </a:r>
          </a:p>
          <a:p>
            <a:pPr eaLnBrk="1" hangingPunct="1"/>
            <a:r>
              <a:rPr lang="sl-SI" altLang="sl-SI" smtClean="0"/>
              <a:t>If M</a:t>
            </a:r>
            <a:r>
              <a:rPr lang="sl-SI" altLang="sl-SI" baseline="-25000" smtClean="0"/>
              <a:t>Rd,req</a:t>
            </a:r>
            <a:r>
              <a:rPr lang="sl-SI" altLang="sl-SI" smtClean="0"/>
              <a:t> is larger, the analysis should be repeated, seismic demand is larger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395288" y="115888"/>
            <a:ext cx="5689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/>
              <a:t>Annex C – Method 2</a:t>
            </a:r>
          </a:p>
        </p:txBody>
      </p:sp>
      <p:grpSp>
        <p:nvGrpSpPr>
          <p:cNvPr id="60419" name="Group 4"/>
          <p:cNvGrpSpPr>
            <a:grpSpLocks/>
          </p:cNvGrpSpPr>
          <p:nvPr/>
        </p:nvGrpSpPr>
        <p:grpSpPr bwMode="auto">
          <a:xfrm>
            <a:off x="4067175" y="2997200"/>
            <a:ext cx="3816350" cy="3675063"/>
            <a:chOff x="544" y="1820"/>
            <a:chExt cx="2404" cy="2315"/>
          </a:xfrm>
        </p:grpSpPr>
        <p:sp>
          <p:nvSpPr>
            <p:cNvPr id="60484" name="Rectangle 5"/>
            <p:cNvSpPr>
              <a:spLocks noChangeArrowheads="1"/>
            </p:cNvSpPr>
            <p:nvPr/>
          </p:nvSpPr>
          <p:spPr bwMode="auto">
            <a:xfrm>
              <a:off x="544" y="2251"/>
              <a:ext cx="861" cy="13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sl-SI" altLang="sl-SI" sz="1800"/>
            </a:p>
          </p:txBody>
        </p:sp>
        <p:sp>
          <p:nvSpPr>
            <p:cNvPr id="60485" name="Rectangle 6" descr="Light upward diagonal"/>
            <p:cNvSpPr>
              <a:spLocks noChangeArrowheads="1"/>
            </p:cNvSpPr>
            <p:nvPr/>
          </p:nvSpPr>
          <p:spPr bwMode="auto">
            <a:xfrm>
              <a:off x="544" y="2251"/>
              <a:ext cx="861" cy="521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sl-SI" altLang="sl-SI" sz="1800"/>
            </a:p>
          </p:txBody>
        </p:sp>
        <p:sp>
          <p:nvSpPr>
            <p:cNvPr id="60486" name="Rectangle 7"/>
            <p:cNvSpPr>
              <a:spLocks noChangeArrowheads="1"/>
            </p:cNvSpPr>
            <p:nvPr/>
          </p:nvSpPr>
          <p:spPr bwMode="auto">
            <a:xfrm>
              <a:off x="634" y="2341"/>
              <a:ext cx="681" cy="113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sl-SI" altLang="sl-SI" sz="1800"/>
            </a:p>
          </p:txBody>
        </p:sp>
        <p:sp>
          <p:nvSpPr>
            <p:cNvPr id="60487" name="Line 8"/>
            <p:cNvSpPr>
              <a:spLocks noChangeShapeType="1"/>
            </p:cNvSpPr>
            <p:nvPr/>
          </p:nvSpPr>
          <p:spPr bwMode="auto">
            <a:xfrm>
              <a:off x="2222" y="2251"/>
              <a:ext cx="0" cy="13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88" name="Line 9"/>
            <p:cNvSpPr>
              <a:spLocks noChangeShapeType="1"/>
            </p:cNvSpPr>
            <p:nvPr/>
          </p:nvSpPr>
          <p:spPr bwMode="auto">
            <a:xfrm>
              <a:off x="2244" y="2251"/>
              <a:ext cx="2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89" name="Line 10"/>
            <p:cNvSpPr>
              <a:spLocks noChangeShapeType="1"/>
            </p:cNvSpPr>
            <p:nvPr/>
          </p:nvSpPr>
          <p:spPr bwMode="auto">
            <a:xfrm flipH="1">
              <a:off x="1791" y="3521"/>
              <a:ext cx="4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0" name="Line 11"/>
            <p:cNvSpPr>
              <a:spLocks noChangeShapeType="1"/>
            </p:cNvSpPr>
            <p:nvPr/>
          </p:nvSpPr>
          <p:spPr bwMode="auto">
            <a:xfrm flipV="1">
              <a:off x="1791" y="2251"/>
              <a:ext cx="726" cy="1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1" name="Line 12"/>
            <p:cNvSpPr>
              <a:spLocks noChangeShapeType="1"/>
            </p:cNvSpPr>
            <p:nvPr/>
          </p:nvSpPr>
          <p:spPr bwMode="auto">
            <a:xfrm>
              <a:off x="544" y="2772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2" name="Line 13"/>
            <p:cNvSpPr>
              <a:spLocks noChangeShapeType="1"/>
            </p:cNvSpPr>
            <p:nvPr/>
          </p:nvSpPr>
          <p:spPr bwMode="auto">
            <a:xfrm>
              <a:off x="1315" y="2772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3" name="Line 14"/>
            <p:cNvSpPr>
              <a:spLocks noChangeShapeType="1"/>
            </p:cNvSpPr>
            <p:nvPr/>
          </p:nvSpPr>
          <p:spPr bwMode="auto">
            <a:xfrm>
              <a:off x="2222" y="3521"/>
              <a:ext cx="0" cy="2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4" name="Line 15"/>
            <p:cNvSpPr>
              <a:spLocks noChangeShapeType="1"/>
            </p:cNvSpPr>
            <p:nvPr/>
          </p:nvSpPr>
          <p:spPr bwMode="auto">
            <a:xfrm>
              <a:off x="1791" y="3521"/>
              <a:ext cx="0" cy="2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5" name="Line 16"/>
            <p:cNvSpPr>
              <a:spLocks noChangeShapeType="1"/>
            </p:cNvSpPr>
            <p:nvPr/>
          </p:nvSpPr>
          <p:spPr bwMode="auto">
            <a:xfrm>
              <a:off x="1791" y="3657"/>
              <a:ext cx="43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6" name="Line 17"/>
            <p:cNvSpPr>
              <a:spLocks noChangeShapeType="1"/>
            </p:cNvSpPr>
            <p:nvPr/>
          </p:nvSpPr>
          <p:spPr bwMode="auto">
            <a:xfrm>
              <a:off x="2222" y="2115"/>
              <a:ext cx="3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7" name="Line 18"/>
            <p:cNvSpPr>
              <a:spLocks noChangeShapeType="1"/>
            </p:cNvSpPr>
            <p:nvPr/>
          </p:nvSpPr>
          <p:spPr bwMode="auto">
            <a:xfrm>
              <a:off x="2222" y="2024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8" name="Line 19"/>
            <p:cNvSpPr>
              <a:spLocks noChangeShapeType="1"/>
            </p:cNvSpPr>
            <p:nvPr/>
          </p:nvSpPr>
          <p:spPr bwMode="auto">
            <a:xfrm>
              <a:off x="2534" y="2024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499" name="Text Box 20"/>
            <p:cNvSpPr txBox="1">
              <a:spLocks noChangeArrowheads="1"/>
            </p:cNvSpPr>
            <p:nvPr/>
          </p:nvSpPr>
          <p:spPr bwMode="auto">
            <a:xfrm>
              <a:off x="1881" y="3630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sl-SI" altLang="sl-SI" sz="1800">
                  <a:latin typeface="Symbol" panose="05050102010706020507" pitchFamily="18" charset="2"/>
                </a:rPr>
                <a:t>e</a:t>
              </a:r>
              <a:r>
                <a:rPr lang="sl-SI" altLang="sl-SI" sz="1800" baseline="-25000"/>
                <a:t>sy</a:t>
              </a:r>
            </a:p>
          </p:txBody>
        </p:sp>
        <p:sp>
          <p:nvSpPr>
            <p:cNvPr id="60500" name="Text Box 21"/>
            <p:cNvSpPr txBox="1">
              <a:spLocks noChangeArrowheads="1"/>
            </p:cNvSpPr>
            <p:nvPr/>
          </p:nvSpPr>
          <p:spPr bwMode="auto">
            <a:xfrm>
              <a:off x="2222" y="1820"/>
              <a:ext cx="2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sl-SI" altLang="sl-SI" sz="1800">
                  <a:latin typeface="Symbol" panose="05050102010706020507" pitchFamily="18" charset="2"/>
                </a:rPr>
                <a:t>e</a:t>
              </a:r>
              <a:r>
                <a:rPr lang="sl-SI" altLang="sl-SI" sz="1800" baseline="-25000"/>
                <a:t>cy</a:t>
              </a:r>
            </a:p>
          </p:txBody>
        </p:sp>
        <p:sp>
          <p:nvSpPr>
            <p:cNvPr id="60501" name="Line 22"/>
            <p:cNvSpPr>
              <a:spLocks noChangeShapeType="1"/>
            </p:cNvSpPr>
            <p:nvPr/>
          </p:nvSpPr>
          <p:spPr bwMode="auto">
            <a:xfrm>
              <a:off x="2630" y="3521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502" name="Line 23"/>
            <p:cNvSpPr>
              <a:spLocks noChangeShapeType="1"/>
            </p:cNvSpPr>
            <p:nvPr/>
          </p:nvSpPr>
          <p:spPr bwMode="auto">
            <a:xfrm>
              <a:off x="2630" y="2253"/>
              <a:ext cx="3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503" name="Line 24"/>
            <p:cNvSpPr>
              <a:spLocks noChangeShapeType="1"/>
            </p:cNvSpPr>
            <p:nvPr/>
          </p:nvSpPr>
          <p:spPr bwMode="auto">
            <a:xfrm>
              <a:off x="2789" y="2251"/>
              <a:ext cx="0" cy="1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graphicFrame>
          <p:nvGraphicFramePr>
            <p:cNvPr id="60504" name="Object 25"/>
            <p:cNvGraphicFramePr>
              <a:graphicFrameLocks noChangeAspect="1"/>
            </p:cNvGraphicFramePr>
            <p:nvPr/>
          </p:nvGraphicFramePr>
          <p:xfrm>
            <a:off x="748" y="3702"/>
            <a:ext cx="927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19" name="Equation" r:id="rId4" imgW="977900" imgH="457200" progId="Equation.3">
                    <p:embed/>
                  </p:oleObj>
                </mc:Choice>
                <mc:Fallback>
                  <p:oleObj name="Equation" r:id="rId4" imgW="977900" imgH="45720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" y="3702"/>
                          <a:ext cx="927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505" name="Line 26"/>
            <p:cNvSpPr>
              <a:spLocks noChangeShapeType="1"/>
            </p:cNvSpPr>
            <p:nvPr/>
          </p:nvSpPr>
          <p:spPr bwMode="auto">
            <a:xfrm>
              <a:off x="1519" y="2885"/>
              <a:ext cx="5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0506" name="Text Box 27"/>
            <p:cNvSpPr txBox="1">
              <a:spLocks noChangeArrowheads="1"/>
            </p:cNvSpPr>
            <p:nvPr/>
          </p:nvSpPr>
          <p:spPr bwMode="auto">
            <a:xfrm>
              <a:off x="1700" y="2609"/>
              <a:ext cx="4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sl-SI" altLang="sl-SI" sz="1800"/>
                <a:t>N</a:t>
              </a:r>
            </a:p>
          </p:txBody>
        </p:sp>
      </p:grpSp>
      <p:sp>
        <p:nvSpPr>
          <p:cNvPr id="60420" name="Text Box 28"/>
          <p:cNvSpPr txBox="1">
            <a:spLocks noChangeArrowheads="1"/>
          </p:cNvSpPr>
          <p:nvPr/>
        </p:nvSpPr>
        <p:spPr bwMode="auto">
          <a:xfrm>
            <a:off x="7667625" y="4437063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sl-SI" sz="1800"/>
              <a:t>d</a:t>
            </a:r>
            <a:r>
              <a:rPr lang="sl-SI" altLang="sl-SI" sz="1800" baseline="-25000"/>
              <a:t>S</a:t>
            </a:r>
          </a:p>
        </p:txBody>
      </p:sp>
      <p:grpSp>
        <p:nvGrpSpPr>
          <p:cNvPr id="60421" name="Group 81"/>
          <p:cNvGrpSpPr>
            <a:grpSpLocks noChangeAspect="1"/>
          </p:cNvGrpSpPr>
          <p:nvPr/>
        </p:nvGrpSpPr>
        <p:grpSpPr bwMode="auto">
          <a:xfrm>
            <a:off x="1108075" y="619125"/>
            <a:ext cx="8940800" cy="3213100"/>
            <a:chOff x="698" y="390"/>
            <a:chExt cx="5632" cy="2024"/>
          </a:xfrm>
        </p:grpSpPr>
        <p:sp>
          <p:nvSpPr>
            <p:cNvPr id="60422" name="AutoShape 80"/>
            <p:cNvSpPr>
              <a:spLocks noChangeAspect="1" noChangeArrowheads="1" noTextEdit="1"/>
            </p:cNvSpPr>
            <p:nvPr/>
          </p:nvSpPr>
          <p:spPr bwMode="auto">
            <a:xfrm>
              <a:off x="698" y="390"/>
              <a:ext cx="5632" cy="2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grpSp>
          <p:nvGrpSpPr>
            <p:cNvPr id="60423" name="Group 119"/>
            <p:cNvGrpSpPr>
              <a:grpSpLocks/>
            </p:cNvGrpSpPr>
            <p:nvPr/>
          </p:nvGrpSpPr>
          <p:grpSpPr bwMode="auto">
            <a:xfrm>
              <a:off x="861" y="494"/>
              <a:ext cx="1064" cy="1918"/>
              <a:chOff x="861" y="494"/>
              <a:chExt cx="1064" cy="1918"/>
            </a:xfrm>
          </p:grpSpPr>
          <p:sp>
            <p:nvSpPr>
              <p:cNvPr id="60447" name="Line 82"/>
              <p:cNvSpPr>
                <a:spLocks noChangeShapeType="1"/>
              </p:cNvSpPr>
              <p:nvPr/>
            </p:nvSpPr>
            <p:spPr bwMode="auto">
              <a:xfrm>
                <a:off x="1378" y="696"/>
                <a:ext cx="474" cy="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0448" name="Rectangle 83"/>
              <p:cNvSpPr>
                <a:spLocks noChangeArrowheads="1"/>
              </p:cNvSpPr>
              <p:nvPr/>
            </p:nvSpPr>
            <p:spPr bwMode="auto">
              <a:xfrm>
                <a:off x="1234" y="869"/>
                <a:ext cx="146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31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(</a:t>
                </a:r>
                <a:endParaRPr lang="sl-SI" altLang="sl-SI" sz="1800"/>
              </a:p>
            </p:txBody>
          </p:sp>
          <p:sp>
            <p:nvSpPr>
              <p:cNvPr id="60449" name="Rectangle 84"/>
              <p:cNvSpPr>
                <a:spLocks noChangeArrowheads="1"/>
              </p:cNvSpPr>
              <p:nvPr/>
            </p:nvSpPr>
            <p:spPr bwMode="auto">
              <a:xfrm>
                <a:off x="1779" y="869"/>
                <a:ext cx="146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31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)</a:t>
                </a:r>
                <a:endParaRPr lang="sl-SI" altLang="sl-SI" sz="1800"/>
              </a:p>
            </p:txBody>
          </p:sp>
          <p:sp>
            <p:nvSpPr>
              <p:cNvPr id="60450" name="Line 85"/>
              <p:cNvSpPr>
                <a:spLocks noChangeShapeType="1"/>
              </p:cNvSpPr>
              <p:nvPr/>
            </p:nvSpPr>
            <p:spPr bwMode="auto">
              <a:xfrm>
                <a:off x="1225" y="1201"/>
                <a:ext cx="595" cy="0"/>
              </a:xfrm>
              <a:prstGeom prst="line">
                <a:avLst/>
              </a:prstGeom>
              <a:noFill/>
              <a:ln w="111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60451" name="Rectangle 86"/>
              <p:cNvSpPr>
                <a:spLocks noChangeArrowheads="1"/>
              </p:cNvSpPr>
              <p:nvPr/>
            </p:nvSpPr>
            <p:spPr bwMode="auto">
              <a:xfrm>
                <a:off x="1756" y="2280"/>
                <a:ext cx="76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</a:t>
                </a:r>
                <a:endParaRPr lang="sl-SI" altLang="sl-SI" sz="1800"/>
              </a:p>
            </p:txBody>
          </p:sp>
          <p:sp>
            <p:nvSpPr>
              <p:cNvPr id="60452" name="Rectangle 87"/>
              <p:cNvSpPr>
                <a:spLocks noChangeArrowheads="1"/>
              </p:cNvSpPr>
              <p:nvPr/>
            </p:nvSpPr>
            <p:spPr bwMode="auto">
              <a:xfrm>
                <a:off x="1473" y="2280"/>
                <a:ext cx="119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sy</a:t>
                </a:r>
                <a:endParaRPr lang="sl-SI" altLang="sl-SI" sz="1800"/>
              </a:p>
            </p:txBody>
          </p:sp>
          <p:sp>
            <p:nvSpPr>
              <p:cNvPr id="60453" name="Rectangle 88"/>
              <p:cNvSpPr>
                <a:spLocks noChangeArrowheads="1"/>
              </p:cNvSpPr>
              <p:nvPr/>
            </p:nvSpPr>
            <p:spPr bwMode="auto">
              <a:xfrm>
                <a:off x="1002" y="2280"/>
                <a:ext cx="8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y</a:t>
                </a:r>
                <a:endParaRPr lang="sl-SI" altLang="sl-SI" sz="1800"/>
              </a:p>
            </p:txBody>
          </p:sp>
          <p:sp>
            <p:nvSpPr>
              <p:cNvPr id="60454" name="Rectangle 89"/>
              <p:cNvSpPr>
                <a:spLocks noChangeArrowheads="1"/>
              </p:cNvSpPr>
              <p:nvPr/>
            </p:nvSpPr>
            <p:spPr bwMode="auto">
              <a:xfrm>
                <a:off x="1542" y="1322"/>
                <a:ext cx="76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</a:t>
                </a:r>
                <a:endParaRPr lang="sl-SI" altLang="sl-SI" sz="1800"/>
              </a:p>
            </p:txBody>
          </p:sp>
          <p:sp>
            <p:nvSpPr>
              <p:cNvPr id="60455" name="Rectangle 90"/>
              <p:cNvSpPr>
                <a:spLocks noChangeArrowheads="1"/>
              </p:cNvSpPr>
              <p:nvPr/>
            </p:nvSpPr>
            <p:spPr bwMode="auto">
              <a:xfrm>
                <a:off x="1670" y="1078"/>
                <a:ext cx="125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cy</a:t>
                </a:r>
                <a:endParaRPr lang="sl-SI" altLang="sl-SI" sz="1800"/>
              </a:p>
            </p:txBody>
          </p:sp>
          <p:sp>
            <p:nvSpPr>
              <p:cNvPr id="60456" name="Rectangle 91"/>
              <p:cNvSpPr>
                <a:spLocks noChangeArrowheads="1"/>
              </p:cNvSpPr>
              <p:nvPr/>
            </p:nvSpPr>
            <p:spPr bwMode="auto">
              <a:xfrm>
                <a:off x="1356" y="1078"/>
                <a:ext cx="119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sy</a:t>
                </a:r>
                <a:endParaRPr lang="sl-SI" altLang="sl-SI" sz="1800"/>
              </a:p>
            </p:txBody>
          </p:sp>
          <p:sp>
            <p:nvSpPr>
              <p:cNvPr id="60457" name="Rectangle 92"/>
              <p:cNvSpPr>
                <a:spLocks noChangeArrowheads="1"/>
              </p:cNvSpPr>
              <p:nvPr/>
            </p:nvSpPr>
            <p:spPr bwMode="auto">
              <a:xfrm>
                <a:off x="1002" y="1198"/>
                <a:ext cx="8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y</a:t>
                </a:r>
                <a:endParaRPr lang="sl-SI" altLang="sl-SI" sz="1800"/>
              </a:p>
            </p:txBody>
          </p:sp>
          <p:sp>
            <p:nvSpPr>
              <p:cNvPr id="60458" name="Rectangle 93"/>
              <p:cNvSpPr>
                <a:spLocks noChangeArrowheads="1"/>
              </p:cNvSpPr>
              <p:nvPr/>
            </p:nvSpPr>
            <p:spPr bwMode="auto">
              <a:xfrm>
                <a:off x="1656" y="817"/>
                <a:ext cx="8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y</a:t>
                </a:r>
                <a:endParaRPr lang="sl-SI" altLang="sl-SI" sz="1800"/>
              </a:p>
            </p:txBody>
          </p:sp>
          <p:sp>
            <p:nvSpPr>
              <p:cNvPr id="60459" name="Rectangle 94"/>
              <p:cNvSpPr>
                <a:spLocks noChangeArrowheads="1"/>
              </p:cNvSpPr>
              <p:nvPr/>
            </p:nvSpPr>
            <p:spPr bwMode="auto">
              <a:xfrm>
                <a:off x="1716" y="592"/>
                <a:ext cx="146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Rd</a:t>
                </a:r>
                <a:endParaRPr lang="sl-SI" altLang="sl-SI" sz="1800"/>
              </a:p>
            </p:txBody>
          </p:sp>
          <p:sp>
            <p:nvSpPr>
              <p:cNvPr id="60460" name="Rectangle 95"/>
              <p:cNvSpPr>
                <a:spLocks noChangeArrowheads="1"/>
              </p:cNvSpPr>
              <p:nvPr/>
            </p:nvSpPr>
            <p:spPr bwMode="auto">
              <a:xfrm>
                <a:off x="1085" y="693"/>
                <a:ext cx="136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eff</a:t>
                </a:r>
                <a:endParaRPr lang="sl-SI" altLang="sl-SI" sz="1800"/>
              </a:p>
            </p:txBody>
          </p:sp>
          <p:sp>
            <p:nvSpPr>
              <p:cNvPr id="60461" name="Rectangle 96"/>
              <p:cNvSpPr>
                <a:spLocks noChangeArrowheads="1"/>
              </p:cNvSpPr>
              <p:nvPr/>
            </p:nvSpPr>
            <p:spPr bwMode="auto">
              <a:xfrm>
                <a:off x="966" y="693"/>
                <a:ext cx="82" cy="1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12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</a:t>
                </a:r>
                <a:endParaRPr lang="sl-SI" altLang="sl-SI" sz="1800"/>
              </a:p>
            </p:txBody>
          </p:sp>
          <p:sp>
            <p:nvSpPr>
              <p:cNvPr id="60462" name="Rectangle 97"/>
              <p:cNvSpPr>
                <a:spLocks noChangeArrowheads="1"/>
              </p:cNvSpPr>
              <p:nvPr/>
            </p:nvSpPr>
            <p:spPr bwMode="auto">
              <a:xfrm>
                <a:off x="1666" y="2181"/>
                <a:ext cx="145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d</a:t>
                </a:r>
                <a:endParaRPr lang="sl-SI" altLang="sl-SI" sz="1800"/>
              </a:p>
            </p:txBody>
          </p:sp>
          <p:sp>
            <p:nvSpPr>
              <p:cNvPr id="60463" name="Rectangle 98"/>
              <p:cNvSpPr>
                <a:spLocks noChangeArrowheads="1"/>
              </p:cNvSpPr>
              <p:nvPr/>
            </p:nvSpPr>
            <p:spPr bwMode="auto">
              <a:xfrm>
                <a:off x="1452" y="1223"/>
                <a:ext cx="145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d</a:t>
                </a:r>
                <a:endParaRPr lang="sl-SI" altLang="sl-SI" sz="1800"/>
              </a:p>
            </p:txBody>
          </p:sp>
          <p:sp>
            <p:nvSpPr>
              <p:cNvPr id="60464" name="Rectangle 99"/>
              <p:cNvSpPr>
                <a:spLocks noChangeArrowheads="1"/>
              </p:cNvSpPr>
              <p:nvPr/>
            </p:nvSpPr>
            <p:spPr bwMode="auto">
              <a:xfrm>
                <a:off x="1562" y="494"/>
                <a:ext cx="198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M</a:t>
                </a:r>
                <a:endParaRPr lang="sl-SI" altLang="sl-SI" sz="1800"/>
              </a:p>
            </p:txBody>
          </p:sp>
          <p:sp>
            <p:nvSpPr>
              <p:cNvPr id="60465" name="Rectangle 100"/>
              <p:cNvSpPr>
                <a:spLocks noChangeArrowheads="1"/>
              </p:cNvSpPr>
              <p:nvPr/>
            </p:nvSpPr>
            <p:spPr bwMode="auto">
              <a:xfrm>
                <a:off x="1022" y="594"/>
                <a:ext cx="118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I</a:t>
                </a:r>
                <a:endParaRPr lang="sl-SI" altLang="sl-SI" sz="1800"/>
              </a:p>
            </p:txBody>
          </p:sp>
          <p:sp>
            <p:nvSpPr>
              <p:cNvPr id="60466" name="Rectangle 101"/>
              <p:cNvSpPr>
                <a:spLocks noChangeArrowheads="1"/>
              </p:cNvSpPr>
              <p:nvPr/>
            </p:nvSpPr>
            <p:spPr bwMode="auto">
              <a:xfrm>
                <a:off x="868" y="594"/>
                <a:ext cx="16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 i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</a:t>
                </a:r>
                <a:endParaRPr lang="sl-SI" altLang="sl-SI" sz="1800"/>
              </a:p>
            </p:txBody>
          </p:sp>
          <p:sp>
            <p:nvSpPr>
              <p:cNvPr id="60467" name="Rectangle 102"/>
              <p:cNvSpPr>
                <a:spLocks noChangeArrowheads="1"/>
              </p:cNvSpPr>
              <p:nvPr/>
            </p:nvSpPr>
            <p:spPr bwMode="auto">
              <a:xfrm>
                <a:off x="1594" y="2181"/>
                <a:ext cx="108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/</a:t>
                </a:r>
                <a:endParaRPr lang="sl-SI" altLang="sl-SI" sz="1800"/>
              </a:p>
            </p:txBody>
          </p:sp>
          <p:sp>
            <p:nvSpPr>
              <p:cNvPr id="60468" name="Rectangle 103"/>
              <p:cNvSpPr>
                <a:spLocks noChangeArrowheads="1"/>
              </p:cNvSpPr>
              <p:nvPr/>
            </p:nvSpPr>
            <p:spPr bwMode="auto">
              <a:xfrm>
                <a:off x="1325" y="2181"/>
                <a:ext cx="144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1</a:t>
                </a:r>
                <a:endParaRPr lang="sl-SI" altLang="sl-SI" sz="1800"/>
              </a:p>
            </p:txBody>
          </p:sp>
          <p:sp>
            <p:nvSpPr>
              <p:cNvPr id="60469" name="Rectangle 104"/>
              <p:cNvSpPr>
                <a:spLocks noChangeArrowheads="1"/>
              </p:cNvSpPr>
              <p:nvPr/>
            </p:nvSpPr>
            <p:spPr bwMode="auto">
              <a:xfrm>
                <a:off x="1300" y="2181"/>
                <a:ext cx="104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</a:t>
                </a:r>
                <a:endParaRPr lang="sl-SI" altLang="sl-SI" sz="1800"/>
              </a:p>
            </p:txBody>
          </p:sp>
          <p:sp>
            <p:nvSpPr>
              <p:cNvPr id="60470" name="Rectangle 105"/>
              <p:cNvSpPr>
                <a:spLocks noChangeArrowheads="1"/>
              </p:cNvSpPr>
              <p:nvPr/>
            </p:nvSpPr>
            <p:spPr bwMode="auto">
              <a:xfrm>
                <a:off x="1223" y="2181"/>
                <a:ext cx="144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2</a:t>
                </a:r>
                <a:endParaRPr lang="sl-SI" altLang="sl-SI" sz="1800"/>
              </a:p>
            </p:txBody>
          </p:sp>
          <p:sp>
            <p:nvSpPr>
              <p:cNvPr id="60471" name="Rectangle 106"/>
              <p:cNvSpPr>
                <a:spLocks noChangeArrowheads="1"/>
              </p:cNvSpPr>
              <p:nvPr/>
            </p:nvSpPr>
            <p:spPr bwMode="auto">
              <a:xfrm>
                <a:off x="1478" y="494"/>
                <a:ext cx="144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2</a:t>
                </a:r>
                <a:endParaRPr lang="sl-SI" altLang="sl-SI" sz="1800"/>
              </a:p>
            </p:txBody>
          </p:sp>
          <p:sp>
            <p:nvSpPr>
              <p:cNvPr id="60472" name="Rectangle 107"/>
              <p:cNvSpPr>
                <a:spLocks noChangeArrowheads="1"/>
              </p:cNvSpPr>
              <p:nvPr/>
            </p:nvSpPr>
            <p:spPr bwMode="auto">
              <a:xfrm>
                <a:off x="1436" y="494"/>
                <a:ext cx="104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,</a:t>
                </a:r>
                <a:endParaRPr lang="sl-SI" altLang="sl-SI" sz="1800"/>
              </a:p>
            </p:txBody>
          </p:sp>
          <p:sp>
            <p:nvSpPr>
              <p:cNvPr id="60473" name="Rectangle 108"/>
              <p:cNvSpPr>
                <a:spLocks noChangeArrowheads="1"/>
              </p:cNvSpPr>
              <p:nvPr/>
            </p:nvSpPr>
            <p:spPr bwMode="auto">
              <a:xfrm>
                <a:off x="1371" y="494"/>
                <a:ext cx="144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1</a:t>
                </a:r>
                <a:endParaRPr lang="sl-SI" altLang="sl-SI" sz="1800"/>
              </a:p>
            </p:txBody>
          </p:sp>
          <p:sp>
            <p:nvSpPr>
              <p:cNvPr id="60474" name="Rectangle 109"/>
              <p:cNvSpPr>
                <a:spLocks noChangeArrowheads="1"/>
              </p:cNvSpPr>
              <p:nvPr/>
            </p:nvSpPr>
            <p:spPr bwMode="auto">
              <a:xfrm>
                <a:off x="1387" y="2163"/>
                <a:ext cx="166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 i="1">
                    <a:solidFill>
                      <a:srgbClr val="000000"/>
                    </a:solidFill>
                    <a:latin typeface="Symbol" panose="05050102010706020507" pitchFamily="18" charset="2"/>
                  </a:rPr>
                  <a:t>e</a:t>
                </a:r>
                <a:endParaRPr lang="sl-SI" altLang="sl-SI" sz="1800"/>
              </a:p>
            </p:txBody>
          </p:sp>
          <p:sp>
            <p:nvSpPr>
              <p:cNvPr id="60475" name="Rectangle 110"/>
              <p:cNvSpPr>
                <a:spLocks noChangeArrowheads="1"/>
              </p:cNvSpPr>
              <p:nvPr/>
            </p:nvSpPr>
            <p:spPr bwMode="auto">
              <a:xfrm>
                <a:off x="1587" y="962"/>
                <a:ext cx="166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 i="1">
                    <a:solidFill>
                      <a:srgbClr val="000000"/>
                    </a:solidFill>
                    <a:latin typeface="Symbol" panose="05050102010706020507" pitchFamily="18" charset="2"/>
                  </a:rPr>
                  <a:t>e</a:t>
                </a:r>
                <a:endParaRPr lang="sl-SI" altLang="sl-SI" sz="1800"/>
              </a:p>
            </p:txBody>
          </p:sp>
          <p:sp>
            <p:nvSpPr>
              <p:cNvPr id="60476" name="Rectangle 111"/>
              <p:cNvSpPr>
                <a:spLocks noChangeArrowheads="1"/>
              </p:cNvSpPr>
              <p:nvPr/>
            </p:nvSpPr>
            <p:spPr bwMode="auto">
              <a:xfrm>
                <a:off x="1270" y="962"/>
                <a:ext cx="166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 i="1">
                    <a:solidFill>
                      <a:srgbClr val="000000"/>
                    </a:solidFill>
                    <a:latin typeface="Symbol" panose="05050102010706020507" pitchFamily="18" charset="2"/>
                  </a:rPr>
                  <a:t>e</a:t>
                </a:r>
                <a:endParaRPr lang="sl-SI" altLang="sl-SI" sz="1800"/>
              </a:p>
            </p:txBody>
          </p:sp>
          <p:sp>
            <p:nvSpPr>
              <p:cNvPr id="60477" name="Rectangle 112"/>
              <p:cNvSpPr>
                <a:spLocks noChangeArrowheads="1"/>
              </p:cNvSpPr>
              <p:nvPr/>
            </p:nvSpPr>
            <p:spPr bwMode="auto">
              <a:xfrm>
                <a:off x="1099" y="2163"/>
                <a:ext cx="184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=</a:t>
                </a:r>
                <a:endParaRPr lang="sl-SI" altLang="sl-SI" sz="1800"/>
              </a:p>
            </p:txBody>
          </p:sp>
          <p:sp>
            <p:nvSpPr>
              <p:cNvPr id="60478" name="Rectangle 113"/>
              <p:cNvSpPr>
                <a:spLocks noChangeArrowheads="1"/>
              </p:cNvSpPr>
              <p:nvPr/>
            </p:nvSpPr>
            <p:spPr bwMode="auto">
              <a:xfrm>
                <a:off x="861" y="2163"/>
                <a:ext cx="221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F</a:t>
                </a:r>
                <a:endParaRPr lang="sl-SI" altLang="sl-SI" sz="1800"/>
              </a:p>
            </p:txBody>
          </p:sp>
          <p:sp>
            <p:nvSpPr>
              <p:cNvPr id="60479" name="Rectangle 114"/>
              <p:cNvSpPr>
                <a:spLocks noChangeArrowheads="1"/>
              </p:cNvSpPr>
              <p:nvPr/>
            </p:nvSpPr>
            <p:spPr bwMode="auto">
              <a:xfrm>
                <a:off x="1480" y="962"/>
                <a:ext cx="184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-</a:t>
                </a:r>
                <a:endParaRPr lang="sl-SI" altLang="sl-SI" sz="1800"/>
              </a:p>
            </p:txBody>
          </p:sp>
          <p:sp>
            <p:nvSpPr>
              <p:cNvPr id="60480" name="Rectangle 115"/>
              <p:cNvSpPr>
                <a:spLocks noChangeArrowheads="1"/>
              </p:cNvSpPr>
              <p:nvPr/>
            </p:nvSpPr>
            <p:spPr bwMode="auto">
              <a:xfrm>
                <a:off x="1099" y="1081"/>
                <a:ext cx="184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=</a:t>
                </a:r>
                <a:endParaRPr lang="sl-SI" altLang="sl-SI" sz="1800"/>
              </a:p>
            </p:txBody>
          </p:sp>
          <p:sp>
            <p:nvSpPr>
              <p:cNvPr id="60481" name="Rectangle 116"/>
              <p:cNvSpPr>
                <a:spLocks noChangeArrowheads="1"/>
              </p:cNvSpPr>
              <p:nvPr/>
            </p:nvSpPr>
            <p:spPr bwMode="auto">
              <a:xfrm>
                <a:off x="861" y="1081"/>
                <a:ext cx="221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F</a:t>
                </a:r>
                <a:endParaRPr lang="sl-SI" altLang="sl-SI" sz="1800"/>
              </a:p>
            </p:txBody>
          </p:sp>
          <p:sp>
            <p:nvSpPr>
              <p:cNvPr id="60482" name="Rectangle 117"/>
              <p:cNvSpPr>
                <a:spLocks noChangeArrowheads="1"/>
              </p:cNvSpPr>
              <p:nvPr/>
            </p:nvSpPr>
            <p:spPr bwMode="auto">
              <a:xfrm>
                <a:off x="1515" y="700"/>
                <a:ext cx="221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F</a:t>
                </a:r>
                <a:endParaRPr lang="sl-SI" altLang="sl-SI" sz="1800"/>
              </a:p>
            </p:txBody>
          </p:sp>
          <p:sp>
            <p:nvSpPr>
              <p:cNvPr id="60483" name="Rectangle 118"/>
              <p:cNvSpPr>
                <a:spLocks noChangeArrowheads="1"/>
              </p:cNvSpPr>
              <p:nvPr/>
            </p:nvSpPr>
            <p:spPr bwMode="auto">
              <a:xfrm>
                <a:off x="1252" y="576"/>
                <a:ext cx="184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sl-SI" altLang="sl-SI" sz="2000">
                    <a:solidFill>
                      <a:srgbClr val="000000"/>
                    </a:solidFill>
                    <a:latin typeface="Symbol" panose="05050102010706020507" pitchFamily="18" charset="2"/>
                  </a:rPr>
                  <a:t>=</a:t>
                </a:r>
                <a:endParaRPr lang="sl-SI" altLang="sl-SI" sz="1800"/>
              </a:p>
            </p:txBody>
          </p:sp>
        </p:grpSp>
        <p:sp>
          <p:nvSpPr>
            <p:cNvPr id="60424" name="Rectangle 123"/>
            <p:cNvSpPr>
              <a:spLocks noChangeArrowheads="1"/>
            </p:cNvSpPr>
            <p:nvPr/>
          </p:nvSpPr>
          <p:spPr bwMode="auto">
            <a:xfrm>
              <a:off x="771" y="1836"/>
              <a:ext cx="198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  <a:latin typeface="Symbol" panose="05050102010706020507" pitchFamily="18" charset="2"/>
                </a:rPr>
                <a:t>F</a:t>
              </a:r>
              <a:endParaRPr lang="sl-SI" altLang="sl-SI" sz="1800"/>
            </a:p>
          </p:txBody>
        </p:sp>
        <p:sp>
          <p:nvSpPr>
            <p:cNvPr id="60425" name="Rectangle 124"/>
            <p:cNvSpPr>
              <a:spLocks noChangeArrowheads="1"/>
            </p:cNvSpPr>
            <p:nvPr/>
          </p:nvSpPr>
          <p:spPr bwMode="auto">
            <a:xfrm>
              <a:off x="883" y="1925"/>
              <a:ext cx="89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200">
                  <a:solidFill>
                    <a:srgbClr val="000000"/>
                  </a:solidFill>
                </a:rPr>
                <a:t>y</a:t>
              </a:r>
              <a:endParaRPr lang="sl-SI" altLang="sl-SI" sz="1800"/>
            </a:p>
          </p:txBody>
        </p:sp>
        <p:sp>
          <p:nvSpPr>
            <p:cNvPr id="60426" name="Rectangle 125"/>
            <p:cNvSpPr>
              <a:spLocks noChangeArrowheads="1"/>
            </p:cNvSpPr>
            <p:nvPr/>
          </p:nvSpPr>
          <p:spPr bwMode="auto">
            <a:xfrm>
              <a:off x="1007" y="1828"/>
              <a:ext cx="316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can be estimated as (rectangular cross-sections)</a:t>
              </a:r>
              <a:endParaRPr lang="sl-SI" altLang="sl-SI" sz="1800"/>
            </a:p>
          </p:txBody>
        </p:sp>
        <p:sp>
          <p:nvSpPr>
            <p:cNvPr id="60427" name="Rectangle 126"/>
            <p:cNvSpPr>
              <a:spLocks noChangeArrowheads="1"/>
            </p:cNvSpPr>
            <p:nvPr/>
          </p:nvSpPr>
          <p:spPr bwMode="auto">
            <a:xfrm>
              <a:off x="2435" y="430"/>
              <a:ext cx="18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M</a:t>
              </a:r>
              <a:endParaRPr lang="sl-SI" altLang="sl-SI" sz="1800"/>
            </a:p>
          </p:txBody>
        </p:sp>
        <p:sp>
          <p:nvSpPr>
            <p:cNvPr id="60428" name="Rectangle 127"/>
            <p:cNvSpPr>
              <a:spLocks noChangeArrowheads="1"/>
            </p:cNvSpPr>
            <p:nvPr/>
          </p:nvSpPr>
          <p:spPr bwMode="auto">
            <a:xfrm>
              <a:off x="2555" y="512"/>
              <a:ext cx="16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200">
                  <a:solidFill>
                    <a:srgbClr val="000000"/>
                  </a:solidFill>
                </a:rPr>
                <a:t>Rd</a:t>
              </a:r>
              <a:endParaRPr lang="sl-SI" altLang="sl-SI" sz="1800"/>
            </a:p>
          </p:txBody>
        </p:sp>
        <p:sp>
          <p:nvSpPr>
            <p:cNvPr id="60429" name="Rectangle 128"/>
            <p:cNvSpPr>
              <a:spLocks noChangeArrowheads="1"/>
            </p:cNvSpPr>
            <p:nvPr/>
          </p:nvSpPr>
          <p:spPr bwMode="auto">
            <a:xfrm>
              <a:off x="2718" y="430"/>
              <a:ext cx="14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–</a:t>
              </a:r>
              <a:endParaRPr lang="sl-SI" altLang="sl-SI" sz="1800"/>
            </a:p>
          </p:txBody>
        </p:sp>
        <p:sp>
          <p:nvSpPr>
            <p:cNvPr id="60430" name="Rectangle 129"/>
            <p:cNvSpPr>
              <a:spLocks noChangeArrowheads="1"/>
            </p:cNvSpPr>
            <p:nvPr/>
          </p:nvSpPr>
          <p:spPr bwMode="auto">
            <a:xfrm>
              <a:off x="2969" y="430"/>
              <a:ext cx="1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Design flexural strength</a:t>
              </a:r>
              <a:endParaRPr lang="sl-SI" altLang="sl-SI" sz="1800"/>
            </a:p>
          </p:txBody>
        </p:sp>
        <p:sp>
          <p:nvSpPr>
            <p:cNvPr id="60431" name="Rectangle 130"/>
            <p:cNvSpPr>
              <a:spLocks noChangeArrowheads="1"/>
            </p:cNvSpPr>
            <p:nvPr/>
          </p:nvSpPr>
          <p:spPr bwMode="auto">
            <a:xfrm>
              <a:off x="2435" y="676"/>
              <a:ext cx="198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  <a:latin typeface="Symbol" panose="05050102010706020507" pitchFamily="18" charset="2"/>
                </a:rPr>
                <a:t>F</a:t>
              </a:r>
              <a:endParaRPr lang="sl-SI" altLang="sl-SI" sz="1800"/>
            </a:p>
          </p:txBody>
        </p:sp>
        <p:sp>
          <p:nvSpPr>
            <p:cNvPr id="60432" name="Rectangle 131"/>
            <p:cNvSpPr>
              <a:spLocks noChangeArrowheads="1"/>
            </p:cNvSpPr>
            <p:nvPr/>
          </p:nvSpPr>
          <p:spPr bwMode="auto">
            <a:xfrm>
              <a:off x="2547" y="774"/>
              <a:ext cx="89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200">
                  <a:solidFill>
                    <a:srgbClr val="000000"/>
                  </a:solidFill>
                </a:rPr>
                <a:t>y</a:t>
              </a:r>
              <a:endParaRPr lang="sl-SI" altLang="sl-SI" sz="1800"/>
            </a:p>
          </p:txBody>
        </p:sp>
        <p:sp>
          <p:nvSpPr>
            <p:cNvPr id="60433" name="Rectangle 132"/>
            <p:cNvSpPr>
              <a:spLocks noChangeArrowheads="1"/>
            </p:cNvSpPr>
            <p:nvPr/>
          </p:nvSpPr>
          <p:spPr bwMode="auto">
            <a:xfrm>
              <a:off x="2633" y="692"/>
              <a:ext cx="14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–</a:t>
              </a:r>
              <a:endParaRPr lang="sl-SI" altLang="sl-SI" sz="1800"/>
            </a:p>
          </p:txBody>
        </p:sp>
        <p:sp>
          <p:nvSpPr>
            <p:cNvPr id="60434" name="Rectangle 133"/>
            <p:cNvSpPr>
              <a:spLocks noChangeArrowheads="1"/>
            </p:cNvSpPr>
            <p:nvPr/>
          </p:nvSpPr>
          <p:spPr bwMode="auto">
            <a:xfrm>
              <a:off x="2969" y="692"/>
              <a:ext cx="96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/>
                <a:t>Yield curvature</a:t>
              </a:r>
            </a:p>
          </p:txBody>
        </p:sp>
        <p:sp>
          <p:nvSpPr>
            <p:cNvPr id="60435" name="Rectangle 136"/>
            <p:cNvSpPr>
              <a:spLocks noChangeArrowheads="1"/>
            </p:cNvSpPr>
            <p:nvPr/>
          </p:nvSpPr>
          <p:spPr bwMode="auto">
            <a:xfrm>
              <a:off x="2435" y="936"/>
              <a:ext cx="149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  <a:latin typeface="Symbol" panose="05050102010706020507" pitchFamily="18" charset="2"/>
                </a:rPr>
                <a:t>e</a:t>
              </a:r>
              <a:endParaRPr lang="sl-SI" altLang="sl-SI" sz="1800"/>
            </a:p>
          </p:txBody>
        </p:sp>
        <p:sp>
          <p:nvSpPr>
            <p:cNvPr id="60436" name="Rectangle 137"/>
            <p:cNvSpPr>
              <a:spLocks noChangeArrowheads="1"/>
            </p:cNvSpPr>
            <p:nvPr/>
          </p:nvSpPr>
          <p:spPr bwMode="auto">
            <a:xfrm>
              <a:off x="2498" y="1035"/>
              <a:ext cx="137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200">
                  <a:solidFill>
                    <a:srgbClr val="000000"/>
                  </a:solidFill>
                </a:rPr>
                <a:t>sy</a:t>
              </a:r>
              <a:endParaRPr lang="sl-SI" altLang="sl-SI" sz="1800"/>
            </a:p>
          </p:txBody>
        </p:sp>
        <p:sp>
          <p:nvSpPr>
            <p:cNvPr id="60437" name="Rectangle 138"/>
            <p:cNvSpPr>
              <a:spLocks noChangeArrowheads="1"/>
            </p:cNvSpPr>
            <p:nvPr/>
          </p:nvSpPr>
          <p:spPr bwMode="auto">
            <a:xfrm>
              <a:off x="2633" y="952"/>
              <a:ext cx="14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–</a:t>
              </a:r>
              <a:endParaRPr lang="sl-SI" altLang="sl-SI" sz="1800"/>
            </a:p>
          </p:txBody>
        </p:sp>
        <p:sp>
          <p:nvSpPr>
            <p:cNvPr id="60438" name="Rectangle 141"/>
            <p:cNvSpPr>
              <a:spLocks noChangeArrowheads="1"/>
            </p:cNvSpPr>
            <p:nvPr/>
          </p:nvSpPr>
          <p:spPr bwMode="auto">
            <a:xfrm>
              <a:off x="2969" y="962"/>
              <a:ext cx="204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Yield strain of the reinforcement</a:t>
              </a:r>
              <a:endParaRPr lang="sl-SI" altLang="sl-SI" sz="1800"/>
            </a:p>
          </p:txBody>
        </p:sp>
        <p:sp>
          <p:nvSpPr>
            <p:cNvPr id="60439" name="Rectangle 142"/>
            <p:cNvSpPr>
              <a:spLocks noChangeArrowheads="1"/>
            </p:cNvSpPr>
            <p:nvPr/>
          </p:nvSpPr>
          <p:spPr bwMode="auto">
            <a:xfrm>
              <a:off x="2435" y="1197"/>
              <a:ext cx="149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  <a:latin typeface="Symbol" panose="05050102010706020507" pitchFamily="18" charset="2"/>
                </a:rPr>
                <a:t>e</a:t>
              </a:r>
              <a:endParaRPr lang="sl-SI" altLang="sl-SI" sz="1800"/>
            </a:p>
          </p:txBody>
        </p:sp>
        <p:sp>
          <p:nvSpPr>
            <p:cNvPr id="60440" name="Rectangle 143"/>
            <p:cNvSpPr>
              <a:spLocks noChangeArrowheads="1"/>
            </p:cNvSpPr>
            <p:nvPr/>
          </p:nvSpPr>
          <p:spPr bwMode="auto">
            <a:xfrm>
              <a:off x="2498" y="1295"/>
              <a:ext cx="137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200">
                  <a:solidFill>
                    <a:srgbClr val="000000"/>
                  </a:solidFill>
                </a:rPr>
                <a:t>cy</a:t>
              </a:r>
              <a:endParaRPr lang="sl-SI" altLang="sl-SI" sz="1800"/>
            </a:p>
          </p:txBody>
        </p:sp>
        <p:sp>
          <p:nvSpPr>
            <p:cNvPr id="60441" name="Rectangle 144"/>
            <p:cNvSpPr>
              <a:spLocks noChangeArrowheads="1"/>
            </p:cNvSpPr>
            <p:nvPr/>
          </p:nvSpPr>
          <p:spPr bwMode="auto">
            <a:xfrm>
              <a:off x="2633" y="1213"/>
              <a:ext cx="14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–</a:t>
              </a:r>
              <a:endParaRPr lang="sl-SI" altLang="sl-SI" sz="1800"/>
            </a:p>
          </p:txBody>
        </p:sp>
        <p:sp>
          <p:nvSpPr>
            <p:cNvPr id="60442" name="Rectangle 145"/>
            <p:cNvSpPr>
              <a:spLocks noChangeArrowheads="1"/>
            </p:cNvSpPr>
            <p:nvPr/>
          </p:nvSpPr>
          <p:spPr bwMode="auto">
            <a:xfrm>
              <a:off x="2957" y="1206"/>
              <a:ext cx="2044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/>
                <a:t>Compressive strain of concrete</a:t>
              </a:r>
            </a:p>
          </p:txBody>
        </p:sp>
        <p:sp>
          <p:nvSpPr>
            <p:cNvPr id="60443" name="Rectangle 148"/>
            <p:cNvSpPr>
              <a:spLocks noChangeArrowheads="1"/>
            </p:cNvSpPr>
            <p:nvPr/>
          </p:nvSpPr>
          <p:spPr bwMode="auto">
            <a:xfrm>
              <a:off x="2435" y="1470"/>
              <a:ext cx="14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d</a:t>
              </a:r>
              <a:endParaRPr lang="sl-SI" altLang="sl-SI" sz="1800"/>
            </a:p>
          </p:txBody>
        </p:sp>
        <p:sp>
          <p:nvSpPr>
            <p:cNvPr id="60444" name="Rectangle 149"/>
            <p:cNvSpPr>
              <a:spLocks noChangeArrowheads="1"/>
            </p:cNvSpPr>
            <p:nvPr/>
          </p:nvSpPr>
          <p:spPr bwMode="auto">
            <a:xfrm>
              <a:off x="2514" y="1552"/>
              <a:ext cx="90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200">
                  <a:solidFill>
                    <a:srgbClr val="000000"/>
                  </a:solidFill>
                </a:rPr>
                <a:t>s</a:t>
              </a:r>
              <a:endParaRPr lang="sl-SI" altLang="sl-SI" sz="1800"/>
            </a:p>
          </p:txBody>
        </p:sp>
        <p:sp>
          <p:nvSpPr>
            <p:cNvPr id="60445" name="Rectangle 150"/>
            <p:cNvSpPr>
              <a:spLocks noChangeArrowheads="1"/>
            </p:cNvSpPr>
            <p:nvPr/>
          </p:nvSpPr>
          <p:spPr bwMode="auto">
            <a:xfrm>
              <a:off x="2643" y="1470"/>
              <a:ext cx="111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-</a:t>
              </a:r>
              <a:endParaRPr lang="sl-SI" altLang="sl-SI" sz="1800"/>
            </a:p>
          </p:txBody>
        </p:sp>
        <p:sp>
          <p:nvSpPr>
            <p:cNvPr id="60446" name="Rectangle 155"/>
            <p:cNvSpPr>
              <a:spLocks noChangeArrowheads="1"/>
            </p:cNvSpPr>
            <p:nvPr/>
          </p:nvSpPr>
          <p:spPr bwMode="auto">
            <a:xfrm>
              <a:off x="2957" y="1465"/>
              <a:ext cx="225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sl-SI" altLang="sl-SI" sz="1800">
                  <a:solidFill>
                    <a:srgbClr val="000000"/>
                  </a:solidFill>
                </a:rPr>
                <a:t>Effective depth of the cross-section</a:t>
              </a:r>
              <a:endParaRPr lang="sl-SI" altLang="sl-SI" sz="1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Methods of analysis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sl-SI" sz="2000" smtClean="0"/>
              <a:t>Elastic methods of analysis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sl-SI" sz="2000" smtClean="0">
                <a:solidFill>
                  <a:srgbClr val="FF0000"/>
                </a:solidFill>
              </a:rPr>
              <a:t>Response spectrum method: reference method</a:t>
            </a:r>
            <a:r>
              <a:rPr lang="sl-SI" altLang="sl-SI" sz="2000" smtClean="0">
                <a:solidFill>
                  <a:srgbClr val="FF0000"/>
                </a:solidFill>
              </a:rPr>
              <a:t> (RSM)</a:t>
            </a:r>
            <a:endParaRPr lang="en-GB" altLang="sl-SI" sz="2000" smtClean="0">
              <a:solidFill>
                <a:srgbClr val="FF00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altLang="sl-SI" sz="2000" smtClean="0"/>
              <a:t>Fundamental mode method</a:t>
            </a:r>
            <a:r>
              <a:rPr lang="sl-SI" altLang="sl-SI" sz="2000" smtClean="0"/>
              <a:t> (FMM)</a:t>
            </a:r>
            <a:endParaRPr lang="en-GB" altLang="sl-SI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sl-SI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sl-SI" sz="2000" smtClean="0"/>
              <a:t>Nonlinear methods of analysis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sl-SI" sz="2000" smtClean="0"/>
              <a:t>	</a:t>
            </a:r>
            <a:r>
              <a:rPr lang="en-GB" altLang="sl-SI" sz="2000" b="1" smtClean="0">
                <a:solidFill>
                  <a:srgbClr val="FF0000"/>
                </a:solidFill>
              </a:rPr>
              <a:t>- Simplified pushover based analysis – N2 method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sl-SI" sz="2000" smtClean="0"/>
              <a:t>	- Dynamic nonlinear response </a:t>
            </a:r>
            <a:r>
              <a:rPr lang="sl-SI" altLang="sl-SI" sz="2000" smtClean="0"/>
              <a:t>history </a:t>
            </a:r>
            <a:r>
              <a:rPr lang="en-GB" altLang="sl-SI" sz="2000" smtClean="0"/>
              <a:t>analysis</a:t>
            </a:r>
            <a:r>
              <a:rPr lang="sl-SI" altLang="sl-SI" sz="2000" smtClean="0"/>
              <a:t> (NRHA)</a:t>
            </a:r>
            <a:endParaRPr lang="en-GB" altLang="sl-SI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sl-SI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sl-SI" sz="2000" smtClean="0"/>
              <a:t>Nonlinear methods of analysis cannot be used to relax the results of elastic methods of analysis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b="1" dirty="0" err="1" smtClean="0">
                <a:solidFill>
                  <a:srgbClr val="FF0000"/>
                </a:solidFill>
              </a:rPr>
              <a:t>Appendix</a:t>
            </a:r>
            <a:r>
              <a:rPr lang="sl-SI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sl-SI" b="1" dirty="0" smtClean="0">
                <a:solidFill>
                  <a:srgbClr val="FF0000"/>
                </a:solidFill>
              </a:rPr>
              <a:t>Bridge Design </a:t>
            </a:r>
            <a:r>
              <a:rPr lang="sl-SI" b="1" dirty="0" err="1" smtClean="0">
                <a:solidFill>
                  <a:srgbClr val="FF0000"/>
                </a:solidFill>
              </a:rPr>
              <a:t>Example</a:t>
            </a:r>
            <a:r>
              <a:rPr lang="sl-SI" b="1" dirty="0" smtClean="0">
                <a:solidFill>
                  <a:srgbClr val="FF0000"/>
                </a:solidFill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</a:rPr>
              <a:t>according</a:t>
            </a:r>
            <a:r>
              <a:rPr lang="sl-SI" b="1" dirty="0" smtClean="0">
                <a:solidFill>
                  <a:srgbClr val="FF0000"/>
                </a:solidFill>
              </a:rPr>
              <a:t> to EC8-2</a:t>
            </a:r>
            <a:endParaRPr lang="sl-SI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2697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en-US" smtClean="0"/>
              <a:t>EC8/2 versus former design practice </a:t>
            </a:r>
          </a:p>
        </p:txBody>
      </p:sp>
      <p:pic>
        <p:nvPicPr>
          <p:cNvPr id="62467" name="Picture 2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492375"/>
            <a:ext cx="908685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8" name="Text Box 232"/>
          <p:cNvSpPr txBox="1">
            <a:spLocks noChangeArrowheads="1"/>
          </p:cNvSpPr>
          <p:nvPr/>
        </p:nvSpPr>
        <p:spPr bwMode="auto">
          <a:xfrm>
            <a:off x="107950" y="2492375"/>
            <a:ext cx="1655763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sl-SI" altLang="en-US" sz="1600"/>
              <a:t>Bridge</a:t>
            </a:r>
          </a:p>
        </p:txBody>
      </p:sp>
      <p:sp>
        <p:nvSpPr>
          <p:cNvPr id="62469" name="Text Box 233"/>
          <p:cNvSpPr txBox="1">
            <a:spLocks noChangeArrowheads="1"/>
          </p:cNvSpPr>
          <p:nvPr/>
        </p:nvSpPr>
        <p:spPr bwMode="auto">
          <a:xfrm>
            <a:off x="1979613" y="2492375"/>
            <a:ext cx="3313112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sl-SI" altLang="en-US" sz="1600"/>
              <a:t>Flexural reinforcement</a:t>
            </a:r>
          </a:p>
        </p:txBody>
      </p:sp>
      <p:sp>
        <p:nvSpPr>
          <p:cNvPr id="62470" name="Text Box 234"/>
          <p:cNvSpPr txBox="1">
            <a:spLocks noChangeArrowheads="1"/>
          </p:cNvSpPr>
          <p:nvPr/>
        </p:nvSpPr>
        <p:spPr bwMode="auto">
          <a:xfrm>
            <a:off x="5580063" y="2492375"/>
            <a:ext cx="3313112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sl-SI" altLang="en-US" sz="1600"/>
              <a:t>Transverse reinforcement</a:t>
            </a:r>
          </a:p>
        </p:txBody>
      </p:sp>
      <p:sp>
        <p:nvSpPr>
          <p:cNvPr id="62471" name="Text Box 235"/>
          <p:cNvSpPr txBox="1">
            <a:spLocks noChangeArrowheads="1"/>
          </p:cNvSpPr>
          <p:nvPr/>
        </p:nvSpPr>
        <p:spPr bwMode="auto">
          <a:xfrm>
            <a:off x="1908175" y="2852738"/>
            <a:ext cx="1368425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1800"/>
              <a:t>EC8</a:t>
            </a:r>
          </a:p>
        </p:txBody>
      </p:sp>
      <p:sp>
        <p:nvSpPr>
          <p:cNvPr id="62472" name="Text Box 236"/>
          <p:cNvSpPr txBox="1">
            <a:spLocks noChangeArrowheads="1"/>
          </p:cNvSpPr>
          <p:nvPr/>
        </p:nvSpPr>
        <p:spPr bwMode="auto">
          <a:xfrm>
            <a:off x="3708400" y="2852738"/>
            <a:ext cx="1368425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1800"/>
              <a:t>As </a:t>
            </a:r>
            <a:r>
              <a:rPr lang="en-GB" altLang="en-US" sz="1800"/>
              <a:t>built</a:t>
            </a:r>
          </a:p>
        </p:txBody>
      </p:sp>
      <p:sp>
        <p:nvSpPr>
          <p:cNvPr id="62473" name="Text Box 237"/>
          <p:cNvSpPr txBox="1">
            <a:spLocks noChangeArrowheads="1"/>
          </p:cNvSpPr>
          <p:nvPr/>
        </p:nvSpPr>
        <p:spPr bwMode="auto">
          <a:xfrm>
            <a:off x="5580063" y="2846388"/>
            <a:ext cx="1368425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1800"/>
              <a:t>EC8</a:t>
            </a:r>
          </a:p>
        </p:txBody>
      </p:sp>
      <p:sp>
        <p:nvSpPr>
          <p:cNvPr id="62474" name="Text Box 238"/>
          <p:cNvSpPr txBox="1">
            <a:spLocks noChangeArrowheads="1"/>
          </p:cNvSpPr>
          <p:nvPr/>
        </p:nvSpPr>
        <p:spPr bwMode="auto">
          <a:xfrm>
            <a:off x="7318375" y="2852738"/>
            <a:ext cx="1368425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1800"/>
              <a:t>As </a:t>
            </a:r>
            <a:r>
              <a:rPr lang="en-GB" altLang="en-US" sz="1800"/>
              <a:t>built</a:t>
            </a:r>
          </a:p>
        </p:txBody>
      </p:sp>
      <p:sp>
        <p:nvSpPr>
          <p:cNvPr id="62475" name="Text Box 239"/>
          <p:cNvSpPr txBox="1">
            <a:spLocks noChangeArrowheads="1"/>
          </p:cNvSpPr>
          <p:nvPr/>
        </p:nvSpPr>
        <p:spPr bwMode="auto">
          <a:xfrm>
            <a:off x="107950" y="5284788"/>
            <a:ext cx="8064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sl-SI" altLang="en-US" sz="1800"/>
              <a:t>* bridge was designed taking into account modern sesimic design philosophy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Existing</a:t>
            </a:r>
            <a:r>
              <a:rPr lang="sl-SI" dirty="0" smtClean="0"/>
              <a:t> </a:t>
            </a:r>
            <a:r>
              <a:rPr lang="sl-SI" dirty="0" err="1" smtClean="0"/>
              <a:t>bridges</a:t>
            </a:r>
            <a:r>
              <a:rPr lang="sl-SI" dirty="0" smtClean="0"/>
              <a:t> </a:t>
            </a:r>
            <a:r>
              <a:rPr lang="sl-SI" dirty="0" err="1" smtClean="0"/>
              <a:t>with</a:t>
            </a:r>
            <a:r>
              <a:rPr lang="sl-SI" dirty="0" smtClean="0"/>
              <a:t> </a:t>
            </a:r>
            <a:r>
              <a:rPr lang="sl-SI" dirty="0" err="1" smtClean="0"/>
              <a:t>substandard</a:t>
            </a:r>
            <a:r>
              <a:rPr lang="sl-SI" dirty="0" smtClean="0"/>
              <a:t> </a:t>
            </a:r>
            <a:r>
              <a:rPr lang="sl-SI" dirty="0" err="1" smtClean="0"/>
              <a:t>details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Eurocode</a:t>
            </a:r>
            <a:r>
              <a:rPr lang="sl-SI" dirty="0" smtClean="0"/>
              <a:t> 8-2 </a:t>
            </a:r>
            <a:r>
              <a:rPr lang="sl-SI" dirty="0" err="1" smtClean="0"/>
              <a:t>regulates</a:t>
            </a:r>
            <a:r>
              <a:rPr lang="sl-SI" dirty="0" smtClean="0"/>
              <a:t> </a:t>
            </a:r>
            <a:r>
              <a:rPr lang="sl-SI" dirty="0" err="1" smtClean="0"/>
              <a:t>mainly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design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new</a:t>
            </a:r>
            <a:r>
              <a:rPr lang="sl-SI" dirty="0" smtClean="0"/>
              <a:t> </a:t>
            </a:r>
            <a:r>
              <a:rPr lang="sl-SI" dirty="0" err="1" smtClean="0"/>
              <a:t>bridges</a:t>
            </a:r>
            <a:endParaRPr lang="sl-SI" dirty="0" smtClean="0"/>
          </a:p>
          <a:p>
            <a:r>
              <a:rPr lang="sl-SI" dirty="0" err="1" smtClean="0"/>
              <a:t>Eurocode</a:t>
            </a:r>
            <a:r>
              <a:rPr lang="sl-SI" dirty="0" smtClean="0"/>
              <a:t> 8-3 </a:t>
            </a:r>
            <a:r>
              <a:rPr lang="sl-SI" dirty="0" err="1" smtClean="0"/>
              <a:t>regulates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seismic</a:t>
            </a:r>
            <a:r>
              <a:rPr lang="sl-SI" dirty="0" smtClean="0"/>
              <a:t> </a:t>
            </a:r>
            <a:r>
              <a:rPr lang="sl-SI" dirty="0" err="1" smtClean="0"/>
              <a:t>assessment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strengthening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existing</a:t>
            </a:r>
            <a:r>
              <a:rPr lang="sl-SI" dirty="0" smtClean="0"/>
              <a:t> </a:t>
            </a:r>
            <a:r>
              <a:rPr lang="sl-SI" dirty="0" err="1" smtClean="0"/>
              <a:t>buildings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504880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EC8 – 3: </a:t>
            </a:r>
            <a:r>
              <a:rPr lang="sl-SI" dirty="0" err="1" smtClean="0"/>
              <a:t>Methods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analysis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Elastic</a:t>
            </a:r>
            <a:r>
              <a:rPr lang="sl-SI" dirty="0" smtClean="0"/>
              <a:t> </a:t>
            </a:r>
            <a:r>
              <a:rPr lang="sl-SI" dirty="0" err="1" smtClean="0"/>
              <a:t>analysis</a:t>
            </a:r>
            <a:r>
              <a:rPr lang="sl-SI" dirty="0" smtClean="0"/>
              <a:t> </a:t>
            </a:r>
            <a:r>
              <a:rPr lang="sl-SI" dirty="0" err="1" smtClean="0"/>
              <a:t>considering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reduced</a:t>
            </a:r>
            <a:r>
              <a:rPr lang="sl-SI" dirty="0" smtClean="0"/>
              <a:t> design </a:t>
            </a:r>
            <a:r>
              <a:rPr lang="sl-SI" dirty="0" err="1" smtClean="0"/>
              <a:t>acceleration</a:t>
            </a:r>
            <a:r>
              <a:rPr lang="sl-SI" dirty="0" smtClean="0"/>
              <a:t> </a:t>
            </a:r>
            <a:r>
              <a:rPr lang="sl-SI" dirty="0" err="1" smtClean="0"/>
              <a:t>spectrum</a:t>
            </a:r>
            <a:r>
              <a:rPr lang="sl-SI" dirty="0" smtClean="0"/>
              <a:t> (q = 1,5)</a:t>
            </a:r>
          </a:p>
          <a:p>
            <a:r>
              <a:rPr lang="sl-SI" dirty="0" err="1" smtClean="0"/>
              <a:t>Elastic</a:t>
            </a:r>
            <a:r>
              <a:rPr lang="sl-SI" dirty="0" smtClean="0"/>
              <a:t> </a:t>
            </a:r>
            <a:r>
              <a:rPr lang="sl-SI" dirty="0" err="1" smtClean="0"/>
              <a:t>analysis</a:t>
            </a:r>
            <a:r>
              <a:rPr lang="sl-SI" dirty="0" smtClean="0"/>
              <a:t> </a:t>
            </a:r>
            <a:r>
              <a:rPr lang="sl-SI" dirty="0" err="1" smtClean="0"/>
              <a:t>considering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elastic</a:t>
            </a:r>
            <a:r>
              <a:rPr lang="sl-SI" dirty="0" smtClean="0"/>
              <a:t> (</a:t>
            </a:r>
            <a:r>
              <a:rPr lang="sl-SI" dirty="0" err="1" smtClean="0"/>
              <a:t>unreduced</a:t>
            </a:r>
            <a:r>
              <a:rPr lang="sl-SI" dirty="0" smtClean="0"/>
              <a:t>) </a:t>
            </a:r>
            <a:r>
              <a:rPr lang="sl-SI" dirty="0" err="1" smtClean="0"/>
              <a:t>acceleration</a:t>
            </a:r>
            <a:r>
              <a:rPr lang="sl-SI" dirty="0" smtClean="0"/>
              <a:t> </a:t>
            </a:r>
            <a:r>
              <a:rPr lang="sl-SI" dirty="0" err="1" smtClean="0"/>
              <a:t>spectrum</a:t>
            </a:r>
            <a:endParaRPr lang="sl-SI" dirty="0" smtClean="0"/>
          </a:p>
          <a:p>
            <a:r>
              <a:rPr lang="sl-SI" dirty="0" smtClean="0"/>
              <a:t>Non-</a:t>
            </a:r>
            <a:r>
              <a:rPr lang="sl-SI" dirty="0" err="1" smtClean="0"/>
              <a:t>linear</a:t>
            </a:r>
            <a:r>
              <a:rPr lang="sl-SI" dirty="0" smtClean="0"/>
              <a:t> </a:t>
            </a:r>
            <a:r>
              <a:rPr lang="sl-SI" dirty="0" err="1" smtClean="0"/>
              <a:t>analysis</a:t>
            </a:r>
            <a:r>
              <a:rPr lang="sl-SI" dirty="0" smtClean="0"/>
              <a:t> (</a:t>
            </a:r>
            <a:r>
              <a:rPr lang="sl-SI" dirty="0" err="1" smtClean="0"/>
              <a:t>static</a:t>
            </a:r>
            <a:r>
              <a:rPr lang="sl-SI" dirty="0" smtClean="0"/>
              <a:t> </a:t>
            </a:r>
            <a:r>
              <a:rPr lang="sl-SI" dirty="0" err="1" smtClean="0"/>
              <a:t>or</a:t>
            </a:r>
            <a:r>
              <a:rPr lang="sl-SI" dirty="0" smtClean="0"/>
              <a:t> </a:t>
            </a:r>
            <a:r>
              <a:rPr lang="sl-SI" dirty="0" err="1" smtClean="0"/>
              <a:t>dynamic</a:t>
            </a:r>
            <a:r>
              <a:rPr lang="sl-SI" dirty="0" smtClean="0"/>
              <a:t>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765015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Strengthening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>
                <a:solidFill>
                  <a:srgbClr val="FF0000"/>
                </a:solidFill>
              </a:rPr>
              <a:t>Depends</a:t>
            </a:r>
            <a:r>
              <a:rPr lang="sl-SI" dirty="0" smtClean="0">
                <a:solidFill>
                  <a:srgbClr val="FF0000"/>
                </a:solidFill>
              </a:rPr>
              <a:t> on </a:t>
            </a:r>
            <a:r>
              <a:rPr lang="sl-SI" dirty="0" err="1" smtClean="0">
                <a:solidFill>
                  <a:srgbClr val="FF0000"/>
                </a:solidFill>
              </a:rPr>
              <a:t>the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type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of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deficiencies</a:t>
            </a:r>
            <a:endParaRPr lang="sl-SI" dirty="0" smtClean="0">
              <a:solidFill>
                <a:srgbClr val="FF0000"/>
              </a:solidFill>
            </a:endParaRPr>
          </a:p>
          <a:p>
            <a:r>
              <a:rPr lang="sl-SI" dirty="0" err="1" smtClean="0">
                <a:solidFill>
                  <a:srgbClr val="FF0000"/>
                </a:solidFill>
              </a:rPr>
              <a:t>Increasing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resistance</a:t>
            </a:r>
            <a:endParaRPr lang="sl-SI" dirty="0" smtClean="0">
              <a:solidFill>
                <a:srgbClr val="FF0000"/>
              </a:solidFill>
            </a:endParaRPr>
          </a:p>
          <a:p>
            <a:pPr lvl="1"/>
            <a:r>
              <a:rPr lang="sl-SI" dirty="0" err="1" smtClean="0"/>
              <a:t>Strengthening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columns</a:t>
            </a:r>
            <a:r>
              <a:rPr lang="sl-SI" dirty="0" smtClean="0"/>
              <a:t> </a:t>
            </a:r>
            <a:r>
              <a:rPr lang="sl-SI" dirty="0" err="1" smtClean="0"/>
              <a:t>using</a:t>
            </a:r>
            <a:r>
              <a:rPr lang="sl-SI" dirty="0" smtClean="0"/>
              <a:t> </a:t>
            </a:r>
            <a:r>
              <a:rPr lang="sl-SI" dirty="0" err="1" smtClean="0"/>
              <a:t>concrete</a:t>
            </a:r>
            <a:r>
              <a:rPr lang="sl-SI" dirty="0" smtClean="0"/>
              <a:t>, </a:t>
            </a:r>
            <a:r>
              <a:rPr lang="sl-SI" dirty="0" err="1" smtClean="0"/>
              <a:t>steel</a:t>
            </a:r>
            <a:r>
              <a:rPr lang="sl-SI" dirty="0" smtClean="0"/>
              <a:t> </a:t>
            </a:r>
            <a:r>
              <a:rPr lang="sl-SI" dirty="0" err="1" smtClean="0"/>
              <a:t>or</a:t>
            </a:r>
            <a:r>
              <a:rPr lang="sl-SI" dirty="0" smtClean="0"/>
              <a:t> FRP </a:t>
            </a:r>
            <a:r>
              <a:rPr lang="sl-SI" dirty="0" err="1" smtClean="0"/>
              <a:t>jacketing</a:t>
            </a:r>
            <a:endParaRPr lang="sl-SI" dirty="0" smtClean="0"/>
          </a:p>
          <a:p>
            <a:pPr marL="457200" lvl="1" indent="0">
              <a:buNone/>
            </a:pPr>
            <a:endParaRPr lang="sl-SI" dirty="0" smtClean="0"/>
          </a:p>
          <a:p>
            <a:pPr marL="457200" lvl="1" indent="0">
              <a:buNone/>
            </a:pPr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1239" b="70238"/>
          <a:stretch/>
        </p:blipFill>
        <p:spPr>
          <a:xfrm>
            <a:off x="188178" y="4225072"/>
            <a:ext cx="5327437" cy="14954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081" y="3790950"/>
            <a:ext cx="333375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518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Strengthening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>
                <a:solidFill>
                  <a:srgbClr val="FF0000"/>
                </a:solidFill>
              </a:rPr>
              <a:t>Reducing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err="1" smtClean="0">
                <a:solidFill>
                  <a:srgbClr val="FF0000"/>
                </a:solidFill>
              </a:rPr>
              <a:t>demand</a:t>
            </a:r>
            <a:endParaRPr lang="sl-SI" dirty="0" smtClean="0">
              <a:solidFill>
                <a:srgbClr val="FF0000"/>
              </a:solidFill>
            </a:endParaRPr>
          </a:p>
          <a:p>
            <a:pPr lvl="1"/>
            <a:r>
              <a:rPr lang="sl-SI" dirty="0" smtClean="0"/>
              <a:t>Base </a:t>
            </a:r>
            <a:r>
              <a:rPr lang="sl-SI" dirty="0" err="1" smtClean="0"/>
              <a:t>isolation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increase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damping</a:t>
            </a:r>
            <a:r>
              <a:rPr lang="sl-SI" dirty="0" smtClean="0"/>
              <a:t> – </a:t>
            </a:r>
            <a:r>
              <a:rPr lang="sl-SI" dirty="0" err="1" smtClean="0"/>
              <a:t>high</a:t>
            </a:r>
            <a:r>
              <a:rPr lang="sl-SI" dirty="0" err="1"/>
              <a:t>-</a:t>
            </a:r>
            <a:r>
              <a:rPr lang="sl-SI" dirty="0" err="1" smtClean="0"/>
              <a:t>damping</a:t>
            </a:r>
            <a:r>
              <a:rPr lang="sl-SI" dirty="0" smtClean="0"/>
              <a:t> </a:t>
            </a:r>
            <a:r>
              <a:rPr lang="sl-SI" dirty="0" err="1" smtClean="0"/>
              <a:t>rubber</a:t>
            </a:r>
            <a:r>
              <a:rPr lang="sl-SI" dirty="0" smtClean="0"/>
              <a:t> </a:t>
            </a:r>
            <a:r>
              <a:rPr lang="sl-SI" dirty="0" err="1" smtClean="0"/>
              <a:t>bearings</a:t>
            </a:r>
            <a:r>
              <a:rPr lang="sl-SI" dirty="0" smtClean="0"/>
              <a:t> (</a:t>
            </a:r>
            <a:r>
              <a:rPr lang="sl-SI" dirty="0" err="1" smtClean="0"/>
              <a:t>damping</a:t>
            </a:r>
            <a:r>
              <a:rPr lang="sl-SI" dirty="0" smtClean="0"/>
              <a:t> 15 % - 20%), </a:t>
            </a:r>
            <a:r>
              <a:rPr lang="sl-SI" dirty="0" err="1" smtClean="0"/>
              <a:t>dampers</a:t>
            </a:r>
            <a:r>
              <a:rPr lang="sl-SI" dirty="0" smtClean="0"/>
              <a:t> 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3680954"/>
            <a:ext cx="4191000" cy="27527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18147"/>
          <a:stretch/>
        </p:blipFill>
        <p:spPr>
          <a:xfrm>
            <a:off x="4785360" y="3891096"/>
            <a:ext cx="3901440" cy="241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647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An </a:t>
            </a:r>
            <a:r>
              <a:rPr lang="sl-SI" dirty="0" err="1" smtClean="0"/>
              <a:t>example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increased</a:t>
            </a:r>
            <a:r>
              <a:rPr lang="sl-SI" dirty="0" smtClean="0"/>
              <a:t> </a:t>
            </a:r>
            <a:r>
              <a:rPr lang="sl-SI" dirty="0" err="1" smtClean="0"/>
              <a:t>strength</a:t>
            </a:r>
            <a:r>
              <a:rPr lang="sl-SI" dirty="0" smtClean="0"/>
              <a:t> 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36" b="15849"/>
          <a:stretch/>
        </p:blipFill>
        <p:spPr>
          <a:xfrm>
            <a:off x="1007307" y="1525222"/>
            <a:ext cx="6982691" cy="512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79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Overlapping of the longitudinal reinforcement in the critical regions</a:t>
            </a:r>
          </a:p>
        </p:txBody>
      </p:sp>
      <p:pic>
        <p:nvPicPr>
          <p:cNvPr id="8195" name="Picture 3" descr="kobe3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" t="2893" r="20747" b="5434"/>
          <a:stretch>
            <a:fillRect/>
          </a:stretch>
        </p:blipFill>
        <p:spPr bwMode="auto">
          <a:xfrm>
            <a:off x="2051050" y="1844675"/>
            <a:ext cx="5373688" cy="446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48" y="1501345"/>
            <a:ext cx="7650050" cy="503663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dirty="0" err="1" smtClean="0"/>
              <a:t>Experiments</a:t>
            </a:r>
            <a:r>
              <a:rPr lang="sl-SI" dirty="0" smtClean="0"/>
              <a:t> (Scale 1:4)</a:t>
            </a:r>
          </a:p>
          <a:p>
            <a:r>
              <a:rPr lang="sl-SI" dirty="0" err="1" smtClean="0"/>
              <a:t>Assessment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as-</a:t>
            </a:r>
            <a:r>
              <a:rPr lang="sl-SI" dirty="0" err="1" smtClean="0"/>
              <a:t>built</a:t>
            </a:r>
            <a:r>
              <a:rPr lang="sl-SI" dirty="0" smtClean="0"/>
              <a:t> </a:t>
            </a:r>
            <a:r>
              <a:rPr lang="sl-SI" dirty="0" err="1" smtClean="0"/>
              <a:t>columns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233297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dirty="0" err="1" smtClean="0"/>
              <a:t>Response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as-</a:t>
            </a:r>
            <a:r>
              <a:rPr lang="sl-SI" dirty="0" err="1" smtClean="0"/>
              <a:t>built</a:t>
            </a:r>
            <a:r>
              <a:rPr lang="sl-SI" dirty="0" smtClean="0"/>
              <a:t> </a:t>
            </a:r>
            <a:r>
              <a:rPr lang="sl-SI" dirty="0" err="1" smtClean="0"/>
              <a:t>short</a:t>
            </a:r>
            <a:r>
              <a:rPr lang="sl-SI" dirty="0" smtClean="0"/>
              <a:t> </a:t>
            </a:r>
            <a:r>
              <a:rPr lang="sl-SI" dirty="0" err="1" smtClean="0"/>
              <a:t>column</a:t>
            </a:r>
            <a:endParaRPr lang="sl-SI" dirty="0"/>
          </a:p>
        </p:txBody>
      </p:sp>
      <p:pic>
        <p:nvPicPr>
          <p:cNvPr id="77826" name="Picture 2" descr="Kratek_IMG_1115_StriznaRazpo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70" y="1779968"/>
            <a:ext cx="2966720" cy="445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9671"/>
          <a:stretch/>
        </p:blipFill>
        <p:spPr>
          <a:xfrm>
            <a:off x="4099408" y="2381351"/>
            <a:ext cx="4971245" cy="345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385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increase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resistance</a:t>
            </a:r>
            <a:r>
              <a:rPr lang="sl-SI" dirty="0" smtClean="0"/>
              <a:t> – </a:t>
            </a:r>
            <a:br>
              <a:rPr lang="sl-SI" dirty="0" smtClean="0"/>
            </a:br>
            <a:r>
              <a:rPr lang="sl-SI" dirty="0" err="1" smtClean="0"/>
              <a:t>concrete</a:t>
            </a:r>
            <a:r>
              <a:rPr lang="sl-SI" dirty="0" smtClean="0"/>
              <a:t> </a:t>
            </a:r>
            <a:r>
              <a:rPr lang="sl-SI" dirty="0" err="1" smtClean="0"/>
              <a:t>jacketing</a:t>
            </a:r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806" y="2095154"/>
            <a:ext cx="5610037" cy="372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3836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dirty="0" err="1" smtClean="0"/>
              <a:t>Response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as-</a:t>
            </a:r>
            <a:r>
              <a:rPr lang="sl-SI" dirty="0" err="1" smtClean="0"/>
              <a:t>built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strengthened</a:t>
            </a:r>
            <a:r>
              <a:rPr lang="sl-SI" dirty="0" smtClean="0"/>
              <a:t> </a:t>
            </a:r>
            <a:r>
              <a:rPr lang="sl-SI" dirty="0" err="1" smtClean="0"/>
              <a:t>short</a:t>
            </a:r>
            <a:r>
              <a:rPr lang="sl-SI" dirty="0" smtClean="0"/>
              <a:t> </a:t>
            </a:r>
            <a:r>
              <a:rPr lang="sl-SI" dirty="0" err="1" smtClean="0"/>
              <a:t>column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78" y="2665640"/>
            <a:ext cx="4253891" cy="28527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653" y="2941200"/>
            <a:ext cx="3467225" cy="24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023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33" y="2302708"/>
            <a:ext cx="4569922" cy="30466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068" y="2302708"/>
            <a:ext cx="4569922" cy="304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213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increase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resistance</a:t>
            </a:r>
            <a:r>
              <a:rPr lang="sl-SI" dirty="0" smtClean="0"/>
              <a:t> – </a:t>
            </a:r>
            <a:br>
              <a:rPr lang="sl-SI" dirty="0" smtClean="0"/>
            </a:br>
            <a:r>
              <a:rPr lang="sl-SI" dirty="0" smtClean="0"/>
              <a:t>FRP </a:t>
            </a:r>
            <a:r>
              <a:rPr lang="sl-SI" dirty="0" err="1" smtClean="0"/>
              <a:t>jacketing</a:t>
            </a:r>
            <a:endParaRPr lang="sl-SI" dirty="0"/>
          </a:p>
        </p:txBody>
      </p:sp>
      <p:pic>
        <p:nvPicPr>
          <p:cNvPr id="6" name="Picture 5" descr="21359d-0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7" y="1875181"/>
            <a:ext cx="2879725" cy="3841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19903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dirty="0" err="1" smtClean="0"/>
              <a:t>Response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as-</a:t>
            </a:r>
            <a:r>
              <a:rPr lang="sl-SI" dirty="0" err="1" smtClean="0"/>
              <a:t>built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strengthened</a:t>
            </a:r>
            <a:r>
              <a:rPr lang="sl-SI" dirty="0" smtClean="0"/>
              <a:t> </a:t>
            </a:r>
            <a:r>
              <a:rPr lang="sl-SI" dirty="0" err="1" smtClean="0"/>
              <a:t>short</a:t>
            </a:r>
            <a:r>
              <a:rPr lang="sl-SI" dirty="0" smtClean="0"/>
              <a:t> </a:t>
            </a:r>
            <a:r>
              <a:rPr lang="sl-SI" dirty="0" err="1" smtClean="0"/>
              <a:t>column</a:t>
            </a:r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653" y="2941200"/>
            <a:ext cx="3467225" cy="2487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275954"/>
            <a:ext cx="4056818" cy="285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09" y="3951241"/>
            <a:ext cx="4253891" cy="28527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10635" y="1642986"/>
            <a:ext cx="919290" cy="376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FRP</a:t>
            </a:r>
            <a:endParaRPr lang="sl-SI" dirty="0"/>
          </a:p>
        </p:txBody>
      </p:sp>
      <p:sp>
        <p:nvSpPr>
          <p:cNvPr id="8" name="TextBox 7"/>
          <p:cNvSpPr txBox="1"/>
          <p:nvPr/>
        </p:nvSpPr>
        <p:spPr>
          <a:xfrm>
            <a:off x="4668065" y="6087850"/>
            <a:ext cx="1219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Concrete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149461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FRP </a:t>
            </a:r>
            <a:r>
              <a:rPr lang="sl-SI" dirty="0" err="1" smtClean="0"/>
              <a:t>jacketing</a:t>
            </a:r>
            <a:endParaRPr lang="sl-SI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711" y="1732175"/>
            <a:ext cx="2476500" cy="40195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408" y="2284574"/>
            <a:ext cx="5349240" cy="306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0078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FRP </a:t>
            </a:r>
            <a:r>
              <a:rPr lang="sl-SI" dirty="0" err="1" smtClean="0"/>
              <a:t>jacketing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658" y="1769307"/>
            <a:ext cx="67437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560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FRP </a:t>
            </a:r>
            <a:r>
              <a:rPr lang="sl-SI" dirty="0" err="1" smtClean="0"/>
              <a:t>jacketing</a:t>
            </a:r>
            <a:endParaRPr lang="sl-SI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377" y="2181073"/>
            <a:ext cx="7200900" cy="28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020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Buckling of the longitudinal reinforcement</a:t>
            </a:r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5"/>
          <a:stretch>
            <a:fillRect/>
          </a:stretch>
        </p:blipFill>
        <p:spPr bwMode="auto">
          <a:xfrm>
            <a:off x="2627313" y="1557338"/>
            <a:ext cx="3381375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Presstresed</a:t>
            </a:r>
            <a:r>
              <a:rPr lang="sl-SI" dirty="0" smtClean="0"/>
              <a:t> FRP </a:t>
            </a:r>
            <a:r>
              <a:rPr lang="sl-SI" dirty="0" err="1" smtClean="0"/>
              <a:t>jacket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621618"/>
            <a:ext cx="8991600" cy="2333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75" y="3820289"/>
            <a:ext cx="43815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855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Presstresed</a:t>
            </a:r>
            <a:r>
              <a:rPr lang="sl-SI" dirty="0" smtClean="0"/>
              <a:t> FRP </a:t>
            </a:r>
            <a:r>
              <a:rPr lang="sl-SI" dirty="0" err="1" smtClean="0"/>
              <a:t>jacket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552114"/>
            <a:ext cx="4419600" cy="3171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3" y="2533064"/>
            <a:ext cx="47148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057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Conclusions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Explicit</a:t>
            </a:r>
            <a:r>
              <a:rPr lang="sl-SI" dirty="0" smtClean="0"/>
              <a:t> </a:t>
            </a:r>
            <a:r>
              <a:rPr lang="sl-SI" dirty="0" err="1" smtClean="0"/>
              <a:t>reduction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seismic</a:t>
            </a:r>
            <a:r>
              <a:rPr lang="sl-SI" dirty="0" smtClean="0"/>
              <a:t> </a:t>
            </a:r>
            <a:r>
              <a:rPr lang="sl-SI" dirty="0" err="1" smtClean="0"/>
              <a:t>forces</a:t>
            </a:r>
            <a:endParaRPr lang="sl-SI" dirty="0" smtClean="0"/>
          </a:p>
          <a:p>
            <a:r>
              <a:rPr lang="sl-SI" dirty="0" err="1" smtClean="0"/>
              <a:t>Reduction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initial</a:t>
            </a:r>
            <a:r>
              <a:rPr lang="sl-SI" dirty="0" smtClean="0"/>
              <a:t> </a:t>
            </a:r>
            <a:r>
              <a:rPr lang="sl-SI" dirty="0" err="1" smtClean="0"/>
              <a:t>stiffness</a:t>
            </a:r>
            <a:endParaRPr lang="sl-SI" dirty="0" smtClean="0"/>
          </a:p>
          <a:p>
            <a:r>
              <a:rPr lang="sl-SI" dirty="0" err="1" smtClean="0"/>
              <a:t>Capacity</a:t>
            </a:r>
            <a:r>
              <a:rPr lang="sl-SI" dirty="0" smtClean="0"/>
              <a:t> design</a:t>
            </a:r>
          </a:p>
          <a:p>
            <a:r>
              <a:rPr lang="sl-SI" dirty="0" err="1" smtClean="0"/>
              <a:t>Conservative</a:t>
            </a:r>
            <a:r>
              <a:rPr lang="sl-SI" dirty="0" smtClean="0"/>
              <a:t> </a:t>
            </a:r>
            <a:r>
              <a:rPr lang="sl-SI" dirty="0" err="1" smtClean="0"/>
              <a:t>estimation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the</a:t>
            </a:r>
            <a:r>
              <a:rPr lang="sl-SI" dirty="0" smtClean="0"/>
              <a:t> </a:t>
            </a:r>
            <a:r>
              <a:rPr lang="sl-SI" dirty="0" err="1" smtClean="0"/>
              <a:t>shear</a:t>
            </a:r>
            <a:r>
              <a:rPr lang="sl-SI" dirty="0" smtClean="0"/>
              <a:t> </a:t>
            </a:r>
            <a:r>
              <a:rPr lang="sl-SI" dirty="0" err="1" smtClean="0"/>
              <a:t>capacity</a:t>
            </a:r>
            <a:endParaRPr lang="sl-SI" dirty="0" smtClean="0"/>
          </a:p>
          <a:p>
            <a:r>
              <a:rPr lang="sl-SI" dirty="0" err="1" smtClean="0"/>
              <a:t>Structural</a:t>
            </a:r>
            <a:r>
              <a:rPr lang="sl-SI" dirty="0" smtClean="0"/>
              <a:t> </a:t>
            </a:r>
            <a:r>
              <a:rPr lang="sl-SI" dirty="0" err="1" smtClean="0"/>
              <a:t>details</a:t>
            </a:r>
            <a:r>
              <a:rPr lang="sl-SI" dirty="0" smtClean="0"/>
              <a:t> </a:t>
            </a:r>
            <a:r>
              <a:rPr lang="sl-SI" dirty="0" err="1" smtClean="0"/>
              <a:t>providing</a:t>
            </a:r>
            <a:r>
              <a:rPr lang="sl-SI" dirty="0" smtClean="0"/>
              <a:t> </a:t>
            </a:r>
            <a:r>
              <a:rPr lang="sl-SI" dirty="0" err="1" smtClean="0"/>
              <a:t>adequate</a:t>
            </a:r>
            <a:r>
              <a:rPr lang="sl-SI" dirty="0" smtClean="0"/>
              <a:t> </a:t>
            </a:r>
            <a:r>
              <a:rPr lang="sl-SI" dirty="0" err="1" smtClean="0"/>
              <a:t>confinement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critical</a:t>
            </a:r>
            <a:r>
              <a:rPr lang="sl-SI" dirty="0" smtClean="0"/>
              <a:t> </a:t>
            </a:r>
            <a:r>
              <a:rPr lang="sl-SI" dirty="0" err="1" smtClean="0"/>
              <a:t>zones</a:t>
            </a:r>
            <a:r>
              <a:rPr lang="sl-SI" dirty="0" smtClean="0"/>
              <a:t> </a:t>
            </a:r>
            <a:r>
              <a:rPr lang="sl-SI" dirty="0" err="1" smtClean="0"/>
              <a:t>and</a:t>
            </a:r>
            <a:r>
              <a:rPr lang="sl-SI" dirty="0" smtClean="0"/>
              <a:t> </a:t>
            </a:r>
            <a:r>
              <a:rPr lang="sl-SI" dirty="0" err="1" smtClean="0"/>
              <a:t>preventing</a:t>
            </a:r>
            <a:r>
              <a:rPr lang="sl-SI" dirty="0" smtClean="0"/>
              <a:t> </a:t>
            </a:r>
            <a:r>
              <a:rPr lang="sl-SI" dirty="0" err="1" smtClean="0"/>
              <a:t>buckling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longitudinal</a:t>
            </a:r>
            <a:r>
              <a:rPr lang="sl-SI" dirty="0" smtClean="0"/>
              <a:t> </a:t>
            </a:r>
            <a:r>
              <a:rPr lang="sl-SI" dirty="0" err="1" smtClean="0"/>
              <a:t>bars</a:t>
            </a:r>
            <a:r>
              <a:rPr lang="sl-SI" dirty="0" smtClean="0"/>
              <a:t> </a:t>
            </a:r>
          </a:p>
          <a:p>
            <a:r>
              <a:rPr lang="sl-SI" dirty="0" err="1" smtClean="0"/>
              <a:t>Existing</a:t>
            </a:r>
            <a:r>
              <a:rPr lang="sl-SI" dirty="0" smtClean="0"/>
              <a:t> </a:t>
            </a:r>
            <a:r>
              <a:rPr lang="sl-SI" dirty="0" err="1" smtClean="0"/>
              <a:t>bridges</a:t>
            </a:r>
            <a:r>
              <a:rPr lang="sl-SI" dirty="0" smtClean="0"/>
              <a:t> – do not </a:t>
            </a:r>
            <a:r>
              <a:rPr lang="sl-SI" dirty="0" err="1" smtClean="0"/>
              <a:t>explicitly</a:t>
            </a:r>
            <a:r>
              <a:rPr lang="sl-SI" dirty="0" smtClean="0"/>
              <a:t> </a:t>
            </a:r>
            <a:r>
              <a:rPr lang="sl-SI" dirty="0" err="1" smtClean="0"/>
              <a:t>cover</a:t>
            </a:r>
            <a:r>
              <a:rPr lang="sl-SI" dirty="0" smtClean="0"/>
              <a:t> </a:t>
            </a:r>
          </a:p>
          <a:p>
            <a:r>
              <a:rPr lang="sl-SI" dirty="0" smtClean="0"/>
              <a:t>EC8-3 </a:t>
            </a:r>
            <a:r>
              <a:rPr lang="sl-SI" dirty="0" err="1" smtClean="0"/>
              <a:t>and</a:t>
            </a:r>
            <a:r>
              <a:rPr lang="sl-SI" dirty="0" smtClean="0"/>
              <a:t> EC8-2 </a:t>
            </a:r>
            <a:r>
              <a:rPr lang="sl-SI" dirty="0" err="1" smtClean="0"/>
              <a:t>can</a:t>
            </a:r>
            <a:r>
              <a:rPr lang="sl-SI" dirty="0" smtClean="0"/>
              <a:t> be </a:t>
            </a:r>
            <a:r>
              <a:rPr lang="sl-SI" dirty="0" err="1" smtClean="0"/>
              <a:t>applied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08995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Steel piers – brittle failure</a:t>
            </a:r>
          </a:p>
        </p:txBody>
      </p:sp>
      <p:pic>
        <p:nvPicPr>
          <p:cNvPr id="10243" name="Picture 3" descr="kobe322-clan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7" t="4784" r="5472" b="6259"/>
          <a:stretch>
            <a:fillRect/>
          </a:stretch>
        </p:blipFill>
        <p:spPr bwMode="auto">
          <a:xfrm>
            <a:off x="1870075" y="1989138"/>
            <a:ext cx="5402263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Steel piers - Buckling</a:t>
            </a:r>
          </a:p>
        </p:txBody>
      </p:sp>
      <p:pic>
        <p:nvPicPr>
          <p:cNvPr id="11267" name="Picture 3" descr="kobe3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4" t="2913" r="3484" b="4843"/>
          <a:stretch>
            <a:fillRect/>
          </a:stretch>
        </p:blipFill>
        <p:spPr bwMode="auto">
          <a:xfrm>
            <a:off x="2771775" y="1484313"/>
            <a:ext cx="3321050" cy="505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smtClean="0"/>
              <a:t>Inadequate seating lengths</a:t>
            </a:r>
          </a:p>
        </p:txBody>
      </p:sp>
      <p:pic>
        <p:nvPicPr>
          <p:cNvPr id="12291" name="Picture 3" descr="kobe3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9" t="4410" r="3484" b="2362"/>
          <a:stretch>
            <a:fillRect/>
          </a:stretch>
        </p:blipFill>
        <p:spPr bwMode="auto">
          <a:xfrm>
            <a:off x="684213" y="1628775"/>
            <a:ext cx="3213100" cy="504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kobe3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 t="4410" r="2422" b="4764"/>
          <a:stretch>
            <a:fillRect/>
          </a:stretch>
        </p:blipFill>
        <p:spPr bwMode="auto">
          <a:xfrm>
            <a:off x="4427538" y="1628775"/>
            <a:ext cx="3567112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3189</TotalTime>
  <Words>1083</Words>
  <Application>Microsoft Office PowerPoint</Application>
  <PresentationFormat>On-screen Show (4:3)</PresentationFormat>
  <Paragraphs>297</Paragraphs>
  <Slides>62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62</vt:i4>
      </vt:variant>
    </vt:vector>
  </HeadingPairs>
  <TitlesOfParts>
    <vt:vector size="69" baseType="lpstr">
      <vt:lpstr>Arial</vt:lpstr>
      <vt:lpstr>Calibri</vt:lpstr>
      <vt:lpstr>Symbol</vt:lpstr>
      <vt:lpstr>Times New Roman</vt:lpstr>
      <vt:lpstr>Default Design</vt:lpstr>
      <vt:lpstr>MSPhotoEd.3</vt:lpstr>
      <vt:lpstr>Equation</vt:lpstr>
      <vt:lpstr>DESIGN OF EARTHQUAKE RESISTANT BRIDGES ACCORDING TO EUROCODE 8-2 </vt:lpstr>
      <vt:lpstr>Observations from past earthquakes</vt:lpstr>
      <vt:lpstr>Deficient shear strength</vt:lpstr>
      <vt:lpstr>Inadequate confinement reinforcement</vt:lpstr>
      <vt:lpstr>Overlapping of the longitudinal reinforcement in the critical regions</vt:lpstr>
      <vt:lpstr>Buckling of the longitudinal reinforcement</vt:lpstr>
      <vt:lpstr>Steel piers – brittle failure</vt:lpstr>
      <vt:lpstr>Steel piers - Buckling</vt:lpstr>
      <vt:lpstr>Inadequate seating lengths</vt:lpstr>
      <vt:lpstr>Modern standards –  better safety</vt:lpstr>
      <vt:lpstr>Basic features of EC8/2</vt:lpstr>
      <vt:lpstr>I. Explicit reduction of seismic forces</vt:lpstr>
      <vt:lpstr>Elastic acceleration spectrum</vt:lpstr>
      <vt:lpstr>PowerPoint Presentation</vt:lpstr>
      <vt:lpstr>PowerPoint Presentation</vt:lpstr>
      <vt:lpstr>PowerPoint Presentation</vt:lpstr>
      <vt:lpstr>PowerPoint Presentation</vt:lpstr>
      <vt:lpstr>Parameters that influence  the ductility of the cross-section</vt:lpstr>
      <vt:lpstr>Larger axial forces – lower ductility </vt:lpstr>
      <vt:lpstr>Amount and the type of tensile reinforcement</vt:lpstr>
      <vt:lpstr>Class of concrete</vt:lpstr>
      <vt:lpstr>PowerPoint Presentation</vt:lpstr>
      <vt:lpstr>Behaviour factor q– reduction of the seismic action</vt:lpstr>
      <vt:lpstr>II. Values of behaviour factors - q</vt:lpstr>
      <vt:lpstr>II. Maximum values of behaviour factors q</vt:lpstr>
      <vt:lpstr>II. Regularity</vt:lpstr>
      <vt:lpstr>II. Large compression stresses</vt:lpstr>
      <vt:lpstr>II. Short columns – lower ductility</vt:lpstr>
      <vt:lpstr>III. Capacity design</vt:lpstr>
      <vt:lpstr>III. Capacity design - column</vt:lpstr>
      <vt:lpstr>PowerPoint Presentation</vt:lpstr>
      <vt:lpstr>III. Shear strength – plastic hinge region</vt:lpstr>
      <vt:lpstr>III. Capacity design - structure</vt:lpstr>
      <vt:lpstr>IV. Confinement reinforcement - details</vt:lpstr>
      <vt:lpstr>IV. Confinement reinforcement –  plastic hinge region</vt:lpstr>
      <vt:lpstr>IV. Required confinement reinforcement</vt:lpstr>
      <vt:lpstr>IV. Minimum confinement reinforcement</vt:lpstr>
      <vt:lpstr>IV. Transverse reinforcement that secure column against buckling of compression longitudinal reinforcement</vt:lpstr>
      <vt:lpstr>V. Displacements due to the seismic action</vt:lpstr>
      <vt:lpstr>V. Estimation of displacements</vt:lpstr>
      <vt:lpstr>PowerPoint Presentation</vt:lpstr>
      <vt:lpstr>Methods of analysis</vt:lpstr>
      <vt:lpstr>PowerPoint Presentation</vt:lpstr>
      <vt:lpstr>EC8/2 versus former design practice </vt:lpstr>
      <vt:lpstr>Existing bridges with substandard details</vt:lpstr>
      <vt:lpstr>EC8 – 3: Methods of analysis</vt:lpstr>
      <vt:lpstr>Strengthening</vt:lpstr>
      <vt:lpstr>Strengthening</vt:lpstr>
      <vt:lpstr>An example of the increased strength </vt:lpstr>
      <vt:lpstr>PowerPoint Presentation</vt:lpstr>
      <vt:lpstr>PowerPoint Presentation</vt:lpstr>
      <vt:lpstr>The increase of resistance –  concrete jacketing</vt:lpstr>
      <vt:lpstr>PowerPoint Presentation</vt:lpstr>
      <vt:lpstr>PowerPoint Presentation</vt:lpstr>
      <vt:lpstr>The increase of resistance –  FRP jacketing</vt:lpstr>
      <vt:lpstr>PowerPoint Presentation</vt:lpstr>
      <vt:lpstr>FRP jacketing</vt:lpstr>
      <vt:lpstr>FRP jacketing</vt:lpstr>
      <vt:lpstr>FRP jacketing</vt:lpstr>
      <vt:lpstr>Presstresed FRP jacket</vt:lpstr>
      <vt:lpstr>Presstresed FRP jacket</vt:lpstr>
      <vt:lpstr>Conclusions</vt:lpstr>
    </vt:vector>
  </TitlesOfParts>
  <Company>fgg-ikpir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EVROPSKI STANDRAD EC8/2 ZA PROJEKTOVANJE MOSTOVA U SEIZMIČKIM PODRUČJIMA</dc:title>
  <dc:creator>tisak</dc:creator>
  <cp:lastModifiedBy>Isaković, Tatjana</cp:lastModifiedBy>
  <cp:revision>87</cp:revision>
  <cp:lastPrinted>2018-04-18T08:50:35Z</cp:lastPrinted>
  <dcterms:created xsi:type="dcterms:W3CDTF">2008-04-15T21:04:50Z</dcterms:created>
  <dcterms:modified xsi:type="dcterms:W3CDTF">2023-09-07T14:14:02Z</dcterms:modified>
</cp:coreProperties>
</file>