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1"/>
  </p:notesMasterIdLst>
  <p:handoutMasterIdLst>
    <p:handoutMasterId r:id="rId72"/>
  </p:handoutMasterIdLst>
  <p:sldIdLst>
    <p:sldId id="330" r:id="rId2"/>
    <p:sldId id="256" r:id="rId3"/>
    <p:sldId id="257" r:id="rId4"/>
    <p:sldId id="318" r:id="rId5"/>
    <p:sldId id="258" r:id="rId6"/>
    <p:sldId id="329" r:id="rId7"/>
    <p:sldId id="259" r:id="rId8"/>
    <p:sldId id="260" r:id="rId9"/>
    <p:sldId id="262" r:id="rId10"/>
    <p:sldId id="263" r:id="rId11"/>
    <p:sldId id="264" r:id="rId12"/>
    <p:sldId id="268" r:id="rId13"/>
    <p:sldId id="269" r:id="rId14"/>
    <p:sldId id="267" r:id="rId15"/>
    <p:sldId id="270" r:id="rId16"/>
    <p:sldId id="271" r:id="rId17"/>
    <p:sldId id="272" r:id="rId18"/>
    <p:sldId id="280" r:id="rId19"/>
    <p:sldId id="281" r:id="rId20"/>
    <p:sldId id="273" r:id="rId21"/>
    <p:sldId id="274" r:id="rId22"/>
    <p:sldId id="276" r:id="rId23"/>
    <p:sldId id="277" r:id="rId24"/>
    <p:sldId id="278" r:id="rId25"/>
    <p:sldId id="319" r:id="rId26"/>
    <p:sldId id="320" r:id="rId27"/>
    <p:sldId id="279" r:id="rId28"/>
    <p:sldId id="321" r:id="rId29"/>
    <p:sldId id="326" r:id="rId30"/>
    <p:sldId id="283" r:id="rId31"/>
    <p:sldId id="282" r:id="rId32"/>
    <p:sldId id="284" r:id="rId33"/>
    <p:sldId id="285" r:id="rId34"/>
    <p:sldId id="286" r:id="rId35"/>
    <p:sldId id="323" r:id="rId36"/>
    <p:sldId id="287" r:id="rId37"/>
    <p:sldId id="291" r:id="rId38"/>
    <p:sldId id="288" r:id="rId39"/>
    <p:sldId id="289" r:id="rId40"/>
    <p:sldId id="290" r:id="rId41"/>
    <p:sldId id="292" r:id="rId42"/>
    <p:sldId id="294" r:id="rId43"/>
    <p:sldId id="293" r:id="rId44"/>
    <p:sldId id="296" r:id="rId45"/>
    <p:sldId id="297" r:id="rId46"/>
    <p:sldId id="298" r:id="rId47"/>
    <p:sldId id="327" r:id="rId48"/>
    <p:sldId id="299" r:id="rId49"/>
    <p:sldId id="300" r:id="rId50"/>
    <p:sldId id="301" r:id="rId51"/>
    <p:sldId id="302" r:id="rId52"/>
    <p:sldId id="303" r:id="rId53"/>
    <p:sldId id="304" r:id="rId54"/>
    <p:sldId id="305" r:id="rId55"/>
    <p:sldId id="306" r:id="rId56"/>
    <p:sldId id="307" r:id="rId57"/>
    <p:sldId id="324" r:id="rId58"/>
    <p:sldId id="325" r:id="rId59"/>
    <p:sldId id="308" r:id="rId60"/>
    <p:sldId id="309" r:id="rId61"/>
    <p:sldId id="310" r:id="rId62"/>
    <p:sldId id="311" r:id="rId63"/>
    <p:sldId id="312" r:id="rId64"/>
    <p:sldId id="313" r:id="rId65"/>
    <p:sldId id="314" r:id="rId66"/>
    <p:sldId id="315" r:id="rId67"/>
    <p:sldId id="316" r:id="rId68"/>
    <p:sldId id="317" r:id="rId69"/>
    <p:sldId id="328" r:id="rId70"/>
  </p:sldIdLst>
  <p:sldSz cx="9906000" cy="6858000" type="A4"/>
  <p:notesSz cx="6797675" cy="9926638"/>
  <p:defaultTextStyle>
    <a:defPPr>
      <a:defRPr lang="sl-SI"/>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616">
          <p15:clr>
            <a:srgbClr val="A4A3A4"/>
          </p15:clr>
        </p15:guide>
        <p15:guide id="2" orient="horz" pos="595">
          <p15:clr>
            <a:srgbClr val="A4A3A4"/>
          </p15:clr>
        </p15:guide>
        <p15:guide id="3" orient="horz" pos="346">
          <p15:clr>
            <a:srgbClr val="A4A3A4"/>
          </p15:clr>
        </p15:guide>
        <p15:guide id="4" orient="horz" pos="1502">
          <p15:clr>
            <a:srgbClr val="A4A3A4"/>
          </p15:clr>
        </p15:guide>
        <p15:guide id="5" orient="horz" pos="1298">
          <p15:clr>
            <a:srgbClr val="A4A3A4"/>
          </p15:clr>
        </p15:guide>
        <p15:guide id="6" orient="horz" pos="3657">
          <p15:clr>
            <a:srgbClr val="A4A3A4"/>
          </p15:clr>
        </p15:guide>
        <p15:guide id="7" orient="horz" pos="867">
          <p15:clr>
            <a:srgbClr val="A4A3A4"/>
          </p15:clr>
        </p15:guide>
        <p15:guide id="8" orient="horz" pos="2818">
          <p15:clr>
            <a:srgbClr val="A4A3A4"/>
          </p15:clr>
        </p15:guide>
        <p15:guide id="9" pos="784">
          <p15:clr>
            <a:srgbClr val="A4A3A4"/>
          </p15:clr>
        </p15:guide>
        <p15:guide id="10" pos="2213">
          <p15:clr>
            <a:srgbClr val="A4A3A4"/>
          </p15:clr>
        </p15:guide>
        <p15:guide id="11" pos="1396">
          <p15:clr>
            <a:srgbClr val="A4A3A4"/>
          </p15:clr>
        </p15:guide>
        <p15:guide id="12" pos="535">
          <p15:clr>
            <a:srgbClr val="A4A3A4"/>
          </p15:clr>
        </p15:guide>
        <p15:guide id="13" pos="625">
          <p15:clr>
            <a:srgbClr val="A4A3A4"/>
          </p15:clr>
        </p15:guide>
        <p15:guide id="14" pos="897">
          <p15:clr>
            <a:srgbClr val="A4A3A4"/>
          </p15:clr>
        </p15:guide>
        <p15:guide id="15" pos="293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p:scale>
          <a:sx n="100" d="100"/>
          <a:sy n="100" d="100"/>
        </p:scale>
        <p:origin x="-67" y="-494"/>
      </p:cViewPr>
      <p:guideLst>
        <p:guide orient="horz" pos="1616"/>
        <p:guide orient="horz" pos="595"/>
        <p:guide orient="horz" pos="346"/>
        <p:guide orient="horz" pos="1502"/>
        <p:guide orient="horz" pos="1298"/>
        <p:guide orient="horz" pos="3657"/>
        <p:guide orient="horz" pos="867"/>
        <p:guide orient="horz" pos="2818"/>
        <p:guide pos="784"/>
        <p:guide pos="2213"/>
        <p:guide pos="1396"/>
        <p:guide pos="535"/>
        <p:guide pos="625"/>
        <p:guide pos="897"/>
        <p:guide pos="2939"/>
      </p:guideLst>
    </p:cSldViewPr>
  </p:slideViewPr>
  <p:notesTextViewPr>
    <p:cViewPr>
      <p:scale>
        <a:sx n="100" d="100"/>
        <a:sy n="100" d="100"/>
      </p:scale>
      <p:origin x="0" y="0"/>
    </p:cViewPr>
  </p:notesTextViewPr>
  <p:sorterViewPr>
    <p:cViewPr>
      <p:scale>
        <a:sx n="100" d="100"/>
        <a:sy n="100" d="100"/>
      </p:scale>
      <p:origin x="0" y="2700"/>
    </p:cViewPr>
  </p:sorterViewPr>
  <p:notesViewPr>
    <p:cSldViewPr showGuides="1">
      <p:cViewPr varScale="1">
        <p:scale>
          <a:sx n="50" d="100"/>
          <a:sy n="50" d="100"/>
        </p:scale>
        <p:origin x="2574" y="42"/>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36.wmf"/><Relationship Id="rId1" Type="http://schemas.openxmlformats.org/officeDocument/2006/relationships/image" Target="../media/image35.w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image" Target="../media/image39.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41.w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44.wmf"/><Relationship Id="rId1" Type="http://schemas.openxmlformats.org/officeDocument/2006/relationships/image" Target="../media/image43.wmf"/></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47.wmf"/><Relationship Id="rId1" Type="http://schemas.openxmlformats.org/officeDocument/2006/relationships/image" Target="../media/image46.w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image" Target="../media/image39.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49.w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56.wmf"/><Relationship Id="rId2" Type="http://schemas.openxmlformats.org/officeDocument/2006/relationships/image" Target="../media/image55.wmf"/><Relationship Id="rId1" Type="http://schemas.openxmlformats.org/officeDocument/2006/relationships/image" Target="../media/image54.wmf"/><Relationship Id="rId5" Type="http://schemas.openxmlformats.org/officeDocument/2006/relationships/image" Target="../media/image58.wmf"/><Relationship Id="rId4" Type="http://schemas.openxmlformats.org/officeDocument/2006/relationships/image" Target="../media/image5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59.wmf"/></Relationships>
</file>

<file path=ppt/drawings/_rels/vmlDrawing21.vml.rels><?xml version="1.0" encoding="UTF-8" standalone="yes"?>
<Relationships xmlns="http://schemas.openxmlformats.org/package/2006/relationships"><Relationship Id="rId2" Type="http://schemas.openxmlformats.org/officeDocument/2006/relationships/image" Target="../media/image64.wmf"/><Relationship Id="rId1" Type="http://schemas.openxmlformats.org/officeDocument/2006/relationships/image" Target="../media/image63.wmf"/></Relationships>
</file>

<file path=ppt/drawings/_rels/vmlDrawing22.vml.rels><?xml version="1.0" encoding="UTF-8" standalone="yes"?>
<Relationships xmlns="http://schemas.openxmlformats.org/package/2006/relationships"><Relationship Id="rId3" Type="http://schemas.openxmlformats.org/officeDocument/2006/relationships/image" Target="../media/image67.wmf"/><Relationship Id="rId2" Type="http://schemas.openxmlformats.org/officeDocument/2006/relationships/image" Target="../media/image66.wmf"/><Relationship Id="rId1" Type="http://schemas.openxmlformats.org/officeDocument/2006/relationships/image" Target="../media/image65.wmf"/><Relationship Id="rId4" Type="http://schemas.openxmlformats.org/officeDocument/2006/relationships/image" Target="../media/image68.wmf"/></Relationships>
</file>

<file path=ppt/drawings/_rels/vmlDrawing23.vml.rels><?xml version="1.0" encoding="UTF-8" standalone="yes"?>
<Relationships xmlns="http://schemas.openxmlformats.org/package/2006/relationships"><Relationship Id="rId2" Type="http://schemas.openxmlformats.org/officeDocument/2006/relationships/image" Target="../media/image71.wmf"/><Relationship Id="rId1" Type="http://schemas.openxmlformats.org/officeDocument/2006/relationships/image" Target="../media/image70.wmf"/></Relationships>
</file>

<file path=ppt/drawings/_rels/vmlDrawing24.vml.rels><?xml version="1.0" encoding="UTF-8" standalone="yes"?>
<Relationships xmlns="http://schemas.openxmlformats.org/package/2006/relationships"><Relationship Id="rId3" Type="http://schemas.openxmlformats.org/officeDocument/2006/relationships/image" Target="../media/image74.wmf"/><Relationship Id="rId2" Type="http://schemas.openxmlformats.org/officeDocument/2006/relationships/image" Target="../media/image73.wmf"/><Relationship Id="rId1" Type="http://schemas.openxmlformats.org/officeDocument/2006/relationships/image" Target="../media/image72.wmf"/><Relationship Id="rId4" Type="http://schemas.openxmlformats.org/officeDocument/2006/relationships/image" Target="../media/image75.wmf"/></Relationships>
</file>

<file path=ppt/drawings/_rels/vmlDrawing25.vml.rels><?xml version="1.0" encoding="UTF-8" standalone="yes"?>
<Relationships xmlns="http://schemas.openxmlformats.org/package/2006/relationships"><Relationship Id="rId2" Type="http://schemas.openxmlformats.org/officeDocument/2006/relationships/image" Target="../media/image77.wmf"/><Relationship Id="rId1" Type="http://schemas.openxmlformats.org/officeDocument/2006/relationships/image" Target="../media/image76.wmf"/></Relationships>
</file>

<file path=ppt/drawings/_rels/vmlDrawing26.vml.rels><?xml version="1.0" encoding="UTF-8" standalone="yes"?>
<Relationships xmlns="http://schemas.openxmlformats.org/package/2006/relationships"><Relationship Id="rId2" Type="http://schemas.openxmlformats.org/officeDocument/2006/relationships/image" Target="../media/image79.wmf"/><Relationship Id="rId1" Type="http://schemas.openxmlformats.org/officeDocument/2006/relationships/image" Target="../media/image7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4.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image" Target="../media/image9.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image" Target="../media/image16.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pPr>
              <a:defRPr/>
            </a:pPr>
            <a:endParaRPr lang="en-US"/>
          </a:p>
        </p:txBody>
      </p:sp>
      <p:sp>
        <p:nvSpPr>
          <p:cNvPr id="4" name="Footer Placeholder 3"/>
          <p:cNvSpPr>
            <a:spLocks noGrp="1"/>
          </p:cNvSpPr>
          <p:nvPr>
            <p:ph type="ftr" sz="quarter" idx="2"/>
          </p:nvPr>
        </p:nvSpPr>
        <p:spPr>
          <a:xfrm>
            <a:off x="0" y="9428163"/>
            <a:ext cx="2946400" cy="498475"/>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49688" y="9428163"/>
            <a:ext cx="2946400" cy="498475"/>
          </a:xfrm>
          <a:prstGeom prst="rect">
            <a:avLst/>
          </a:prstGeom>
        </p:spPr>
        <p:txBody>
          <a:bodyPr vert="horz" lIns="91440" tIns="45720" rIns="91440" bIns="45720" rtlCol="0" anchor="b"/>
          <a:lstStyle>
            <a:lvl1pPr algn="r">
              <a:defRPr sz="1200"/>
            </a:lvl1pPr>
          </a:lstStyle>
          <a:p>
            <a:pPr>
              <a:defRPr/>
            </a:pPr>
            <a:fld id="{CEA3A4B3-1998-46D0-8807-8C6303E67B8B}"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4210"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sl-SI" altLang="sl-SI"/>
          </a:p>
        </p:txBody>
      </p:sp>
      <p:sp>
        <p:nvSpPr>
          <p:cNvPr id="3075" name="Rectangle 4"/>
          <p:cNvSpPr>
            <a:spLocks noGrp="1" noRot="1" noChangeAspect="1" noChangeArrowheads="1" noTextEdit="1"/>
          </p:cNvSpPr>
          <p:nvPr>
            <p:ph type="sldImg" idx="2"/>
          </p:nvPr>
        </p:nvSpPr>
        <p:spPr bwMode="auto">
          <a:xfrm>
            <a:off x="711200" y="744538"/>
            <a:ext cx="5375275"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4213" name="Rectangle 5"/>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l-SI" altLang="sl-SI" noProof="0" smtClean="0"/>
              <a:t>Click to edit Master text styles</a:t>
            </a:r>
          </a:p>
          <a:p>
            <a:pPr lvl="1"/>
            <a:r>
              <a:rPr lang="sl-SI" altLang="sl-SI" noProof="0" smtClean="0"/>
              <a:t>Second level</a:t>
            </a:r>
          </a:p>
          <a:p>
            <a:pPr lvl="2"/>
            <a:r>
              <a:rPr lang="sl-SI" altLang="sl-SI" noProof="0" smtClean="0"/>
              <a:t>Third level</a:t>
            </a:r>
          </a:p>
          <a:p>
            <a:pPr lvl="3"/>
            <a:r>
              <a:rPr lang="sl-SI" altLang="sl-SI" noProof="0" smtClean="0"/>
              <a:t>Fourth level</a:t>
            </a:r>
          </a:p>
          <a:p>
            <a:pPr lvl="4"/>
            <a:r>
              <a:rPr lang="sl-SI" altLang="sl-SI" noProof="0" smtClean="0"/>
              <a:t>Fifth level</a:t>
            </a:r>
          </a:p>
        </p:txBody>
      </p:sp>
      <p:sp>
        <p:nvSpPr>
          <p:cNvPr id="94214" name="Rectangle 6"/>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sl-SI" altLang="sl-SI"/>
          </a:p>
        </p:txBody>
      </p:sp>
      <p:sp>
        <p:nvSpPr>
          <p:cNvPr id="94215"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7D17733-5521-41FC-BF6A-D629674B6867}" type="slidenum">
              <a:rPr lang="sl-SI" altLang="sl-SI"/>
              <a:pPr>
                <a:defRPr/>
              </a:pPr>
              <a:t>‹#›</a:t>
            </a:fld>
            <a:endParaRPr lang="sl-SI" altLang="sl-SI"/>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FB9BFB1-EEB9-42F9-9B23-6B72C4F31196}" type="slidenum">
              <a:rPr lang="sl-SI" altLang="sl-SI" smtClean="0"/>
              <a:pPr>
                <a:spcBef>
                  <a:spcPct val="0"/>
                </a:spcBef>
              </a:pPr>
              <a:t>4</a:t>
            </a:fld>
            <a:endParaRPr lang="sl-SI" altLang="sl-SI" smtClean="0"/>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p:spPr>
        <p:txBody>
          <a:bodyPr/>
          <a:lstStyle/>
          <a:p>
            <a:pPr eaLnBrk="1" hangingPunct="1"/>
            <a:endParaRPr lang="en-US" altLang="sl-SI" smtClean="0">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9DD4C2A-BD50-43C8-BADA-9FFC595FAF44}" type="slidenum">
              <a:rPr lang="sl-SI" altLang="sl-SI" smtClean="0"/>
              <a:pPr>
                <a:spcBef>
                  <a:spcPct val="0"/>
                </a:spcBef>
              </a:pPr>
              <a:t>28</a:t>
            </a:fld>
            <a:endParaRPr lang="sl-SI" altLang="sl-SI" smtClean="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p:spPr>
        <p:txBody>
          <a:bodyPr/>
          <a:lstStyle/>
          <a:p>
            <a:pPr eaLnBrk="1" hangingPunct="1"/>
            <a:endParaRPr lang="en-US" altLang="sl-SI" smtClean="0">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A04880E-ED12-47AF-8C47-A85EFDDF2B2C}" type="slidenum">
              <a:rPr lang="sl-SI" altLang="sl-SI" smtClean="0"/>
              <a:pPr>
                <a:spcBef>
                  <a:spcPct val="0"/>
                </a:spcBef>
              </a:pPr>
              <a:t>29</a:t>
            </a:fld>
            <a:endParaRPr lang="sl-SI" altLang="sl-SI" smtClean="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p:spPr>
        <p:txBody>
          <a:bodyPr/>
          <a:lstStyle/>
          <a:p>
            <a:pPr eaLnBrk="1" hangingPunct="1"/>
            <a:endParaRPr lang="en-US" altLang="sl-SI" smtClean="0">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vmlDrawing" Target="../drawings/vmlDrawing1.v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aphicFrame>
        <p:nvGraphicFramePr>
          <p:cNvPr id="4" name="Object 7"/>
          <p:cNvGraphicFramePr>
            <a:graphicFrameLocks noChangeAspect="1"/>
          </p:cNvGraphicFramePr>
          <p:nvPr userDrawn="1"/>
        </p:nvGraphicFramePr>
        <p:xfrm>
          <a:off x="460375" y="274638"/>
          <a:ext cx="560388" cy="1147762"/>
        </p:xfrm>
        <a:graphic>
          <a:graphicData uri="http://schemas.openxmlformats.org/presentationml/2006/ole">
            <mc:AlternateContent xmlns:mc="http://schemas.openxmlformats.org/markup-compatibility/2006">
              <mc:Choice xmlns:v="urn:schemas-microsoft-com:vml" Requires="v">
                <p:oleObj spid="_x0000_s93188" r:id="rId3" imgW="586791" imgH="1203810" progId="MSPhotoEd.3">
                  <p:embed/>
                </p:oleObj>
              </mc:Choice>
              <mc:Fallback>
                <p:oleObj r:id="rId3" imgW="586791" imgH="1203810" progId="MSPhotoEd.3">
                  <p:embed/>
                  <p:pic>
                    <p:nvPicPr>
                      <p:cNvPr id="205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0375" y="274638"/>
                        <a:ext cx="560388"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Line 8"/>
          <p:cNvSpPr>
            <a:spLocks noChangeShapeType="1"/>
          </p:cNvSpPr>
          <p:nvPr userDrawn="1"/>
        </p:nvSpPr>
        <p:spPr bwMode="auto">
          <a:xfrm>
            <a:off x="1201738" y="1411288"/>
            <a:ext cx="7485062" cy="0"/>
          </a:xfrm>
          <a:prstGeom prst="line">
            <a:avLst/>
          </a:prstGeom>
          <a:noFill/>
          <a:ln w="9525">
            <a:solidFill>
              <a:srgbClr val="D0331D"/>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endParaRPr lang="sl-SI"/>
          </a:p>
        </p:txBody>
      </p:sp>
      <p:sp>
        <p:nvSpPr>
          <p:cNvPr id="2" name="Title 1"/>
          <p:cNvSpPr>
            <a:spLocks noGrp="1"/>
          </p:cNvSpPr>
          <p:nvPr>
            <p:ph type="ctrTitle"/>
          </p:nvPr>
        </p:nvSpPr>
        <p:spPr>
          <a:xfrm>
            <a:off x="742950" y="2130425"/>
            <a:ext cx="8420100" cy="1470025"/>
          </a:xfrm>
        </p:spPr>
        <p:txBody>
          <a:bodyPr/>
          <a:lstStyle/>
          <a:p>
            <a:r>
              <a:rPr lang="en-US" smtClean="0"/>
              <a:t>Click to edit Master title style</a:t>
            </a:r>
            <a:endParaRPr lang="sl-SI"/>
          </a:p>
        </p:txBody>
      </p:sp>
      <p:sp>
        <p:nvSpPr>
          <p:cNvPr id="3" name="Subtitle 2"/>
          <p:cNvSpPr>
            <a:spLocks noGrp="1"/>
          </p:cNvSpPr>
          <p:nvPr>
            <p:ph type="subTitle" idx="1"/>
          </p:nvPr>
        </p:nvSpPr>
        <p:spPr>
          <a:xfrm>
            <a:off x="1485900" y="3886200"/>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sl-SI"/>
          </a:p>
        </p:txBody>
      </p:sp>
      <p:sp>
        <p:nvSpPr>
          <p:cNvPr id="6" name="Rectangle 4"/>
          <p:cNvSpPr>
            <a:spLocks noGrp="1" noChangeArrowheads="1"/>
          </p:cNvSpPr>
          <p:nvPr>
            <p:ph type="dt" sz="half" idx="10"/>
          </p:nvPr>
        </p:nvSpPr>
        <p:spPr/>
        <p:txBody>
          <a:bodyPr/>
          <a:lstStyle>
            <a:lvl1pPr>
              <a:defRPr/>
            </a:lvl1pPr>
          </a:lstStyle>
          <a:p>
            <a:pPr>
              <a:defRPr/>
            </a:pPr>
            <a:endParaRPr lang="sl-SI" altLang="sl-SI"/>
          </a:p>
        </p:txBody>
      </p:sp>
      <p:sp>
        <p:nvSpPr>
          <p:cNvPr id="7" name="Rectangle 5"/>
          <p:cNvSpPr>
            <a:spLocks noGrp="1" noChangeArrowheads="1"/>
          </p:cNvSpPr>
          <p:nvPr>
            <p:ph type="ftr" sz="quarter" idx="11"/>
          </p:nvPr>
        </p:nvSpPr>
        <p:spPr/>
        <p:txBody>
          <a:bodyPr/>
          <a:lstStyle>
            <a:lvl1pPr>
              <a:defRPr/>
            </a:lvl1pPr>
          </a:lstStyle>
          <a:p>
            <a:pPr>
              <a:defRPr/>
            </a:pPr>
            <a:endParaRPr lang="sl-SI" altLang="sl-SI"/>
          </a:p>
        </p:txBody>
      </p:sp>
      <p:sp>
        <p:nvSpPr>
          <p:cNvPr id="8" name="Rectangle 6"/>
          <p:cNvSpPr>
            <a:spLocks noGrp="1" noChangeArrowheads="1"/>
          </p:cNvSpPr>
          <p:nvPr>
            <p:ph type="sldNum" sz="quarter" idx="12"/>
          </p:nvPr>
        </p:nvSpPr>
        <p:spPr/>
        <p:txBody>
          <a:bodyPr/>
          <a:lstStyle>
            <a:lvl1pPr>
              <a:defRPr/>
            </a:lvl1pPr>
          </a:lstStyle>
          <a:p>
            <a:pPr>
              <a:defRPr/>
            </a:pPr>
            <a:fld id="{841492B7-70FE-4E95-BFA2-7F6E03C1C236}" type="slidenum">
              <a:rPr lang="sl-SI" altLang="sl-SI"/>
              <a:pPr>
                <a:defRPr/>
              </a:pPr>
              <a:t>‹#›</a:t>
            </a:fld>
            <a:endParaRPr lang="sl-SI" altLang="sl-SI"/>
          </a:p>
        </p:txBody>
      </p:sp>
    </p:spTree>
    <p:extLst>
      <p:ext uri="{BB962C8B-B14F-4D97-AF65-F5344CB8AC3E}">
        <p14:creationId xmlns:p14="http://schemas.microsoft.com/office/powerpoint/2010/main" val="1871104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Rectangle 4"/>
          <p:cNvSpPr>
            <a:spLocks noGrp="1" noChangeArrowheads="1"/>
          </p:cNvSpPr>
          <p:nvPr>
            <p:ph type="dt" sz="half" idx="10"/>
          </p:nvPr>
        </p:nvSpPr>
        <p:spPr>
          <a:ln/>
        </p:spPr>
        <p:txBody>
          <a:bodyPr/>
          <a:lstStyle>
            <a:lvl1pPr>
              <a:defRPr/>
            </a:lvl1pPr>
          </a:lstStyle>
          <a:p>
            <a:pPr>
              <a:defRPr/>
            </a:pPr>
            <a:endParaRPr lang="sl-SI" altLang="sl-SI"/>
          </a:p>
        </p:txBody>
      </p:sp>
      <p:sp>
        <p:nvSpPr>
          <p:cNvPr id="5" name="Rectangle 5"/>
          <p:cNvSpPr>
            <a:spLocks noGrp="1" noChangeArrowheads="1"/>
          </p:cNvSpPr>
          <p:nvPr>
            <p:ph type="ftr" sz="quarter" idx="11"/>
          </p:nvPr>
        </p:nvSpPr>
        <p:spPr>
          <a:ln/>
        </p:spPr>
        <p:txBody>
          <a:bodyPr/>
          <a:lstStyle>
            <a:lvl1pPr>
              <a:defRPr/>
            </a:lvl1pPr>
          </a:lstStyle>
          <a:p>
            <a:pPr>
              <a:defRPr/>
            </a:pPr>
            <a:endParaRPr lang="sl-SI" altLang="sl-SI"/>
          </a:p>
        </p:txBody>
      </p:sp>
      <p:sp>
        <p:nvSpPr>
          <p:cNvPr id="6" name="Rectangle 6"/>
          <p:cNvSpPr>
            <a:spLocks noGrp="1" noChangeArrowheads="1"/>
          </p:cNvSpPr>
          <p:nvPr>
            <p:ph type="sldNum" sz="quarter" idx="12"/>
          </p:nvPr>
        </p:nvSpPr>
        <p:spPr>
          <a:ln/>
        </p:spPr>
        <p:txBody>
          <a:bodyPr/>
          <a:lstStyle>
            <a:lvl1pPr>
              <a:defRPr/>
            </a:lvl1pPr>
          </a:lstStyle>
          <a:p>
            <a:pPr>
              <a:defRPr/>
            </a:pPr>
            <a:fld id="{FCE0E40F-C642-4CE3-8E22-2B66CBD19A5A}" type="slidenum">
              <a:rPr lang="sl-SI" altLang="sl-SI"/>
              <a:pPr>
                <a:defRPr/>
              </a:pPr>
              <a:t>‹#›</a:t>
            </a:fld>
            <a:endParaRPr lang="sl-SI" altLang="sl-SI"/>
          </a:p>
        </p:txBody>
      </p:sp>
    </p:spTree>
    <p:extLst>
      <p:ext uri="{BB962C8B-B14F-4D97-AF65-F5344CB8AC3E}">
        <p14:creationId xmlns:p14="http://schemas.microsoft.com/office/powerpoint/2010/main" val="3639818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38"/>
            <a:ext cx="2228850" cy="5851525"/>
          </a:xfrm>
        </p:spPr>
        <p:txBody>
          <a:bodyPr vert="eaVert"/>
          <a:lstStyle/>
          <a:p>
            <a:r>
              <a:rPr lang="en-US" smtClean="0"/>
              <a:t>Click to edit Master title style</a:t>
            </a:r>
            <a:endParaRPr lang="sl-SI"/>
          </a:p>
        </p:txBody>
      </p:sp>
      <p:sp>
        <p:nvSpPr>
          <p:cNvPr id="3" name="Vertical Text Placeholder 2"/>
          <p:cNvSpPr>
            <a:spLocks noGrp="1"/>
          </p:cNvSpPr>
          <p:nvPr>
            <p:ph type="body" orient="vert" idx="1"/>
          </p:nvPr>
        </p:nvSpPr>
        <p:spPr>
          <a:xfrm>
            <a:off x="495300" y="274638"/>
            <a:ext cx="653415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Rectangle 4"/>
          <p:cNvSpPr>
            <a:spLocks noGrp="1" noChangeArrowheads="1"/>
          </p:cNvSpPr>
          <p:nvPr>
            <p:ph type="dt" sz="half" idx="10"/>
          </p:nvPr>
        </p:nvSpPr>
        <p:spPr>
          <a:ln/>
        </p:spPr>
        <p:txBody>
          <a:bodyPr/>
          <a:lstStyle>
            <a:lvl1pPr>
              <a:defRPr/>
            </a:lvl1pPr>
          </a:lstStyle>
          <a:p>
            <a:pPr>
              <a:defRPr/>
            </a:pPr>
            <a:endParaRPr lang="sl-SI" altLang="sl-SI"/>
          </a:p>
        </p:txBody>
      </p:sp>
      <p:sp>
        <p:nvSpPr>
          <p:cNvPr id="5" name="Rectangle 5"/>
          <p:cNvSpPr>
            <a:spLocks noGrp="1" noChangeArrowheads="1"/>
          </p:cNvSpPr>
          <p:nvPr>
            <p:ph type="ftr" sz="quarter" idx="11"/>
          </p:nvPr>
        </p:nvSpPr>
        <p:spPr>
          <a:ln/>
        </p:spPr>
        <p:txBody>
          <a:bodyPr/>
          <a:lstStyle>
            <a:lvl1pPr>
              <a:defRPr/>
            </a:lvl1pPr>
          </a:lstStyle>
          <a:p>
            <a:pPr>
              <a:defRPr/>
            </a:pPr>
            <a:endParaRPr lang="sl-SI" altLang="sl-SI"/>
          </a:p>
        </p:txBody>
      </p:sp>
      <p:sp>
        <p:nvSpPr>
          <p:cNvPr id="6" name="Rectangle 6"/>
          <p:cNvSpPr>
            <a:spLocks noGrp="1" noChangeArrowheads="1"/>
          </p:cNvSpPr>
          <p:nvPr>
            <p:ph type="sldNum" sz="quarter" idx="12"/>
          </p:nvPr>
        </p:nvSpPr>
        <p:spPr>
          <a:ln/>
        </p:spPr>
        <p:txBody>
          <a:bodyPr/>
          <a:lstStyle>
            <a:lvl1pPr>
              <a:defRPr/>
            </a:lvl1pPr>
          </a:lstStyle>
          <a:p>
            <a:pPr>
              <a:defRPr/>
            </a:pPr>
            <a:fld id="{E13BB245-CDFA-4A0A-9DD8-039E8F5999C5}" type="slidenum">
              <a:rPr lang="sl-SI" altLang="sl-SI"/>
              <a:pPr>
                <a:defRPr/>
              </a:pPr>
              <a:t>‹#›</a:t>
            </a:fld>
            <a:endParaRPr lang="sl-SI" altLang="sl-SI"/>
          </a:p>
        </p:txBody>
      </p:sp>
    </p:spTree>
    <p:extLst>
      <p:ext uri="{BB962C8B-B14F-4D97-AF65-F5344CB8AC3E}">
        <p14:creationId xmlns:p14="http://schemas.microsoft.com/office/powerpoint/2010/main" val="8899910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95300" y="274638"/>
            <a:ext cx="89154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3" name="Rectangle 4"/>
          <p:cNvSpPr>
            <a:spLocks noGrp="1" noChangeArrowheads="1"/>
          </p:cNvSpPr>
          <p:nvPr>
            <p:ph type="dt" sz="half" idx="10"/>
          </p:nvPr>
        </p:nvSpPr>
        <p:spPr>
          <a:ln/>
        </p:spPr>
        <p:txBody>
          <a:bodyPr/>
          <a:lstStyle>
            <a:lvl1pPr>
              <a:defRPr/>
            </a:lvl1pPr>
          </a:lstStyle>
          <a:p>
            <a:pPr>
              <a:defRPr/>
            </a:pPr>
            <a:endParaRPr lang="sl-SI" altLang="sl-SI"/>
          </a:p>
        </p:txBody>
      </p:sp>
      <p:sp>
        <p:nvSpPr>
          <p:cNvPr id="4" name="Rectangle 5"/>
          <p:cNvSpPr>
            <a:spLocks noGrp="1" noChangeArrowheads="1"/>
          </p:cNvSpPr>
          <p:nvPr>
            <p:ph type="ftr" sz="quarter" idx="11"/>
          </p:nvPr>
        </p:nvSpPr>
        <p:spPr>
          <a:ln/>
        </p:spPr>
        <p:txBody>
          <a:bodyPr/>
          <a:lstStyle>
            <a:lvl1pPr>
              <a:defRPr/>
            </a:lvl1pPr>
          </a:lstStyle>
          <a:p>
            <a:pPr>
              <a:defRPr/>
            </a:pPr>
            <a:endParaRPr lang="sl-SI" altLang="sl-SI"/>
          </a:p>
        </p:txBody>
      </p:sp>
      <p:sp>
        <p:nvSpPr>
          <p:cNvPr id="5" name="Rectangle 6"/>
          <p:cNvSpPr>
            <a:spLocks noGrp="1" noChangeArrowheads="1"/>
          </p:cNvSpPr>
          <p:nvPr>
            <p:ph type="sldNum" sz="quarter" idx="12"/>
          </p:nvPr>
        </p:nvSpPr>
        <p:spPr>
          <a:ln/>
        </p:spPr>
        <p:txBody>
          <a:bodyPr/>
          <a:lstStyle>
            <a:lvl1pPr>
              <a:defRPr/>
            </a:lvl1pPr>
          </a:lstStyle>
          <a:p>
            <a:pPr>
              <a:defRPr/>
            </a:pPr>
            <a:fld id="{4D30709F-57F1-4AF6-BD44-15F684CF0877}" type="slidenum">
              <a:rPr lang="sl-SI" altLang="sl-SI"/>
              <a:pPr>
                <a:defRPr/>
              </a:pPr>
              <a:t>‹#›</a:t>
            </a:fld>
            <a:endParaRPr lang="sl-SI" altLang="sl-SI"/>
          </a:p>
        </p:txBody>
      </p:sp>
    </p:spTree>
    <p:extLst>
      <p:ext uri="{BB962C8B-B14F-4D97-AF65-F5344CB8AC3E}">
        <p14:creationId xmlns:p14="http://schemas.microsoft.com/office/powerpoint/2010/main" val="2143584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p>
            <a:r>
              <a:rPr lang="en-US" smtClean="0"/>
              <a:t>Click to edit Master title style</a:t>
            </a:r>
            <a:endParaRPr lang="sl-SI"/>
          </a:p>
        </p:txBody>
      </p:sp>
      <p:sp>
        <p:nvSpPr>
          <p:cNvPr id="3" name="Text Placeholder 2"/>
          <p:cNvSpPr>
            <a:spLocks noGrp="1"/>
          </p:cNvSpPr>
          <p:nvPr>
            <p:ph type="body" sz="half" idx="1"/>
          </p:nvPr>
        </p:nvSpPr>
        <p:spPr>
          <a:xfrm>
            <a:off x="495300" y="1600200"/>
            <a:ext cx="43815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Content Placeholder 3"/>
          <p:cNvSpPr>
            <a:spLocks noGrp="1"/>
          </p:cNvSpPr>
          <p:nvPr>
            <p:ph sz="half" idx="2"/>
          </p:nvPr>
        </p:nvSpPr>
        <p:spPr>
          <a:xfrm>
            <a:off x="5029200" y="1600200"/>
            <a:ext cx="43815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5" name="Rectangle 4"/>
          <p:cNvSpPr>
            <a:spLocks noGrp="1" noChangeArrowheads="1"/>
          </p:cNvSpPr>
          <p:nvPr>
            <p:ph type="dt" sz="half" idx="10"/>
          </p:nvPr>
        </p:nvSpPr>
        <p:spPr>
          <a:ln/>
        </p:spPr>
        <p:txBody>
          <a:bodyPr/>
          <a:lstStyle>
            <a:lvl1pPr>
              <a:defRPr/>
            </a:lvl1pPr>
          </a:lstStyle>
          <a:p>
            <a:pPr>
              <a:defRPr/>
            </a:pPr>
            <a:endParaRPr lang="sl-SI" altLang="sl-SI"/>
          </a:p>
        </p:txBody>
      </p:sp>
      <p:sp>
        <p:nvSpPr>
          <p:cNvPr id="6" name="Rectangle 5"/>
          <p:cNvSpPr>
            <a:spLocks noGrp="1" noChangeArrowheads="1"/>
          </p:cNvSpPr>
          <p:nvPr>
            <p:ph type="ftr" sz="quarter" idx="11"/>
          </p:nvPr>
        </p:nvSpPr>
        <p:spPr>
          <a:ln/>
        </p:spPr>
        <p:txBody>
          <a:bodyPr/>
          <a:lstStyle>
            <a:lvl1pPr>
              <a:defRPr/>
            </a:lvl1pPr>
          </a:lstStyle>
          <a:p>
            <a:pPr>
              <a:defRPr/>
            </a:pPr>
            <a:endParaRPr lang="sl-SI" altLang="sl-SI"/>
          </a:p>
        </p:txBody>
      </p:sp>
      <p:sp>
        <p:nvSpPr>
          <p:cNvPr id="7" name="Rectangle 6"/>
          <p:cNvSpPr>
            <a:spLocks noGrp="1" noChangeArrowheads="1"/>
          </p:cNvSpPr>
          <p:nvPr>
            <p:ph type="sldNum" sz="quarter" idx="12"/>
          </p:nvPr>
        </p:nvSpPr>
        <p:spPr>
          <a:ln/>
        </p:spPr>
        <p:txBody>
          <a:bodyPr/>
          <a:lstStyle>
            <a:lvl1pPr>
              <a:defRPr/>
            </a:lvl1pPr>
          </a:lstStyle>
          <a:p>
            <a:pPr>
              <a:defRPr/>
            </a:pPr>
            <a:fld id="{0E4B9A3F-8993-44A0-8A41-48F341D9DEDB}" type="slidenum">
              <a:rPr lang="sl-SI" altLang="sl-SI"/>
              <a:pPr>
                <a:defRPr/>
              </a:pPr>
              <a:t>‹#›</a:t>
            </a:fld>
            <a:endParaRPr lang="sl-SI" altLang="sl-SI"/>
          </a:p>
        </p:txBody>
      </p:sp>
    </p:spTree>
    <p:extLst>
      <p:ext uri="{BB962C8B-B14F-4D97-AF65-F5344CB8AC3E}">
        <p14:creationId xmlns:p14="http://schemas.microsoft.com/office/powerpoint/2010/main" val="33204841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p>
            <a:r>
              <a:rPr lang="en-US" smtClean="0"/>
              <a:t>Click to edit Master title style</a:t>
            </a:r>
            <a:endParaRPr lang="sl-SI"/>
          </a:p>
        </p:txBody>
      </p:sp>
      <p:sp>
        <p:nvSpPr>
          <p:cNvPr id="3" name="Content Placeholder 2"/>
          <p:cNvSpPr>
            <a:spLocks noGrp="1"/>
          </p:cNvSpPr>
          <p:nvPr>
            <p:ph sz="half" idx="1"/>
          </p:nvPr>
        </p:nvSpPr>
        <p:spPr>
          <a:xfrm>
            <a:off x="495300" y="1600200"/>
            <a:ext cx="43815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Content Placeholder 3"/>
          <p:cNvSpPr>
            <a:spLocks noGrp="1"/>
          </p:cNvSpPr>
          <p:nvPr>
            <p:ph sz="quarter" idx="2"/>
          </p:nvPr>
        </p:nvSpPr>
        <p:spPr>
          <a:xfrm>
            <a:off x="5029200" y="1600200"/>
            <a:ext cx="43815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5" name="Content Placeholder 4"/>
          <p:cNvSpPr>
            <a:spLocks noGrp="1"/>
          </p:cNvSpPr>
          <p:nvPr>
            <p:ph sz="quarter" idx="3"/>
          </p:nvPr>
        </p:nvSpPr>
        <p:spPr>
          <a:xfrm>
            <a:off x="5029200" y="3938588"/>
            <a:ext cx="43815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6" name="Rectangle 4"/>
          <p:cNvSpPr>
            <a:spLocks noGrp="1" noChangeArrowheads="1"/>
          </p:cNvSpPr>
          <p:nvPr>
            <p:ph type="dt" sz="half" idx="10"/>
          </p:nvPr>
        </p:nvSpPr>
        <p:spPr>
          <a:ln/>
        </p:spPr>
        <p:txBody>
          <a:bodyPr/>
          <a:lstStyle>
            <a:lvl1pPr>
              <a:defRPr/>
            </a:lvl1pPr>
          </a:lstStyle>
          <a:p>
            <a:pPr>
              <a:defRPr/>
            </a:pPr>
            <a:endParaRPr lang="sl-SI" altLang="sl-SI"/>
          </a:p>
        </p:txBody>
      </p:sp>
      <p:sp>
        <p:nvSpPr>
          <p:cNvPr id="7" name="Rectangle 5"/>
          <p:cNvSpPr>
            <a:spLocks noGrp="1" noChangeArrowheads="1"/>
          </p:cNvSpPr>
          <p:nvPr>
            <p:ph type="ftr" sz="quarter" idx="11"/>
          </p:nvPr>
        </p:nvSpPr>
        <p:spPr>
          <a:ln/>
        </p:spPr>
        <p:txBody>
          <a:bodyPr/>
          <a:lstStyle>
            <a:lvl1pPr>
              <a:defRPr/>
            </a:lvl1pPr>
          </a:lstStyle>
          <a:p>
            <a:pPr>
              <a:defRPr/>
            </a:pPr>
            <a:endParaRPr lang="sl-SI" altLang="sl-SI"/>
          </a:p>
        </p:txBody>
      </p:sp>
      <p:sp>
        <p:nvSpPr>
          <p:cNvPr id="8" name="Rectangle 6"/>
          <p:cNvSpPr>
            <a:spLocks noGrp="1" noChangeArrowheads="1"/>
          </p:cNvSpPr>
          <p:nvPr>
            <p:ph type="sldNum" sz="quarter" idx="12"/>
          </p:nvPr>
        </p:nvSpPr>
        <p:spPr>
          <a:ln/>
        </p:spPr>
        <p:txBody>
          <a:bodyPr/>
          <a:lstStyle>
            <a:lvl1pPr>
              <a:defRPr/>
            </a:lvl1pPr>
          </a:lstStyle>
          <a:p>
            <a:pPr>
              <a:defRPr/>
            </a:pPr>
            <a:fld id="{1B46B11F-66B9-4CB3-BA00-2C8561A83C62}" type="slidenum">
              <a:rPr lang="sl-SI" altLang="sl-SI"/>
              <a:pPr>
                <a:defRPr/>
              </a:pPr>
              <a:t>‹#›</a:t>
            </a:fld>
            <a:endParaRPr lang="sl-SI" altLang="sl-SI"/>
          </a:p>
        </p:txBody>
      </p:sp>
    </p:spTree>
    <p:extLst>
      <p:ext uri="{BB962C8B-B14F-4D97-AF65-F5344CB8AC3E}">
        <p14:creationId xmlns:p14="http://schemas.microsoft.com/office/powerpoint/2010/main" val="2258718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Rectangle 4"/>
          <p:cNvSpPr>
            <a:spLocks noGrp="1" noChangeArrowheads="1"/>
          </p:cNvSpPr>
          <p:nvPr>
            <p:ph type="dt" sz="half" idx="10"/>
          </p:nvPr>
        </p:nvSpPr>
        <p:spPr>
          <a:ln/>
        </p:spPr>
        <p:txBody>
          <a:bodyPr/>
          <a:lstStyle>
            <a:lvl1pPr>
              <a:defRPr/>
            </a:lvl1pPr>
          </a:lstStyle>
          <a:p>
            <a:pPr>
              <a:defRPr/>
            </a:pPr>
            <a:endParaRPr lang="sl-SI" altLang="sl-SI"/>
          </a:p>
        </p:txBody>
      </p:sp>
      <p:sp>
        <p:nvSpPr>
          <p:cNvPr id="5" name="Rectangle 5"/>
          <p:cNvSpPr>
            <a:spLocks noGrp="1" noChangeArrowheads="1"/>
          </p:cNvSpPr>
          <p:nvPr>
            <p:ph type="ftr" sz="quarter" idx="11"/>
          </p:nvPr>
        </p:nvSpPr>
        <p:spPr>
          <a:ln/>
        </p:spPr>
        <p:txBody>
          <a:bodyPr/>
          <a:lstStyle>
            <a:lvl1pPr>
              <a:defRPr/>
            </a:lvl1pPr>
          </a:lstStyle>
          <a:p>
            <a:pPr>
              <a:defRPr/>
            </a:pPr>
            <a:endParaRPr lang="sl-SI" altLang="sl-SI"/>
          </a:p>
        </p:txBody>
      </p:sp>
      <p:sp>
        <p:nvSpPr>
          <p:cNvPr id="6" name="Rectangle 6"/>
          <p:cNvSpPr>
            <a:spLocks noGrp="1" noChangeArrowheads="1"/>
          </p:cNvSpPr>
          <p:nvPr>
            <p:ph type="sldNum" sz="quarter" idx="12"/>
          </p:nvPr>
        </p:nvSpPr>
        <p:spPr>
          <a:ln/>
        </p:spPr>
        <p:txBody>
          <a:bodyPr/>
          <a:lstStyle>
            <a:lvl1pPr>
              <a:defRPr/>
            </a:lvl1pPr>
          </a:lstStyle>
          <a:p>
            <a:pPr>
              <a:defRPr/>
            </a:pPr>
            <a:fld id="{6EABB6DF-33F9-4C1F-AEFE-E149FE7FCE66}" type="slidenum">
              <a:rPr lang="sl-SI" altLang="sl-SI"/>
              <a:pPr>
                <a:defRPr/>
              </a:pPr>
              <a:t>‹#›</a:t>
            </a:fld>
            <a:endParaRPr lang="sl-SI" altLang="sl-SI"/>
          </a:p>
        </p:txBody>
      </p:sp>
    </p:spTree>
    <p:extLst>
      <p:ext uri="{BB962C8B-B14F-4D97-AF65-F5344CB8AC3E}">
        <p14:creationId xmlns:p14="http://schemas.microsoft.com/office/powerpoint/2010/main" val="21135469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smtClean="0"/>
              <a:t>Click to edit Master title style</a:t>
            </a:r>
            <a:endParaRPr lang="sl-SI"/>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sl-SI" altLang="sl-SI"/>
          </a:p>
        </p:txBody>
      </p:sp>
      <p:sp>
        <p:nvSpPr>
          <p:cNvPr id="5" name="Rectangle 5"/>
          <p:cNvSpPr>
            <a:spLocks noGrp="1" noChangeArrowheads="1"/>
          </p:cNvSpPr>
          <p:nvPr>
            <p:ph type="ftr" sz="quarter" idx="11"/>
          </p:nvPr>
        </p:nvSpPr>
        <p:spPr>
          <a:ln/>
        </p:spPr>
        <p:txBody>
          <a:bodyPr/>
          <a:lstStyle>
            <a:lvl1pPr>
              <a:defRPr/>
            </a:lvl1pPr>
          </a:lstStyle>
          <a:p>
            <a:pPr>
              <a:defRPr/>
            </a:pPr>
            <a:endParaRPr lang="sl-SI" altLang="sl-SI"/>
          </a:p>
        </p:txBody>
      </p:sp>
      <p:sp>
        <p:nvSpPr>
          <p:cNvPr id="6" name="Rectangle 6"/>
          <p:cNvSpPr>
            <a:spLocks noGrp="1" noChangeArrowheads="1"/>
          </p:cNvSpPr>
          <p:nvPr>
            <p:ph type="sldNum" sz="quarter" idx="12"/>
          </p:nvPr>
        </p:nvSpPr>
        <p:spPr>
          <a:ln/>
        </p:spPr>
        <p:txBody>
          <a:bodyPr/>
          <a:lstStyle>
            <a:lvl1pPr>
              <a:defRPr/>
            </a:lvl1pPr>
          </a:lstStyle>
          <a:p>
            <a:pPr>
              <a:defRPr/>
            </a:pPr>
            <a:fld id="{35AF8D12-14C0-417E-A914-474581719F65}" type="slidenum">
              <a:rPr lang="sl-SI" altLang="sl-SI"/>
              <a:pPr>
                <a:defRPr/>
              </a:pPr>
              <a:t>‹#›</a:t>
            </a:fld>
            <a:endParaRPr lang="sl-SI" altLang="sl-SI"/>
          </a:p>
        </p:txBody>
      </p:sp>
    </p:spTree>
    <p:extLst>
      <p:ext uri="{BB962C8B-B14F-4D97-AF65-F5344CB8AC3E}">
        <p14:creationId xmlns:p14="http://schemas.microsoft.com/office/powerpoint/2010/main" val="250184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Content Placeholder 2"/>
          <p:cNvSpPr>
            <a:spLocks noGrp="1"/>
          </p:cNvSpPr>
          <p:nvPr>
            <p:ph sz="half" idx="1"/>
          </p:nvPr>
        </p:nvSpPr>
        <p:spPr>
          <a:xfrm>
            <a:off x="495300" y="1600200"/>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Content Placeholder 3"/>
          <p:cNvSpPr>
            <a:spLocks noGrp="1"/>
          </p:cNvSpPr>
          <p:nvPr>
            <p:ph sz="half" idx="2"/>
          </p:nvPr>
        </p:nvSpPr>
        <p:spPr>
          <a:xfrm>
            <a:off x="5029200" y="1600200"/>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5" name="Rectangle 4"/>
          <p:cNvSpPr>
            <a:spLocks noGrp="1" noChangeArrowheads="1"/>
          </p:cNvSpPr>
          <p:nvPr>
            <p:ph type="dt" sz="half" idx="10"/>
          </p:nvPr>
        </p:nvSpPr>
        <p:spPr>
          <a:ln/>
        </p:spPr>
        <p:txBody>
          <a:bodyPr/>
          <a:lstStyle>
            <a:lvl1pPr>
              <a:defRPr/>
            </a:lvl1pPr>
          </a:lstStyle>
          <a:p>
            <a:pPr>
              <a:defRPr/>
            </a:pPr>
            <a:endParaRPr lang="sl-SI" altLang="sl-SI"/>
          </a:p>
        </p:txBody>
      </p:sp>
      <p:sp>
        <p:nvSpPr>
          <p:cNvPr id="6" name="Rectangle 5"/>
          <p:cNvSpPr>
            <a:spLocks noGrp="1" noChangeArrowheads="1"/>
          </p:cNvSpPr>
          <p:nvPr>
            <p:ph type="ftr" sz="quarter" idx="11"/>
          </p:nvPr>
        </p:nvSpPr>
        <p:spPr>
          <a:ln/>
        </p:spPr>
        <p:txBody>
          <a:bodyPr/>
          <a:lstStyle>
            <a:lvl1pPr>
              <a:defRPr/>
            </a:lvl1pPr>
          </a:lstStyle>
          <a:p>
            <a:pPr>
              <a:defRPr/>
            </a:pPr>
            <a:endParaRPr lang="sl-SI" altLang="sl-SI"/>
          </a:p>
        </p:txBody>
      </p:sp>
      <p:sp>
        <p:nvSpPr>
          <p:cNvPr id="7" name="Rectangle 6"/>
          <p:cNvSpPr>
            <a:spLocks noGrp="1" noChangeArrowheads="1"/>
          </p:cNvSpPr>
          <p:nvPr>
            <p:ph type="sldNum" sz="quarter" idx="12"/>
          </p:nvPr>
        </p:nvSpPr>
        <p:spPr>
          <a:ln/>
        </p:spPr>
        <p:txBody>
          <a:bodyPr/>
          <a:lstStyle>
            <a:lvl1pPr>
              <a:defRPr/>
            </a:lvl1pPr>
          </a:lstStyle>
          <a:p>
            <a:pPr>
              <a:defRPr/>
            </a:pPr>
            <a:fld id="{DDB310E2-7A0A-4E65-9762-595299932298}" type="slidenum">
              <a:rPr lang="sl-SI" altLang="sl-SI"/>
              <a:pPr>
                <a:defRPr/>
              </a:pPr>
              <a:t>‹#›</a:t>
            </a:fld>
            <a:endParaRPr lang="sl-SI" altLang="sl-SI"/>
          </a:p>
        </p:txBody>
      </p:sp>
    </p:spTree>
    <p:extLst>
      <p:ext uri="{BB962C8B-B14F-4D97-AF65-F5344CB8AC3E}">
        <p14:creationId xmlns:p14="http://schemas.microsoft.com/office/powerpoint/2010/main" val="17562083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sl-SI"/>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7" name="Rectangle 4"/>
          <p:cNvSpPr>
            <a:spLocks noGrp="1" noChangeArrowheads="1"/>
          </p:cNvSpPr>
          <p:nvPr>
            <p:ph type="dt" sz="half" idx="10"/>
          </p:nvPr>
        </p:nvSpPr>
        <p:spPr>
          <a:ln/>
        </p:spPr>
        <p:txBody>
          <a:bodyPr/>
          <a:lstStyle>
            <a:lvl1pPr>
              <a:defRPr/>
            </a:lvl1pPr>
          </a:lstStyle>
          <a:p>
            <a:pPr>
              <a:defRPr/>
            </a:pPr>
            <a:endParaRPr lang="sl-SI" altLang="sl-SI"/>
          </a:p>
        </p:txBody>
      </p:sp>
      <p:sp>
        <p:nvSpPr>
          <p:cNvPr id="8" name="Rectangle 5"/>
          <p:cNvSpPr>
            <a:spLocks noGrp="1" noChangeArrowheads="1"/>
          </p:cNvSpPr>
          <p:nvPr>
            <p:ph type="ftr" sz="quarter" idx="11"/>
          </p:nvPr>
        </p:nvSpPr>
        <p:spPr>
          <a:ln/>
        </p:spPr>
        <p:txBody>
          <a:bodyPr/>
          <a:lstStyle>
            <a:lvl1pPr>
              <a:defRPr/>
            </a:lvl1pPr>
          </a:lstStyle>
          <a:p>
            <a:pPr>
              <a:defRPr/>
            </a:pPr>
            <a:endParaRPr lang="sl-SI" altLang="sl-SI"/>
          </a:p>
        </p:txBody>
      </p:sp>
      <p:sp>
        <p:nvSpPr>
          <p:cNvPr id="9" name="Rectangle 6"/>
          <p:cNvSpPr>
            <a:spLocks noGrp="1" noChangeArrowheads="1"/>
          </p:cNvSpPr>
          <p:nvPr>
            <p:ph type="sldNum" sz="quarter" idx="12"/>
          </p:nvPr>
        </p:nvSpPr>
        <p:spPr>
          <a:ln/>
        </p:spPr>
        <p:txBody>
          <a:bodyPr/>
          <a:lstStyle>
            <a:lvl1pPr>
              <a:defRPr/>
            </a:lvl1pPr>
          </a:lstStyle>
          <a:p>
            <a:pPr>
              <a:defRPr/>
            </a:pPr>
            <a:fld id="{4EDD2ED2-9BF7-4CDC-B8F5-A147ED46CD26}" type="slidenum">
              <a:rPr lang="sl-SI" altLang="sl-SI"/>
              <a:pPr>
                <a:defRPr/>
              </a:pPr>
              <a:t>‹#›</a:t>
            </a:fld>
            <a:endParaRPr lang="sl-SI" altLang="sl-SI"/>
          </a:p>
        </p:txBody>
      </p:sp>
    </p:spTree>
    <p:extLst>
      <p:ext uri="{BB962C8B-B14F-4D97-AF65-F5344CB8AC3E}">
        <p14:creationId xmlns:p14="http://schemas.microsoft.com/office/powerpoint/2010/main" val="2483140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Rectangle 4"/>
          <p:cNvSpPr>
            <a:spLocks noGrp="1" noChangeArrowheads="1"/>
          </p:cNvSpPr>
          <p:nvPr>
            <p:ph type="dt" sz="half" idx="10"/>
          </p:nvPr>
        </p:nvSpPr>
        <p:spPr>
          <a:ln/>
        </p:spPr>
        <p:txBody>
          <a:bodyPr/>
          <a:lstStyle>
            <a:lvl1pPr>
              <a:defRPr/>
            </a:lvl1pPr>
          </a:lstStyle>
          <a:p>
            <a:pPr>
              <a:defRPr/>
            </a:pPr>
            <a:endParaRPr lang="sl-SI" altLang="sl-SI"/>
          </a:p>
        </p:txBody>
      </p:sp>
      <p:sp>
        <p:nvSpPr>
          <p:cNvPr id="4" name="Rectangle 5"/>
          <p:cNvSpPr>
            <a:spLocks noGrp="1" noChangeArrowheads="1"/>
          </p:cNvSpPr>
          <p:nvPr>
            <p:ph type="ftr" sz="quarter" idx="11"/>
          </p:nvPr>
        </p:nvSpPr>
        <p:spPr>
          <a:ln/>
        </p:spPr>
        <p:txBody>
          <a:bodyPr/>
          <a:lstStyle>
            <a:lvl1pPr>
              <a:defRPr/>
            </a:lvl1pPr>
          </a:lstStyle>
          <a:p>
            <a:pPr>
              <a:defRPr/>
            </a:pPr>
            <a:endParaRPr lang="sl-SI" altLang="sl-SI"/>
          </a:p>
        </p:txBody>
      </p:sp>
      <p:sp>
        <p:nvSpPr>
          <p:cNvPr id="5" name="Rectangle 6"/>
          <p:cNvSpPr>
            <a:spLocks noGrp="1" noChangeArrowheads="1"/>
          </p:cNvSpPr>
          <p:nvPr>
            <p:ph type="sldNum" sz="quarter" idx="12"/>
          </p:nvPr>
        </p:nvSpPr>
        <p:spPr>
          <a:ln/>
        </p:spPr>
        <p:txBody>
          <a:bodyPr/>
          <a:lstStyle>
            <a:lvl1pPr>
              <a:defRPr/>
            </a:lvl1pPr>
          </a:lstStyle>
          <a:p>
            <a:pPr>
              <a:defRPr/>
            </a:pPr>
            <a:fld id="{A1A442A7-BD9B-45B8-A5BA-2774A46E2C70}" type="slidenum">
              <a:rPr lang="sl-SI" altLang="sl-SI"/>
              <a:pPr>
                <a:defRPr/>
              </a:pPr>
              <a:t>‹#›</a:t>
            </a:fld>
            <a:endParaRPr lang="sl-SI" altLang="sl-SI"/>
          </a:p>
        </p:txBody>
      </p:sp>
    </p:spTree>
    <p:extLst>
      <p:ext uri="{BB962C8B-B14F-4D97-AF65-F5344CB8AC3E}">
        <p14:creationId xmlns:p14="http://schemas.microsoft.com/office/powerpoint/2010/main" val="2485190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sl-SI" altLang="sl-SI"/>
          </a:p>
        </p:txBody>
      </p:sp>
      <p:sp>
        <p:nvSpPr>
          <p:cNvPr id="3" name="Rectangle 5"/>
          <p:cNvSpPr>
            <a:spLocks noGrp="1" noChangeArrowheads="1"/>
          </p:cNvSpPr>
          <p:nvPr>
            <p:ph type="ftr" sz="quarter" idx="11"/>
          </p:nvPr>
        </p:nvSpPr>
        <p:spPr>
          <a:ln/>
        </p:spPr>
        <p:txBody>
          <a:bodyPr/>
          <a:lstStyle>
            <a:lvl1pPr>
              <a:defRPr/>
            </a:lvl1pPr>
          </a:lstStyle>
          <a:p>
            <a:pPr>
              <a:defRPr/>
            </a:pPr>
            <a:endParaRPr lang="sl-SI" altLang="sl-SI"/>
          </a:p>
        </p:txBody>
      </p:sp>
      <p:sp>
        <p:nvSpPr>
          <p:cNvPr id="4" name="Rectangle 6"/>
          <p:cNvSpPr>
            <a:spLocks noGrp="1" noChangeArrowheads="1"/>
          </p:cNvSpPr>
          <p:nvPr>
            <p:ph type="sldNum" sz="quarter" idx="12"/>
          </p:nvPr>
        </p:nvSpPr>
        <p:spPr>
          <a:ln/>
        </p:spPr>
        <p:txBody>
          <a:bodyPr/>
          <a:lstStyle>
            <a:lvl1pPr>
              <a:defRPr/>
            </a:lvl1pPr>
          </a:lstStyle>
          <a:p>
            <a:pPr>
              <a:defRPr/>
            </a:pPr>
            <a:fld id="{A9CCB6B3-D124-491E-8220-2B31318E421D}" type="slidenum">
              <a:rPr lang="sl-SI" altLang="sl-SI"/>
              <a:pPr>
                <a:defRPr/>
              </a:pPr>
              <a:t>‹#›</a:t>
            </a:fld>
            <a:endParaRPr lang="sl-SI" altLang="sl-SI"/>
          </a:p>
        </p:txBody>
      </p:sp>
    </p:spTree>
    <p:extLst>
      <p:ext uri="{BB962C8B-B14F-4D97-AF65-F5344CB8AC3E}">
        <p14:creationId xmlns:p14="http://schemas.microsoft.com/office/powerpoint/2010/main" val="1851922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nchor="b"/>
          <a:lstStyle>
            <a:lvl1pPr algn="l">
              <a:defRPr sz="2000" b="1"/>
            </a:lvl1pPr>
          </a:lstStyle>
          <a:p>
            <a:r>
              <a:rPr lang="en-US" smtClean="0"/>
              <a:t>Click to edit Master title style</a:t>
            </a:r>
            <a:endParaRPr lang="sl-SI"/>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sl-SI" altLang="sl-SI"/>
          </a:p>
        </p:txBody>
      </p:sp>
      <p:sp>
        <p:nvSpPr>
          <p:cNvPr id="6" name="Rectangle 5"/>
          <p:cNvSpPr>
            <a:spLocks noGrp="1" noChangeArrowheads="1"/>
          </p:cNvSpPr>
          <p:nvPr>
            <p:ph type="ftr" sz="quarter" idx="11"/>
          </p:nvPr>
        </p:nvSpPr>
        <p:spPr>
          <a:ln/>
        </p:spPr>
        <p:txBody>
          <a:bodyPr/>
          <a:lstStyle>
            <a:lvl1pPr>
              <a:defRPr/>
            </a:lvl1pPr>
          </a:lstStyle>
          <a:p>
            <a:pPr>
              <a:defRPr/>
            </a:pPr>
            <a:endParaRPr lang="sl-SI" altLang="sl-SI"/>
          </a:p>
        </p:txBody>
      </p:sp>
      <p:sp>
        <p:nvSpPr>
          <p:cNvPr id="7" name="Rectangle 6"/>
          <p:cNvSpPr>
            <a:spLocks noGrp="1" noChangeArrowheads="1"/>
          </p:cNvSpPr>
          <p:nvPr>
            <p:ph type="sldNum" sz="quarter" idx="12"/>
          </p:nvPr>
        </p:nvSpPr>
        <p:spPr>
          <a:ln/>
        </p:spPr>
        <p:txBody>
          <a:bodyPr/>
          <a:lstStyle>
            <a:lvl1pPr>
              <a:defRPr/>
            </a:lvl1pPr>
          </a:lstStyle>
          <a:p>
            <a:pPr>
              <a:defRPr/>
            </a:pPr>
            <a:fld id="{FE3E4163-B5A0-4C01-B562-F50AFD5369FA}" type="slidenum">
              <a:rPr lang="sl-SI" altLang="sl-SI"/>
              <a:pPr>
                <a:defRPr/>
              </a:pPr>
              <a:t>‹#›</a:t>
            </a:fld>
            <a:endParaRPr lang="sl-SI" altLang="sl-SI"/>
          </a:p>
        </p:txBody>
      </p:sp>
    </p:spTree>
    <p:extLst>
      <p:ext uri="{BB962C8B-B14F-4D97-AF65-F5344CB8AC3E}">
        <p14:creationId xmlns:p14="http://schemas.microsoft.com/office/powerpoint/2010/main" val="274314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sl-SI"/>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l-SI" noProof="0" smtClean="0"/>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sl-SI" altLang="sl-SI"/>
          </a:p>
        </p:txBody>
      </p:sp>
      <p:sp>
        <p:nvSpPr>
          <p:cNvPr id="6" name="Rectangle 5"/>
          <p:cNvSpPr>
            <a:spLocks noGrp="1" noChangeArrowheads="1"/>
          </p:cNvSpPr>
          <p:nvPr>
            <p:ph type="ftr" sz="quarter" idx="11"/>
          </p:nvPr>
        </p:nvSpPr>
        <p:spPr>
          <a:ln/>
        </p:spPr>
        <p:txBody>
          <a:bodyPr/>
          <a:lstStyle>
            <a:lvl1pPr>
              <a:defRPr/>
            </a:lvl1pPr>
          </a:lstStyle>
          <a:p>
            <a:pPr>
              <a:defRPr/>
            </a:pPr>
            <a:endParaRPr lang="sl-SI" altLang="sl-SI"/>
          </a:p>
        </p:txBody>
      </p:sp>
      <p:sp>
        <p:nvSpPr>
          <p:cNvPr id="7" name="Rectangle 6"/>
          <p:cNvSpPr>
            <a:spLocks noGrp="1" noChangeArrowheads="1"/>
          </p:cNvSpPr>
          <p:nvPr>
            <p:ph type="sldNum" sz="quarter" idx="12"/>
          </p:nvPr>
        </p:nvSpPr>
        <p:spPr>
          <a:ln/>
        </p:spPr>
        <p:txBody>
          <a:bodyPr/>
          <a:lstStyle>
            <a:lvl1pPr>
              <a:defRPr/>
            </a:lvl1pPr>
          </a:lstStyle>
          <a:p>
            <a:pPr>
              <a:defRPr/>
            </a:pPr>
            <a:fld id="{71DE8EEE-04EF-4CF2-8C1F-41A55E3F5157}" type="slidenum">
              <a:rPr lang="sl-SI" altLang="sl-SI"/>
              <a:pPr>
                <a:defRPr/>
              </a:pPr>
              <a:t>‹#›</a:t>
            </a:fld>
            <a:endParaRPr lang="sl-SI" altLang="sl-SI"/>
          </a:p>
        </p:txBody>
      </p:sp>
    </p:spTree>
    <p:extLst>
      <p:ext uri="{BB962C8B-B14F-4D97-AF65-F5344CB8AC3E}">
        <p14:creationId xmlns:p14="http://schemas.microsoft.com/office/powerpoint/2010/main" val="193991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95300" y="274638"/>
            <a:ext cx="8915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sl-SI" altLang="sl-SI" smtClean="0"/>
              <a:t>Click to edit Master title style</a:t>
            </a:r>
          </a:p>
        </p:txBody>
      </p:sp>
      <p:sp>
        <p:nvSpPr>
          <p:cNvPr id="1027" name="Rectangle 3"/>
          <p:cNvSpPr>
            <a:spLocks noGrp="1" noChangeArrowheads="1"/>
          </p:cNvSpPr>
          <p:nvPr>
            <p:ph type="body" idx="1"/>
          </p:nvPr>
        </p:nvSpPr>
        <p:spPr bwMode="auto">
          <a:xfrm>
            <a:off x="495300" y="1600200"/>
            <a:ext cx="89154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l-SI" altLang="sl-SI" smtClean="0"/>
              <a:t>Click to edit Master text styles</a:t>
            </a:r>
          </a:p>
          <a:p>
            <a:pPr lvl="1"/>
            <a:r>
              <a:rPr lang="sl-SI" altLang="sl-SI" smtClean="0"/>
              <a:t>Second level</a:t>
            </a:r>
          </a:p>
          <a:p>
            <a:pPr lvl="2"/>
            <a:r>
              <a:rPr lang="sl-SI" altLang="sl-SI" smtClean="0"/>
              <a:t>Third level</a:t>
            </a:r>
          </a:p>
          <a:p>
            <a:pPr lvl="3"/>
            <a:r>
              <a:rPr lang="sl-SI" altLang="sl-SI" smtClean="0"/>
              <a:t>Fourth level</a:t>
            </a:r>
          </a:p>
          <a:p>
            <a:pPr lvl="4"/>
            <a:r>
              <a:rPr lang="sl-SI" altLang="sl-SI" smtClean="0"/>
              <a:t>Fifth level</a:t>
            </a:r>
          </a:p>
        </p:txBody>
      </p:sp>
      <p:sp>
        <p:nvSpPr>
          <p:cNvPr id="1028" name="Rectangle 4"/>
          <p:cNvSpPr>
            <a:spLocks noGrp="1" noChangeArrowheads="1"/>
          </p:cNvSpPr>
          <p:nvPr>
            <p:ph type="dt" sz="half" idx="2"/>
          </p:nvPr>
        </p:nvSpPr>
        <p:spPr bwMode="auto">
          <a:xfrm>
            <a:off x="495300" y="6245225"/>
            <a:ext cx="23114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sl-SI" altLang="sl-SI"/>
          </a:p>
        </p:txBody>
      </p:sp>
      <p:sp>
        <p:nvSpPr>
          <p:cNvPr id="1029" name="Rectangle 5"/>
          <p:cNvSpPr>
            <a:spLocks noGrp="1" noChangeArrowheads="1"/>
          </p:cNvSpPr>
          <p:nvPr>
            <p:ph type="ftr" sz="quarter" idx="3"/>
          </p:nvPr>
        </p:nvSpPr>
        <p:spPr bwMode="auto">
          <a:xfrm>
            <a:off x="3384550" y="6245225"/>
            <a:ext cx="31369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sl-SI" altLang="sl-SI"/>
          </a:p>
        </p:txBody>
      </p:sp>
      <p:sp>
        <p:nvSpPr>
          <p:cNvPr id="1030" name="Rectangle 6"/>
          <p:cNvSpPr>
            <a:spLocks noGrp="1" noChangeArrowheads="1"/>
          </p:cNvSpPr>
          <p:nvPr>
            <p:ph type="sldNum" sz="quarter" idx="4"/>
          </p:nvPr>
        </p:nvSpPr>
        <p:spPr bwMode="auto">
          <a:xfrm>
            <a:off x="7099300" y="6245225"/>
            <a:ext cx="23114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88A0AE80-A5A5-4873-A5C2-9F902775B96A}" type="slidenum">
              <a:rPr lang="sl-SI" altLang="sl-SI"/>
              <a:pPr>
                <a:defRPr/>
              </a:pPr>
              <a:t>‹#›</a:t>
            </a:fld>
            <a:endParaRPr lang="sl-SI" altLang="sl-SI"/>
          </a:p>
        </p:txBody>
      </p:sp>
    </p:spTree>
  </p:cSld>
  <p:clrMap bg1="lt1" tx1="dk1" bg2="lt2" tx2="dk2" accent1="accent1" accent2="accent2" accent3="accent3" accent4="accent4" accent5="accent5" accent6="accent6" hlink="hlink" folHlink="folHlink"/>
  <p:sldLayoutIdLst>
    <p:sldLayoutId id="2147483737"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 id="2147483736"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12.xml"/><Relationship Id="rId1" Type="http://schemas.openxmlformats.org/officeDocument/2006/relationships/vmlDrawing" Target="../drawings/vmlDrawing7.vml"/><Relationship Id="rId4" Type="http://schemas.openxmlformats.org/officeDocument/2006/relationships/image" Target="../media/image14.wmf"/></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8" Type="http://schemas.openxmlformats.org/officeDocument/2006/relationships/image" Target="../media/image18.wmf"/><Relationship Id="rId3" Type="http://schemas.openxmlformats.org/officeDocument/2006/relationships/oleObject" Target="../embeddings/oleObject11.bin"/><Relationship Id="rId7" Type="http://schemas.openxmlformats.org/officeDocument/2006/relationships/oleObject" Target="../embeddings/oleObject13.bin"/><Relationship Id="rId2" Type="http://schemas.openxmlformats.org/officeDocument/2006/relationships/slideLayout" Target="../slideLayouts/slideLayout4.xml"/><Relationship Id="rId1" Type="http://schemas.openxmlformats.org/officeDocument/2006/relationships/vmlDrawing" Target="../drawings/vmlDrawing8.vml"/><Relationship Id="rId6" Type="http://schemas.openxmlformats.org/officeDocument/2006/relationships/image" Target="../media/image17.wmf"/><Relationship Id="rId5" Type="http://schemas.openxmlformats.org/officeDocument/2006/relationships/oleObject" Target="../embeddings/oleObject12.bin"/><Relationship Id="rId4" Type="http://schemas.openxmlformats.org/officeDocument/2006/relationships/image" Target="../media/image16.wmf"/><Relationship Id="rId9" Type="http://schemas.openxmlformats.org/officeDocument/2006/relationships/image" Target="../media/image19.w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12.xml"/><Relationship Id="rId1" Type="http://schemas.openxmlformats.org/officeDocument/2006/relationships/vmlDrawing" Target="../drawings/vmlDrawing9.vml"/><Relationship Id="rId4" Type="http://schemas.openxmlformats.org/officeDocument/2006/relationships/image" Target="../media/image24.w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2.xml"/><Relationship Id="rId4" Type="http://schemas.openxmlformats.org/officeDocument/2006/relationships/image" Target="../media/image27.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12.xml"/><Relationship Id="rId1" Type="http://schemas.openxmlformats.org/officeDocument/2006/relationships/vmlDrawing" Target="../drawings/vmlDrawing10.vml"/><Relationship Id="rId4" Type="http://schemas.openxmlformats.org/officeDocument/2006/relationships/image" Target="../media/image28.wmf"/></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2.xml"/><Relationship Id="rId1" Type="http://schemas.openxmlformats.org/officeDocument/2006/relationships/vmlDrawing" Target="../drawings/vmlDrawing11.vml"/><Relationship Id="rId5" Type="http://schemas.openxmlformats.org/officeDocument/2006/relationships/image" Target="../media/image29.wmf"/><Relationship Id="rId4" Type="http://schemas.openxmlformats.org/officeDocument/2006/relationships/oleObject" Target="../embeddings/oleObject16.bin"/></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2.xml"/><Relationship Id="rId1" Type="http://schemas.openxmlformats.org/officeDocument/2006/relationships/vmlDrawing" Target="../drawings/vmlDrawing2.vml"/><Relationship Id="rId5" Type="http://schemas.openxmlformats.org/officeDocument/2006/relationships/image" Target="../media/image4.wmf"/><Relationship Id="rId4" Type="http://schemas.openxmlformats.org/officeDocument/2006/relationships/oleObject" Target="../embeddings/oleObject2.bin"/></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12.xml"/><Relationship Id="rId1" Type="http://schemas.openxmlformats.org/officeDocument/2006/relationships/vmlDrawing" Target="../drawings/vmlDrawing12.vml"/><Relationship Id="rId6" Type="http://schemas.openxmlformats.org/officeDocument/2006/relationships/image" Target="../media/image36.wmf"/><Relationship Id="rId5" Type="http://schemas.openxmlformats.org/officeDocument/2006/relationships/oleObject" Target="../embeddings/oleObject18.bin"/><Relationship Id="rId4" Type="http://schemas.openxmlformats.org/officeDocument/2006/relationships/image" Target="../media/image35.w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12.xml"/><Relationship Id="rId1" Type="http://schemas.openxmlformats.org/officeDocument/2006/relationships/vmlDrawing" Target="../drawings/vmlDrawing13.vml"/><Relationship Id="rId6" Type="http://schemas.openxmlformats.org/officeDocument/2006/relationships/image" Target="../media/image40.wmf"/><Relationship Id="rId5" Type="http://schemas.openxmlformats.org/officeDocument/2006/relationships/oleObject" Target="../embeddings/oleObject20.bin"/><Relationship Id="rId4" Type="http://schemas.openxmlformats.org/officeDocument/2006/relationships/image" Target="../media/image39.wmf"/></Relationships>
</file>

<file path=ppt/slides/_rels/slide35.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slideLayout" Target="../slideLayouts/slideLayout12.xml"/><Relationship Id="rId1" Type="http://schemas.openxmlformats.org/officeDocument/2006/relationships/vmlDrawing" Target="../drawings/vmlDrawing14.vml"/><Relationship Id="rId5" Type="http://schemas.openxmlformats.org/officeDocument/2006/relationships/image" Target="../media/image41.wmf"/><Relationship Id="rId4" Type="http://schemas.openxmlformats.org/officeDocument/2006/relationships/oleObject" Target="../embeddings/oleObject21.bin"/></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image" Target="../media/image44.wmf"/><Relationship Id="rId5" Type="http://schemas.openxmlformats.org/officeDocument/2006/relationships/oleObject" Target="../embeddings/oleObject23.bin"/><Relationship Id="rId4" Type="http://schemas.openxmlformats.org/officeDocument/2006/relationships/image" Target="../media/image43.w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3.xml"/><Relationship Id="rId1" Type="http://schemas.openxmlformats.org/officeDocument/2006/relationships/vmlDrawing" Target="../drawings/vmlDrawing3.vml"/><Relationship Id="rId5" Type="http://schemas.openxmlformats.org/officeDocument/2006/relationships/image" Target="../media/image6.png"/><Relationship Id="rId4" Type="http://schemas.openxmlformats.org/officeDocument/2006/relationships/oleObject" Target="../embeddings/oleObject3.bin"/></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12.xml"/><Relationship Id="rId1" Type="http://schemas.openxmlformats.org/officeDocument/2006/relationships/vmlDrawing" Target="../drawings/vmlDrawing16.vml"/><Relationship Id="rId6" Type="http://schemas.openxmlformats.org/officeDocument/2006/relationships/image" Target="../media/image47.wmf"/><Relationship Id="rId5" Type="http://schemas.openxmlformats.org/officeDocument/2006/relationships/oleObject" Target="../embeddings/oleObject25.bin"/><Relationship Id="rId4" Type="http://schemas.openxmlformats.org/officeDocument/2006/relationships/image" Target="../media/image46.wmf"/></Relationships>
</file>

<file path=ppt/slides/_rels/slide4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12.xml"/><Relationship Id="rId1" Type="http://schemas.openxmlformats.org/officeDocument/2006/relationships/vmlDrawing" Target="../drawings/vmlDrawing17.vml"/><Relationship Id="rId6" Type="http://schemas.openxmlformats.org/officeDocument/2006/relationships/image" Target="../media/image40.wmf"/><Relationship Id="rId5" Type="http://schemas.openxmlformats.org/officeDocument/2006/relationships/oleObject" Target="../embeddings/oleObject27.bin"/><Relationship Id="rId4" Type="http://schemas.openxmlformats.org/officeDocument/2006/relationships/image" Target="../media/image39.wm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12.xml"/><Relationship Id="rId1" Type="http://schemas.openxmlformats.org/officeDocument/2006/relationships/vmlDrawing" Target="../drawings/vmlDrawing18.vml"/><Relationship Id="rId4" Type="http://schemas.openxmlformats.org/officeDocument/2006/relationships/image" Target="../media/image49.wmf"/></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8" Type="http://schemas.openxmlformats.org/officeDocument/2006/relationships/image" Target="../media/image56.wmf"/><Relationship Id="rId3" Type="http://schemas.openxmlformats.org/officeDocument/2006/relationships/oleObject" Target="../embeddings/oleObject29.bin"/><Relationship Id="rId7" Type="http://schemas.openxmlformats.org/officeDocument/2006/relationships/oleObject" Target="../embeddings/oleObject31.bin"/><Relationship Id="rId12" Type="http://schemas.openxmlformats.org/officeDocument/2006/relationships/image" Target="../media/image58.wmf"/><Relationship Id="rId2" Type="http://schemas.openxmlformats.org/officeDocument/2006/relationships/slideLayout" Target="../slideLayouts/slideLayout12.xml"/><Relationship Id="rId1" Type="http://schemas.openxmlformats.org/officeDocument/2006/relationships/vmlDrawing" Target="../drawings/vmlDrawing19.vml"/><Relationship Id="rId6" Type="http://schemas.openxmlformats.org/officeDocument/2006/relationships/image" Target="../media/image55.wmf"/><Relationship Id="rId11" Type="http://schemas.openxmlformats.org/officeDocument/2006/relationships/oleObject" Target="../embeddings/oleObject33.bin"/><Relationship Id="rId5" Type="http://schemas.openxmlformats.org/officeDocument/2006/relationships/oleObject" Target="../embeddings/oleObject30.bin"/><Relationship Id="rId10" Type="http://schemas.openxmlformats.org/officeDocument/2006/relationships/image" Target="../media/image57.wmf"/><Relationship Id="rId4" Type="http://schemas.openxmlformats.org/officeDocument/2006/relationships/image" Target="../media/image54.wmf"/><Relationship Id="rId9" Type="http://schemas.openxmlformats.org/officeDocument/2006/relationships/oleObject" Target="../embeddings/oleObject32.bin"/></Relationships>
</file>

<file path=ppt/slides/_rels/slide5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slideLayout" Target="../slideLayouts/slideLayout2.xml"/><Relationship Id="rId1" Type="http://schemas.openxmlformats.org/officeDocument/2006/relationships/vmlDrawing" Target="../drawings/vmlDrawing20.vml"/><Relationship Id="rId5" Type="http://schemas.openxmlformats.org/officeDocument/2006/relationships/image" Target="../media/image59.wmf"/><Relationship Id="rId4" Type="http://schemas.openxmlformats.org/officeDocument/2006/relationships/oleObject" Target="../embeddings/oleObject34.bin"/></Relationships>
</file>

<file path=ppt/slides/_rels/slide5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Layout" Target="../slideLayouts/slideLayout2.xml"/><Relationship Id="rId1" Type="http://schemas.openxmlformats.org/officeDocument/2006/relationships/vmlDrawing" Target="../drawings/vmlDrawing21.vml"/><Relationship Id="rId6" Type="http://schemas.openxmlformats.org/officeDocument/2006/relationships/image" Target="../media/image64.wmf"/><Relationship Id="rId5" Type="http://schemas.openxmlformats.org/officeDocument/2006/relationships/oleObject" Target="../embeddings/oleObject36.bin"/><Relationship Id="rId4" Type="http://schemas.openxmlformats.org/officeDocument/2006/relationships/image" Target="../media/image63.w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2.xml"/><Relationship Id="rId1" Type="http://schemas.openxmlformats.org/officeDocument/2006/relationships/vmlDrawing" Target="../drawings/vmlDrawing4.vml"/><Relationship Id="rId6" Type="http://schemas.openxmlformats.org/officeDocument/2006/relationships/image" Target="../media/image8.wmf"/><Relationship Id="rId5" Type="http://schemas.openxmlformats.org/officeDocument/2006/relationships/oleObject" Target="../embeddings/oleObject5.bin"/><Relationship Id="rId4" Type="http://schemas.openxmlformats.org/officeDocument/2006/relationships/image" Target="../media/image7.wmf"/></Relationships>
</file>

<file path=ppt/slides/_rels/slide60.xml.rels><?xml version="1.0" encoding="UTF-8" standalone="yes"?>
<Relationships xmlns="http://schemas.openxmlformats.org/package/2006/relationships"><Relationship Id="rId8" Type="http://schemas.openxmlformats.org/officeDocument/2006/relationships/image" Target="../media/image67.wmf"/><Relationship Id="rId3" Type="http://schemas.openxmlformats.org/officeDocument/2006/relationships/oleObject" Target="../embeddings/oleObject37.bin"/><Relationship Id="rId7" Type="http://schemas.openxmlformats.org/officeDocument/2006/relationships/oleObject" Target="../embeddings/oleObject39.bin"/><Relationship Id="rId2" Type="http://schemas.openxmlformats.org/officeDocument/2006/relationships/slideLayout" Target="../slideLayouts/slideLayout4.xml"/><Relationship Id="rId1" Type="http://schemas.openxmlformats.org/officeDocument/2006/relationships/vmlDrawing" Target="../drawings/vmlDrawing22.vml"/><Relationship Id="rId6" Type="http://schemas.openxmlformats.org/officeDocument/2006/relationships/image" Target="../media/image66.wmf"/><Relationship Id="rId11" Type="http://schemas.openxmlformats.org/officeDocument/2006/relationships/image" Target="../media/image69.emf"/><Relationship Id="rId5" Type="http://schemas.openxmlformats.org/officeDocument/2006/relationships/oleObject" Target="../embeddings/oleObject38.bin"/><Relationship Id="rId10" Type="http://schemas.openxmlformats.org/officeDocument/2006/relationships/image" Target="../media/image68.wmf"/><Relationship Id="rId4" Type="http://schemas.openxmlformats.org/officeDocument/2006/relationships/image" Target="../media/image65.wmf"/><Relationship Id="rId9" Type="http://schemas.openxmlformats.org/officeDocument/2006/relationships/oleObject" Target="../embeddings/oleObject40.bin"/></Relationships>
</file>

<file path=ppt/slides/_rels/slide61.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Layout" Target="../slideLayouts/slideLayout12.xml"/><Relationship Id="rId1" Type="http://schemas.openxmlformats.org/officeDocument/2006/relationships/vmlDrawing" Target="../drawings/vmlDrawing23.vml"/><Relationship Id="rId6" Type="http://schemas.openxmlformats.org/officeDocument/2006/relationships/image" Target="../media/image71.wmf"/><Relationship Id="rId5" Type="http://schemas.openxmlformats.org/officeDocument/2006/relationships/oleObject" Target="../embeddings/oleObject42.bin"/><Relationship Id="rId4" Type="http://schemas.openxmlformats.org/officeDocument/2006/relationships/image" Target="../media/image70.wmf"/></Relationships>
</file>

<file path=ppt/slides/_rels/slide62.xml.rels><?xml version="1.0" encoding="UTF-8" standalone="yes"?>
<Relationships xmlns="http://schemas.openxmlformats.org/package/2006/relationships"><Relationship Id="rId8" Type="http://schemas.openxmlformats.org/officeDocument/2006/relationships/image" Target="../media/image74.wmf"/><Relationship Id="rId3" Type="http://schemas.openxmlformats.org/officeDocument/2006/relationships/oleObject" Target="../embeddings/oleObject43.bin"/><Relationship Id="rId7" Type="http://schemas.openxmlformats.org/officeDocument/2006/relationships/oleObject" Target="../embeddings/oleObject45.bin"/><Relationship Id="rId2" Type="http://schemas.openxmlformats.org/officeDocument/2006/relationships/slideLayout" Target="../slideLayouts/slideLayout4.xml"/><Relationship Id="rId1" Type="http://schemas.openxmlformats.org/officeDocument/2006/relationships/vmlDrawing" Target="../drawings/vmlDrawing24.vml"/><Relationship Id="rId6" Type="http://schemas.openxmlformats.org/officeDocument/2006/relationships/image" Target="../media/image73.wmf"/><Relationship Id="rId5" Type="http://schemas.openxmlformats.org/officeDocument/2006/relationships/oleObject" Target="../embeddings/oleObject44.bin"/><Relationship Id="rId10" Type="http://schemas.openxmlformats.org/officeDocument/2006/relationships/image" Target="../media/image75.wmf"/><Relationship Id="rId4" Type="http://schemas.openxmlformats.org/officeDocument/2006/relationships/image" Target="../media/image72.wmf"/><Relationship Id="rId9" Type="http://schemas.openxmlformats.org/officeDocument/2006/relationships/oleObject" Target="../embeddings/oleObject46.bin"/></Relationships>
</file>

<file path=ppt/slides/_rels/slide63.xml.rels><?xml version="1.0" encoding="UTF-8" standalone="yes"?>
<Relationships xmlns="http://schemas.openxmlformats.org/package/2006/relationships"><Relationship Id="rId3" Type="http://schemas.openxmlformats.org/officeDocument/2006/relationships/oleObject" Target="../embeddings/oleObject47.bin"/><Relationship Id="rId2" Type="http://schemas.openxmlformats.org/officeDocument/2006/relationships/slideLayout" Target="../slideLayouts/slideLayout12.xml"/><Relationship Id="rId1" Type="http://schemas.openxmlformats.org/officeDocument/2006/relationships/vmlDrawing" Target="../drawings/vmlDrawing25.vml"/><Relationship Id="rId6" Type="http://schemas.openxmlformats.org/officeDocument/2006/relationships/image" Target="../media/image77.wmf"/><Relationship Id="rId5" Type="http://schemas.openxmlformats.org/officeDocument/2006/relationships/oleObject" Target="../embeddings/oleObject48.bin"/><Relationship Id="rId4" Type="http://schemas.openxmlformats.org/officeDocument/2006/relationships/image" Target="../media/image76.wmf"/></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oleObject" Target="../embeddings/oleObject49.bin"/><Relationship Id="rId2" Type="http://schemas.openxmlformats.org/officeDocument/2006/relationships/slideLayout" Target="../slideLayouts/slideLayout12.xml"/><Relationship Id="rId1" Type="http://schemas.openxmlformats.org/officeDocument/2006/relationships/vmlDrawing" Target="../drawings/vmlDrawing26.vml"/><Relationship Id="rId6" Type="http://schemas.openxmlformats.org/officeDocument/2006/relationships/image" Target="../media/image79.wmf"/><Relationship Id="rId5" Type="http://schemas.openxmlformats.org/officeDocument/2006/relationships/oleObject" Target="../embeddings/oleObject50.bin"/><Relationship Id="rId4" Type="http://schemas.openxmlformats.org/officeDocument/2006/relationships/image" Target="../media/image78.wmf"/></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image" Target="../media/image2.png"/><Relationship Id="rId7" Type="http://schemas.openxmlformats.org/officeDocument/2006/relationships/image" Target="../media/image10.wmf"/><Relationship Id="rId2" Type="http://schemas.openxmlformats.org/officeDocument/2006/relationships/slideLayout" Target="../slideLayouts/slideLayout14.xml"/><Relationship Id="rId1" Type="http://schemas.openxmlformats.org/officeDocument/2006/relationships/vmlDrawing" Target="../drawings/vmlDrawing5.vml"/><Relationship Id="rId6" Type="http://schemas.openxmlformats.org/officeDocument/2006/relationships/oleObject" Target="../embeddings/oleObject7.bin"/><Relationship Id="rId5" Type="http://schemas.openxmlformats.org/officeDocument/2006/relationships/image" Target="../media/image9.wmf"/><Relationship Id="rId4" Type="http://schemas.openxmlformats.org/officeDocument/2006/relationships/oleObject" Target="../embeddings/oleObject6.bin"/><Relationship Id="rId9" Type="http://schemas.openxmlformats.org/officeDocument/2006/relationships/image" Target="../media/image11.w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4.xml"/><Relationship Id="rId1" Type="http://schemas.openxmlformats.org/officeDocument/2006/relationships/vmlDrawing" Target="../drawings/vmlDrawing6.vml"/><Relationship Id="rId5" Type="http://schemas.openxmlformats.org/officeDocument/2006/relationships/image" Target="../media/image13.emf"/><Relationship Id="rId4" Type="http://schemas.openxmlformats.org/officeDocument/2006/relationships/image" Target="../media/image12.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704850" y="2986088"/>
            <a:ext cx="8420100" cy="1470025"/>
          </a:xfrm>
        </p:spPr>
        <p:txBody>
          <a:bodyPr/>
          <a:lstStyle/>
          <a:p>
            <a:r>
              <a:rPr lang="sl-SI" altLang="sl-SI" sz="3600" smtClean="0"/>
              <a:t>Example of the analysis and design of a bridge according to EC8/2</a:t>
            </a:r>
          </a:p>
        </p:txBody>
      </p:sp>
      <p:sp>
        <p:nvSpPr>
          <p:cNvPr id="5123" name="Subtitle 2"/>
          <p:cNvSpPr>
            <a:spLocks noGrp="1"/>
          </p:cNvSpPr>
          <p:nvPr>
            <p:ph type="subTitle" idx="1"/>
          </p:nvPr>
        </p:nvSpPr>
        <p:spPr/>
        <p:txBody>
          <a:bodyPr/>
          <a:lstStyle/>
          <a:p>
            <a:endParaRPr lang="sl-SI" altLang="sl-SI" smtClean="0"/>
          </a:p>
          <a:p>
            <a:endParaRPr lang="sl-SI" altLang="sl-SI" smtClean="0"/>
          </a:p>
          <a:p>
            <a:r>
              <a:rPr lang="sl-SI" altLang="sl-SI" smtClean="0"/>
              <a:t>T. Isaković</a:t>
            </a:r>
          </a:p>
        </p:txBody>
      </p:sp>
      <p:sp>
        <p:nvSpPr>
          <p:cNvPr id="5124" name="Text Box 4"/>
          <p:cNvSpPr txBox="1">
            <a:spLocks noChangeArrowheads="1"/>
          </p:cNvSpPr>
          <p:nvPr/>
        </p:nvSpPr>
        <p:spPr bwMode="auto">
          <a:xfrm>
            <a:off x="1150938" y="981075"/>
            <a:ext cx="6842125" cy="77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GB" altLang="en-US" sz="1800">
                <a:latin typeface="Times New Roman" panose="02020603050405020304" pitchFamily="18" charset="0"/>
              </a:rPr>
              <a:t>UNIVERSITY OF LJUBLJANA</a:t>
            </a:r>
          </a:p>
          <a:p>
            <a:pPr eaLnBrk="1" hangingPunct="1">
              <a:spcBef>
                <a:spcPct val="50000"/>
              </a:spcBef>
              <a:buFontTx/>
              <a:buNone/>
            </a:pPr>
            <a:r>
              <a:rPr lang="en-GB" altLang="en-US" sz="1800">
                <a:latin typeface="Times New Roman" panose="02020603050405020304" pitchFamily="18" charset="0"/>
              </a:rPr>
              <a:t>Faculty of Civil and Geodetic Engineering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4"/>
          <p:cNvSpPr txBox="1">
            <a:spLocks noChangeArrowheads="1"/>
          </p:cNvSpPr>
          <p:nvPr/>
        </p:nvSpPr>
        <p:spPr bwMode="auto">
          <a:xfrm>
            <a:off x="776288" y="692150"/>
            <a:ext cx="5545137" cy="160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Seismic force in the longitudinal direction</a:t>
            </a:r>
          </a:p>
          <a:p>
            <a:pPr eaLnBrk="1" hangingPunct="1">
              <a:spcBef>
                <a:spcPct val="50000"/>
              </a:spcBef>
              <a:buFontTx/>
              <a:buNone/>
            </a:pPr>
            <a:r>
              <a:rPr lang="sl-SI" altLang="sl-SI" sz="1800"/>
              <a:t>F = M S</a:t>
            </a:r>
            <a:r>
              <a:rPr lang="sl-SI" altLang="sl-SI" sz="1800" baseline="-25000"/>
              <a:t>d</a:t>
            </a:r>
            <a:r>
              <a:rPr lang="sl-SI" altLang="sl-SI" sz="1800"/>
              <a:t> = 5035</a:t>
            </a:r>
            <a:r>
              <a:rPr lang="sl-SI" altLang="sl-SI" sz="1800">
                <a:cs typeface="Arial" panose="020B0604020202020204" pitchFamily="34" charset="0"/>
              </a:rPr>
              <a:t>∙1,032 = 5196 kN</a:t>
            </a:r>
          </a:p>
          <a:p>
            <a:pPr eaLnBrk="1" hangingPunct="1">
              <a:spcBef>
                <a:spcPct val="50000"/>
              </a:spcBef>
              <a:buFontTx/>
              <a:buNone/>
            </a:pPr>
            <a:endParaRPr lang="sl-SI" altLang="sl-SI" sz="1800">
              <a:cs typeface="Arial" panose="020B0604020202020204" pitchFamily="34" charset="0"/>
            </a:endParaRPr>
          </a:p>
          <a:p>
            <a:pPr eaLnBrk="1" hangingPunct="1">
              <a:spcBef>
                <a:spcPct val="50000"/>
              </a:spcBef>
              <a:buFontTx/>
              <a:buNone/>
            </a:pPr>
            <a:r>
              <a:rPr lang="sl-SI" altLang="sl-SI" sz="1800">
                <a:cs typeface="Arial" panose="020B0604020202020204" pitchFamily="34" charset="0"/>
              </a:rPr>
              <a:t>Shear forces in piers</a:t>
            </a:r>
          </a:p>
        </p:txBody>
      </p:sp>
      <p:graphicFrame>
        <p:nvGraphicFramePr>
          <p:cNvPr id="15363" name="Object 5"/>
          <p:cNvGraphicFramePr>
            <a:graphicFrameLocks noGrp="1" noChangeAspect="1"/>
          </p:cNvGraphicFramePr>
          <p:nvPr>
            <p:ph/>
          </p:nvPr>
        </p:nvGraphicFramePr>
        <p:xfrm>
          <a:off x="812800" y="2493963"/>
          <a:ext cx="3587750" cy="1565275"/>
        </p:xfrm>
        <a:graphic>
          <a:graphicData uri="http://schemas.openxmlformats.org/presentationml/2006/ole">
            <mc:AlternateContent xmlns:mc="http://schemas.openxmlformats.org/markup-compatibility/2006">
              <mc:Choice xmlns:v="urn:schemas-microsoft-com:vml" Requires="v">
                <p:oleObj spid="_x0000_s15367" name="Equation" r:id="rId3" imgW="2387600" imgH="1041400" progId="Equation.3">
                  <p:embed/>
                </p:oleObj>
              </mc:Choice>
              <mc:Fallback>
                <p:oleObj name="Equation" r:id="rId3" imgW="2387600" imgH="10414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2800" y="2493963"/>
                        <a:ext cx="3587750" cy="1565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364" name="Text Box 7"/>
          <p:cNvSpPr txBox="1">
            <a:spLocks noChangeArrowheads="1"/>
          </p:cNvSpPr>
          <p:nvPr/>
        </p:nvSpPr>
        <p:spPr bwMode="auto">
          <a:xfrm>
            <a:off x="739775" y="4178300"/>
            <a:ext cx="5040313" cy="119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Bending moments in piers</a:t>
            </a:r>
          </a:p>
          <a:p>
            <a:pPr eaLnBrk="1" hangingPunct="1">
              <a:spcBef>
                <a:spcPct val="50000"/>
              </a:spcBef>
              <a:buFontTx/>
              <a:buNone/>
            </a:pPr>
            <a:r>
              <a:rPr lang="sl-SI" altLang="sl-SI" sz="1800"/>
              <a:t>M</a:t>
            </a:r>
            <a:r>
              <a:rPr lang="sl-SI" altLang="sl-SI" sz="1800" baseline="-25000"/>
              <a:t>s14</a:t>
            </a:r>
            <a:r>
              <a:rPr lang="sl-SI" altLang="sl-SI" sz="1800"/>
              <a:t> = F</a:t>
            </a:r>
            <a:r>
              <a:rPr lang="sl-SI" altLang="sl-SI" sz="1800" baseline="-25000"/>
              <a:t>s14</a:t>
            </a:r>
            <a:r>
              <a:rPr lang="sl-SI" altLang="sl-SI" sz="1800"/>
              <a:t> h</a:t>
            </a:r>
            <a:r>
              <a:rPr lang="sl-SI" altLang="sl-SI" sz="1800" baseline="-25000"/>
              <a:t>s14</a:t>
            </a:r>
            <a:r>
              <a:rPr lang="sl-SI" altLang="sl-SI" sz="1800"/>
              <a:t> = 2256</a:t>
            </a:r>
            <a:r>
              <a:rPr lang="sl-SI" altLang="sl-SI" sz="1800">
                <a:cs typeface="Arial" panose="020B0604020202020204" pitchFamily="34" charset="0"/>
              </a:rPr>
              <a:t>∙14 = 31584 kNm</a:t>
            </a:r>
          </a:p>
          <a:p>
            <a:pPr eaLnBrk="1" hangingPunct="1">
              <a:spcBef>
                <a:spcPct val="50000"/>
              </a:spcBef>
              <a:buFontTx/>
              <a:buNone/>
            </a:pPr>
            <a:r>
              <a:rPr lang="sl-SI" altLang="sl-SI" sz="1800">
                <a:cs typeface="Arial" panose="020B0604020202020204" pitchFamily="34" charset="0"/>
              </a:rPr>
              <a:t>M</a:t>
            </a:r>
            <a:r>
              <a:rPr lang="sl-SI" altLang="sl-SI" sz="1800" baseline="-25000">
                <a:cs typeface="Arial" panose="020B0604020202020204" pitchFamily="34" charset="0"/>
              </a:rPr>
              <a:t>s21</a:t>
            </a:r>
            <a:r>
              <a:rPr lang="sl-SI" altLang="sl-SI" sz="1800">
                <a:cs typeface="Arial" panose="020B0604020202020204" pitchFamily="34" charset="0"/>
              </a:rPr>
              <a:t> = F</a:t>
            </a:r>
            <a:r>
              <a:rPr lang="sl-SI" altLang="sl-SI" sz="1800" baseline="-25000">
                <a:cs typeface="Arial" panose="020B0604020202020204" pitchFamily="34" charset="0"/>
              </a:rPr>
              <a:t>s21</a:t>
            </a:r>
            <a:r>
              <a:rPr lang="sl-SI" altLang="sl-SI" sz="1800">
                <a:cs typeface="Arial" panose="020B0604020202020204" pitchFamily="34" charset="0"/>
              </a:rPr>
              <a:t> h</a:t>
            </a:r>
            <a:r>
              <a:rPr lang="sl-SI" altLang="sl-SI" sz="1800" baseline="-25000">
                <a:cs typeface="Arial" panose="020B0604020202020204" pitchFamily="34" charset="0"/>
              </a:rPr>
              <a:t>s21</a:t>
            </a:r>
            <a:r>
              <a:rPr lang="sl-SI" altLang="sl-SI" sz="1800">
                <a:cs typeface="Arial" panose="020B0604020202020204" pitchFamily="34" charset="0"/>
              </a:rPr>
              <a:t> = 685 </a:t>
            </a:r>
            <a:r>
              <a:rPr lang="sl-SI" altLang="sl-SI" sz="1800"/>
              <a:t>∙21 = 14385 kNm</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544513" y="512763"/>
            <a:ext cx="9088437" cy="2478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2000" b="1"/>
              <a:t>Seismic analysis in the transverse direction</a:t>
            </a:r>
          </a:p>
          <a:p>
            <a:pPr eaLnBrk="1" hangingPunct="1">
              <a:spcBef>
                <a:spcPct val="50000"/>
              </a:spcBef>
              <a:buFontTx/>
              <a:buNone/>
            </a:pPr>
            <a:endParaRPr lang="sl-SI" altLang="sl-SI" sz="1800"/>
          </a:p>
          <a:p>
            <a:pPr eaLnBrk="1" hangingPunct="1">
              <a:spcBef>
                <a:spcPct val="50000"/>
              </a:spcBef>
              <a:buFontTx/>
              <a:buNone/>
            </a:pPr>
            <a:r>
              <a:rPr lang="sl-SI" altLang="sl-SI" sz="1800" b="1"/>
              <a:t>Fundamental mode method – Flexible deck model (FMM)</a:t>
            </a:r>
          </a:p>
          <a:p>
            <a:pPr eaLnBrk="1" hangingPunct="1">
              <a:spcBef>
                <a:spcPct val="50000"/>
              </a:spcBef>
              <a:buFontTx/>
              <a:buNone/>
            </a:pPr>
            <a:r>
              <a:rPr lang="sl-SI" altLang="sl-SI" sz="1800"/>
              <a:t>Structure is subjected to forces F</a:t>
            </a:r>
            <a:r>
              <a:rPr lang="sl-SI" altLang="sl-SI" sz="1800" baseline="-25000"/>
              <a:t>i</a:t>
            </a:r>
            <a:r>
              <a:rPr lang="sl-SI" altLang="sl-SI" sz="1800"/>
              <a:t> = M</a:t>
            </a:r>
            <a:r>
              <a:rPr lang="sl-SI" altLang="sl-SI" sz="1800" baseline="-25000"/>
              <a:t>i</a:t>
            </a:r>
            <a:r>
              <a:rPr lang="sl-SI" altLang="sl-SI" sz="1800"/>
              <a:t> </a:t>
            </a:r>
            <a:r>
              <a:rPr lang="sl-SI" altLang="sl-SI" sz="1800">
                <a:cs typeface="Arial" panose="020B0604020202020204" pitchFamily="34" charset="0"/>
              </a:rPr>
              <a:t>∙g</a:t>
            </a:r>
          </a:p>
          <a:p>
            <a:pPr eaLnBrk="1" hangingPunct="1">
              <a:spcBef>
                <a:spcPct val="50000"/>
              </a:spcBef>
              <a:buFontTx/>
              <a:buNone/>
            </a:pPr>
            <a:r>
              <a:rPr lang="sl-SI" altLang="sl-SI" sz="1800">
                <a:cs typeface="Arial" panose="020B0604020202020204" pitchFamily="34" charset="0"/>
              </a:rPr>
              <a:t>Masses are concentrated in nodes at the equidistant lengths of 5m</a:t>
            </a:r>
          </a:p>
          <a:p>
            <a:pPr eaLnBrk="1" hangingPunct="1">
              <a:spcBef>
                <a:spcPct val="50000"/>
              </a:spcBef>
              <a:buFontTx/>
              <a:buNone/>
            </a:pPr>
            <a:r>
              <a:rPr lang="sl-SI" altLang="sl-SI" sz="1800">
                <a:cs typeface="Arial" panose="020B0604020202020204" pitchFamily="34" charset="0"/>
              </a:rPr>
              <a:t>Half of the mass of piers is added at relevant nodes</a:t>
            </a:r>
          </a:p>
        </p:txBody>
      </p:sp>
      <p:grpSp>
        <p:nvGrpSpPr>
          <p:cNvPr id="16387" name="Group 127"/>
          <p:cNvGrpSpPr>
            <a:grpSpLocks/>
          </p:cNvGrpSpPr>
          <p:nvPr/>
        </p:nvGrpSpPr>
        <p:grpSpPr bwMode="auto">
          <a:xfrm>
            <a:off x="542925" y="3816350"/>
            <a:ext cx="7145338" cy="1484313"/>
            <a:chOff x="342" y="2994"/>
            <a:chExt cx="4501" cy="935"/>
          </a:xfrm>
        </p:grpSpPr>
        <p:sp>
          <p:nvSpPr>
            <p:cNvPr id="16388" name="Text Box 83"/>
            <p:cNvSpPr txBox="1">
              <a:spLocks noChangeArrowheads="1"/>
            </p:cNvSpPr>
            <p:nvPr/>
          </p:nvSpPr>
          <p:spPr bwMode="auto">
            <a:xfrm>
              <a:off x="342" y="3198"/>
              <a:ext cx="385"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400"/>
                <a:t>75t</a:t>
              </a:r>
            </a:p>
          </p:txBody>
        </p:sp>
        <p:sp>
          <p:nvSpPr>
            <p:cNvPr id="16389" name="Line 3"/>
            <p:cNvSpPr>
              <a:spLocks noChangeShapeType="1"/>
            </p:cNvSpPr>
            <p:nvPr/>
          </p:nvSpPr>
          <p:spPr bwMode="auto">
            <a:xfrm>
              <a:off x="566" y="3385"/>
              <a:ext cx="393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6390" name="Line 4"/>
            <p:cNvSpPr>
              <a:spLocks noChangeShapeType="1"/>
            </p:cNvSpPr>
            <p:nvPr/>
          </p:nvSpPr>
          <p:spPr bwMode="auto">
            <a:xfrm>
              <a:off x="1303" y="3385"/>
              <a:ext cx="0" cy="31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6391" name="Line 5"/>
            <p:cNvSpPr>
              <a:spLocks noChangeShapeType="1"/>
            </p:cNvSpPr>
            <p:nvPr/>
          </p:nvSpPr>
          <p:spPr bwMode="auto">
            <a:xfrm>
              <a:off x="3760" y="3385"/>
              <a:ext cx="0" cy="31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6392" name="Line 6"/>
            <p:cNvSpPr>
              <a:spLocks noChangeShapeType="1"/>
            </p:cNvSpPr>
            <p:nvPr/>
          </p:nvSpPr>
          <p:spPr bwMode="auto">
            <a:xfrm>
              <a:off x="2531" y="3385"/>
              <a:ext cx="0" cy="47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6393" name="Line 7"/>
            <p:cNvSpPr>
              <a:spLocks noChangeShapeType="1"/>
            </p:cNvSpPr>
            <p:nvPr/>
          </p:nvSpPr>
          <p:spPr bwMode="auto">
            <a:xfrm>
              <a:off x="1253" y="3702"/>
              <a:ext cx="9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6394" name="Line 8"/>
            <p:cNvSpPr>
              <a:spLocks noChangeShapeType="1"/>
            </p:cNvSpPr>
            <p:nvPr/>
          </p:nvSpPr>
          <p:spPr bwMode="auto">
            <a:xfrm>
              <a:off x="2483" y="3861"/>
              <a:ext cx="9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6395" name="Line 9"/>
            <p:cNvSpPr>
              <a:spLocks noChangeShapeType="1"/>
            </p:cNvSpPr>
            <p:nvPr/>
          </p:nvSpPr>
          <p:spPr bwMode="auto">
            <a:xfrm>
              <a:off x="3710" y="3702"/>
              <a:ext cx="9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6396" name="Oval 12"/>
            <p:cNvSpPr>
              <a:spLocks noChangeArrowheads="1"/>
            </p:cNvSpPr>
            <p:nvPr/>
          </p:nvSpPr>
          <p:spPr bwMode="auto">
            <a:xfrm>
              <a:off x="3735" y="3385"/>
              <a:ext cx="50" cy="45"/>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397" name="Rectangle 13" descr="Light upward diagonal"/>
            <p:cNvSpPr>
              <a:spLocks noChangeArrowheads="1"/>
            </p:cNvSpPr>
            <p:nvPr/>
          </p:nvSpPr>
          <p:spPr bwMode="auto">
            <a:xfrm>
              <a:off x="1192" y="3702"/>
              <a:ext cx="221" cy="68"/>
            </a:xfrm>
            <a:prstGeom prst="rect">
              <a:avLst/>
            </a:prstGeom>
            <a:blipFill dpi="0" rotWithShape="0">
              <a:blip r:embed="rId2"/>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398" name="Rectangle 14" descr="Light upward diagonal"/>
            <p:cNvSpPr>
              <a:spLocks noChangeArrowheads="1"/>
            </p:cNvSpPr>
            <p:nvPr/>
          </p:nvSpPr>
          <p:spPr bwMode="auto">
            <a:xfrm>
              <a:off x="2421" y="3861"/>
              <a:ext cx="221" cy="68"/>
            </a:xfrm>
            <a:prstGeom prst="rect">
              <a:avLst/>
            </a:prstGeom>
            <a:blipFill dpi="0" rotWithShape="0">
              <a:blip r:embed="rId2"/>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399" name="Rectangle 15" descr="Light upward diagonal"/>
            <p:cNvSpPr>
              <a:spLocks noChangeArrowheads="1"/>
            </p:cNvSpPr>
            <p:nvPr/>
          </p:nvSpPr>
          <p:spPr bwMode="auto">
            <a:xfrm>
              <a:off x="3649" y="3702"/>
              <a:ext cx="221" cy="68"/>
            </a:xfrm>
            <a:prstGeom prst="rect">
              <a:avLst/>
            </a:prstGeom>
            <a:blipFill dpi="0" rotWithShape="0">
              <a:blip r:embed="rId2"/>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grpSp>
          <p:nvGrpSpPr>
            <p:cNvPr id="16400" name="Group 16"/>
            <p:cNvGrpSpPr>
              <a:grpSpLocks/>
            </p:cNvGrpSpPr>
            <p:nvPr/>
          </p:nvGrpSpPr>
          <p:grpSpPr bwMode="auto">
            <a:xfrm>
              <a:off x="468" y="3385"/>
              <a:ext cx="196" cy="136"/>
              <a:chOff x="2313" y="3181"/>
              <a:chExt cx="181" cy="136"/>
            </a:xfrm>
          </p:grpSpPr>
          <p:sp>
            <p:nvSpPr>
              <p:cNvPr id="16482" name="Line 17"/>
              <p:cNvSpPr>
                <a:spLocks noChangeShapeType="1"/>
              </p:cNvSpPr>
              <p:nvPr/>
            </p:nvSpPr>
            <p:spPr bwMode="auto">
              <a:xfrm>
                <a:off x="2313" y="3317"/>
                <a:ext cx="1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6483" name="Line 18"/>
              <p:cNvSpPr>
                <a:spLocks noChangeShapeType="1"/>
              </p:cNvSpPr>
              <p:nvPr/>
            </p:nvSpPr>
            <p:spPr bwMode="auto">
              <a:xfrm flipV="1">
                <a:off x="2426" y="3249"/>
                <a:ext cx="68" cy="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6484" name="Line 19"/>
              <p:cNvSpPr>
                <a:spLocks noChangeShapeType="1"/>
              </p:cNvSpPr>
              <p:nvPr/>
            </p:nvSpPr>
            <p:spPr bwMode="auto">
              <a:xfrm flipV="1">
                <a:off x="2313" y="3249"/>
                <a:ext cx="68" cy="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6485" name="Line 20"/>
              <p:cNvSpPr>
                <a:spLocks noChangeShapeType="1"/>
              </p:cNvSpPr>
              <p:nvPr/>
            </p:nvSpPr>
            <p:spPr bwMode="auto">
              <a:xfrm>
                <a:off x="2381" y="3249"/>
                <a:ext cx="1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6486" name="Line 21"/>
              <p:cNvSpPr>
                <a:spLocks noChangeShapeType="1"/>
              </p:cNvSpPr>
              <p:nvPr/>
            </p:nvSpPr>
            <p:spPr bwMode="auto">
              <a:xfrm>
                <a:off x="2381" y="3181"/>
                <a:ext cx="68" cy="2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6487" name="Line 22"/>
              <p:cNvSpPr>
                <a:spLocks noChangeShapeType="1"/>
              </p:cNvSpPr>
              <p:nvPr/>
            </p:nvSpPr>
            <p:spPr bwMode="auto">
              <a:xfrm flipV="1">
                <a:off x="2404" y="3203"/>
                <a:ext cx="68" cy="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6488" name="AutoShape 23"/>
              <p:cNvSpPr>
                <a:spLocks noChangeArrowheads="1"/>
              </p:cNvSpPr>
              <p:nvPr/>
            </p:nvSpPr>
            <p:spPr bwMode="auto">
              <a:xfrm>
                <a:off x="2313" y="3181"/>
                <a:ext cx="113" cy="90"/>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grpSp>
        <p:grpSp>
          <p:nvGrpSpPr>
            <p:cNvPr id="16401" name="Group 24"/>
            <p:cNvGrpSpPr>
              <a:grpSpLocks/>
            </p:cNvGrpSpPr>
            <p:nvPr/>
          </p:nvGrpSpPr>
          <p:grpSpPr bwMode="auto">
            <a:xfrm>
              <a:off x="4466" y="3385"/>
              <a:ext cx="196" cy="136"/>
              <a:chOff x="2313" y="3181"/>
              <a:chExt cx="181" cy="136"/>
            </a:xfrm>
          </p:grpSpPr>
          <p:sp>
            <p:nvSpPr>
              <p:cNvPr id="16475" name="Line 25"/>
              <p:cNvSpPr>
                <a:spLocks noChangeShapeType="1"/>
              </p:cNvSpPr>
              <p:nvPr/>
            </p:nvSpPr>
            <p:spPr bwMode="auto">
              <a:xfrm>
                <a:off x="2313" y="3317"/>
                <a:ext cx="1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6476" name="Line 26"/>
              <p:cNvSpPr>
                <a:spLocks noChangeShapeType="1"/>
              </p:cNvSpPr>
              <p:nvPr/>
            </p:nvSpPr>
            <p:spPr bwMode="auto">
              <a:xfrm flipV="1">
                <a:off x="2426" y="3249"/>
                <a:ext cx="68" cy="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6477" name="Line 27"/>
              <p:cNvSpPr>
                <a:spLocks noChangeShapeType="1"/>
              </p:cNvSpPr>
              <p:nvPr/>
            </p:nvSpPr>
            <p:spPr bwMode="auto">
              <a:xfrm flipV="1">
                <a:off x="2313" y="3249"/>
                <a:ext cx="68" cy="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6478" name="Line 28"/>
              <p:cNvSpPr>
                <a:spLocks noChangeShapeType="1"/>
              </p:cNvSpPr>
              <p:nvPr/>
            </p:nvSpPr>
            <p:spPr bwMode="auto">
              <a:xfrm>
                <a:off x="2381" y="3249"/>
                <a:ext cx="1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6479" name="Line 29"/>
              <p:cNvSpPr>
                <a:spLocks noChangeShapeType="1"/>
              </p:cNvSpPr>
              <p:nvPr/>
            </p:nvSpPr>
            <p:spPr bwMode="auto">
              <a:xfrm>
                <a:off x="2381" y="3181"/>
                <a:ext cx="68" cy="2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6480" name="Line 30"/>
              <p:cNvSpPr>
                <a:spLocks noChangeShapeType="1"/>
              </p:cNvSpPr>
              <p:nvPr/>
            </p:nvSpPr>
            <p:spPr bwMode="auto">
              <a:xfrm flipV="1">
                <a:off x="2404" y="3203"/>
                <a:ext cx="68" cy="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6481" name="AutoShape 31"/>
              <p:cNvSpPr>
                <a:spLocks noChangeArrowheads="1"/>
              </p:cNvSpPr>
              <p:nvPr/>
            </p:nvSpPr>
            <p:spPr bwMode="auto">
              <a:xfrm>
                <a:off x="2313" y="3181"/>
                <a:ext cx="113" cy="90"/>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grpSp>
        <p:sp>
          <p:nvSpPr>
            <p:cNvPr id="16402" name="Line 32"/>
            <p:cNvSpPr>
              <a:spLocks noChangeShapeType="1"/>
            </p:cNvSpPr>
            <p:nvPr/>
          </p:nvSpPr>
          <p:spPr bwMode="auto">
            <a:xfrm>
              <a:off x="2826" y="3385"/>
              <a:ext cx="17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6403" name="Oval 37"/>
            <p:cNvSpPr>
              <a:spLocks noChangeArrowheads="1"/>
            </p:cNvSpPr>
            <p:nvPr/>
          </p:nvSpPr>
          <p:spPr bwMode="auto">
            <a:xfrm>
              <a:off x="512" y="3362"/>
              <a:ext cx="45" cy="4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04" name="Oval 42"/>
            <p:cNvSpPr>
              <a:spLocks noChangeArrowheads="1"/>
            </p:cNvSpPr>
            <p:nvPr/>
          </p:nvSpPr>
          <p:spPr bwMode="auto">
            <a:xfrm flipH="1">
              <a:off x="3733" y="3385"/>
              <a:ext cx="50" cy="45"/>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05" name="Oval 47"/>
            <p:cNvSpPr>
              <a:spLocks noChangeArrowheads="1"/>
            </p:cNvSpPr>
            <p:nvPr/>
          </p:nvSpPr>
          <p:spPr bwMode="auto">
            <a:xfrm flipH="1">
              <a:off x="4504" y="3362"/>
              <a:ext cx="45" cy="4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06" name="Oval 49"/>
            <p:cNvSpPr>
              <a:spLocks noChangeArrowheads="1"/>
            </p:cNvSpPr>
            <p:nvPr/>
          </p:nvSpPr>
          <p:spPr bwMode="auto">
            <a:xfrm flipH="1">
              <a:off x="3732" y="3362"/>
              <a:ext cx="69" cy="68"/>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grpSp>
          <p:nvGrpSpPr>
            <p:cNvPr id="16407" name="Group 67"/>
            <p:cNvGrpSpPr>
              <a:grpSpLocks/>
            </p:cNvGrpSpPr>
            <p:nvPr/>
          </p:nvGrpSpPr>
          <p:grpSpPr bwMode="auto">
            <a:xfrm>
              <a:off x="1260" y="3362"/>
              <a:ext cx="1296" cy="68"/>
              <a:chOff x="1260" y="3362"/>
              <a:chExt cx="1296" cy="68"/>
            </a:xfrm>
          </p:grpSpPr>
          <p:sp>
            <p:nvSpPr>
              <p:cNvPr id="16461" name="Oval 11"/>
              <p:cNvSpPr>
                <a:spLocks noChangeArrowheads="1"/>
              </p:cNvSpPr>
              <p:nvPr/>
            </p:nvSpPr>
            <p:spPr bwMode="auto">
              <a:xfrm>
                <a:off x="2506" y="3385"/>
                <a:ext cx="50" cy="45"/>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62" name="Oval 10"/>
              <p:cNvSpPr>
                <a:spLocks noChangeArrowheads="1"/>
              </p:cNvSpPr>
              <p:nvPr/>
            </p:nvSpPr>
            <p:spPr bwMode="auto">
              <a:xfrm>
                <a:off x="1278" y="3385"/>
                <a:ext cx="50" cy="45"/>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63" name="Oval 39"/>
              <p:cNvSpPr>
                <a:spLocks noChangeArrowheads="1"/>
              </p:cNvSpPr>
              <p:nvPr/>
            </p:nvSpPr>
            <p:spPr bwMode="auto">
              <a:xfrm>
                <a:off x="1260" y="3362"/>
                <a:ext cx="69" cy="68"/>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64" name="Oval 53"/>
              <p:cNvSpPr>
                <a:spLocks noChangeArrowheads="1"/>
              </p:cNvSpPr>
              <p:nvPr/>
            </p:nvSpPr>
            <p:spPr bwMode="auto">
              <a:xfrm>
                <a:off x="1419" y="3362"/>
                <a:ext cx="45" cy="4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65" name="Oval 54"/>
              <p:cNvSpPr>
                <a:spLocks noChangeArrowheads="1"/>
              </p:cNvSpPr>
              <p:nvPr/>
            </p:nvSpPr>
            <p:spPr bwMode="auto">
              <a:xfrm>
                <a:off x="1532" y="3362"/>
                <a:ext cx="45" cy="4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66" name="Oval 55"/>
              <p:cNvSpPr>
                <a:spLocks noChangeArrowheads="1"/>
              </p:cNvSpPr>
              <p:nvPr/>
            </p:nvSpPr>
            <p:spPr bwMode="auto">
              <a:xfrm>
                <a:off x="1646" y="3362"/>
                <a:ext cx="45" cy="4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67" name="Oval 56"/>
              <p:cNvSpPr>
                <a:spLocks noChangeArrowheads="1"/>
              </p:cNvSpPr>
              <p:nvPr/>
            </p:nvSpPr>
            <p:spPr bwMode="auto">
              <a:xfrm>
                <a:off x="1759" y="3362"/>
                <a:ext cx="45" cy="4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68" name="Oval 57"/>
              <p:cNvSpPr>
                <a:spLocks noChangeArrowheads="1"/>
              </p:cNvSpPr>
              <p:nvPr/>
            </p:nvSpPr>
            <p:spPr bwMode="auto">
              <a:xfrm>
                <a:off x="1896" y="3362"/>
                <a:ext cx="45" cy="4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69" name="Oval 60"/>
              <p:cNvSpPr>
                <a:spLocks noChangeArrowheads="1"/>
              </p:cNvSpPr>
              <p:nvPr/>
            </p:nvSpPr>
            <p:spPr bwMode="auto">
              <a:xfrm flipH="1">
                <a:off x="2484" y="3385"/>
                <a:ext cx="50" cy="45"/>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70" name="Oval 61"/>
              <p:cNvSpPr>
                <a:spLocks noChangeArrowheads="1"/>
              </p:cNvSpPr>
              <p:nvPr/>
            </p:nvSpPr>
            <p:spPr bwMode="auto">
              <a:xfrm flipH="1">
                <a:off x="2483" y="3362"/>
                <a:ext cx="69" cy="68"/>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71" name="Oval 62"/>
              <p:cNvSpPr>
                <a:spLocks noChangeArrowheads="1"/>
              </p:cNvSpPr>
              <p:nvPr/>
            </p:nvSpPr>
            <p:spPr bwMode="auto">
              <a:xfrm flipH="1">
                <a:off x="2348" y="3362"/>
                <a:ext cx="45" cy="4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72" name="Oval 63"/>
              <p:cNvSpPr>
                <a:spLocks noChangeArrowheads="1"/>
              </p:cNvSpPr>
              <p:nvPr/>
            </p:nvSpPr>
            <p:spPr bwMode="auto">
              <a:xfrm flipH="1">
                <a:off x="2235" y="3362"/>
                <a:ext cx="45" cy="4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73" name="Oval 64"/>
              <p:cNvSpPr>
                <a:spLocks noChangeArrowheads="1"/>
              </p:cNvSpPr>
              <p:nvPr/>
            </p:nvSpPr>
            <p:spPr bwMode="auto">
              <a:xfrm flipH="1">
                <a:off x="2121" y="3362"/>
                <a:ext cx="45" cy="4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74" name="Oval 65"/>
              <p:cNvSpPr>
                <a:spLocks noChangeArrowheads="1"/>
              </p:cNvSpPr>
              <p:nvPr/>
            </p:nvSpPr>
            <p:spPr bwMode="auto">
              <a:xfrm flipH="1">
                <a:off x="2008" y="3362"/>
                <a:ext cx="45" cy="4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grpSp>
        <p:grpSp>
          <p:nvGrpSpPr>
            <p:cNvPr id="16408" name="Group 68"/>
            <p:cNvGrpSpPr>
              <a:grpSpLocks/>
            </p:cNvGrpSpPr>
            <p:nvPr/>
          </p:nvGrpSpPr>
          <p:grpSpPr bwMode="auto">
            <a:xfrm>
              <a:off x="2495" y="3362"/>
              <a:ext cx="1296" cy="68"/>
              <a:chOff x="1260" y="3362"/>
              <a:chExt cx="1296" cy="68"/>
            </a:xfrm>
          </p:grpSpPr>
          <p:sp>
            <p:nvSpPr>
              <p:cNvPr id="16447" name="Oval 69"/>
              <p:cNvSpPr>
                <a:spLocks noChangeArrowheads="1"/>
              </p:cNvSpPr>
              <p:nvPr/>
            </p:nvSpPr>
            <p:spPr bwMode="auto">
              <a:xfrm>
                <a:off x="2506" y="3385"/>
                <a:ext cx="50" cy="45"/>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48" name="Oval 70"/>
              <p:cNvSpPr>
                <a:spLocks noChangeArrowheads="1"/>
              </p:cNvSpPr>
              <p:nvPr/>
            </p:nvSpPr>
            <p:spPr bwMode="auto">
              <a:xfrm>
                <a:off x="1278" y="3385"/>
                <a:ext cx="50" cy="45"/>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49" name="Oval 71"/>
              <p:cNvSpPr>
                <a:spLocks noChangeArrowheads="1"/>
              </p:cNvSpPr>
              <p:nvPr/>
            </p:nvSpPr>
            <p:spPr bwMode="auto">
              <a:xfrm>
                <a:off x="1260" y="3362"/>
                <a:ext cx="69" cy="68"/>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50" name="Oval 72"/>
              <p:cNvSpPr>
                <a:spLocks noChangeArrowheads="1"/>
              </p:cNvSpPr>
              <p:nvPr/>
            </p:nvSpPr>
            <p:spPr bwMode="auto">
              <a:xfrm>
                <a:off x="1419" y="3362"/>
                <a:ext cx="45" cy="4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51" name="Oval 73"/>
              <p:cNvSpPr>
                <a:spLocks noChangeArrowheads="1"/>
              </p:cNvSpPr>
              <p:nvPr/>
            </p:nvSpPr>
            <p:spPr bwMode="auto">
              <a:xfrm>
                <a:off x="1532" y="3362"/>
                <a:ext cx="45" cy="4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52" name="Oval 74"/>
              <p:cNvSpPr>
                <a:spLocks noChangeArrowheads="1"/>
              </p:cNvSpPr>
              <p:nvPr/>
            </p:nvSpPr>
            <p:spPr bwMode="auto">
              <a:xfrm>
                <a:off x="1646" y="3362"/>
                <a:ext cx="45" cy="4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53" name="Oval 75"/>
              <p:cNvSpPr>
                <a:spLocks noChangeArrowheads="1"/>
              </p:cNvSpPr>
              <p:nvPr/>
            </p:nvSpPr>
            <p:spPr bwMode="auto">
              <a:xfrm>
                <a:off x="1759" y="3362"/>
                <a:ext cx="45" cy="4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54" name="Oval 76"/>
              <p:cNvSpPr>
                <a:spLocks noChangeArrowheads="1"/>
              </p:cNvSpPr>
              <p:nvPr/>
            </p:nvSpPr>
            <p:spPr bwMode="auto">
              <a:xfrm>
                <a:off x="1896" y="3362"/>
                <a:ext cx="45" cy="4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55" name="Oval 77"/>
              <p:cNvSpPr>
                <a:spLocks noChangeArrowheads="1"/>
              </p:cNvSpPr>
              <p:nvPr/>
            </p:nvSpPr>
            <p:spPr bwMode="auto">
              <a:xfrm flipH="1">
                <a:off x="2484" y="3385"/>
                <a:ext cx="50" cy="45"/>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56" name="Oval 78"/>
              <p:cNvSpPr>
                <a:spLocks noChangeArrowheads="1"/>
              </p:cNvSpPr>
              <p:nvPr/>
            </p:nvSpPr>
            <p:spPr bwMode="auto">
              <a:xfrm flipH="1">
                <a:off x="2483" y="3362"/>
                <a:ext cx="69" cy="68"/>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57" name="Oval 79"/>
              <p:cNvSpPr>
                <a:spLocks noChangeArrowheads="1"/>
              </p:cNvSpPr>
              <p:nvPr/>
            </p:nvSpPr>
            <p:spPr bwMode="auto">
              <a:xfrm flipH="1">
                <a:off x="2348" y="3362"/>
                <a:ext cx="45" cy="4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58" name="Oval 80"/>
              <p:cNvSpPr>
                <a:spLocks noChangeArrowheads="1"/>
              </p:cNvSpPr>
              <p:nvPr/>
            </p:nvSpPr>
            <p:spPr bwMode="auto">
              <a:xfrm flipH="1">
                <a:off x="2235" y="3362"/>
                <a:ext cx="45" cy="4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59" name="Oval 81"/>
              <p:cNvSpPr>
                <a:spLocks noChangeArrowheads="1"/>
              </p:cNvSpPr>
              <p:nvPr/>
            </p:nvSpPr>
            <p:spPr bwMode="auto">
              <a:xfrm flipH="1">
                <a:off x="2121" y="3362"/>
                <a:ext cx="45" cy="4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60" name="Oval 82"/>
              <p:cNvSpPr>
                <a:spLocks noChangeArrowheads="1"/>
              </p:cNvSpPr>
              <p:nvPr/>
            </p:nvSpPr>
            <p:spPr bwMode="auto">
              <a:xfrm flipH="1">
                <a:off x="2008" y="3362"/>
                <a:ext cx="45" cy="4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grpSp>
        <p:sp>
          <p:nvSpPr>
            <p:cNvPr id="16409" name="Text Box 84"/>
            <p:cNvSpPr txBox="1">
              <a:spLocks noChangeArrowheads="1"/>
            </p:cNvSpPr>
            <p:nvPr/>
          </p:nvSpPr>
          <p:spPr bwMode="auto">
            <a:xfrm>
              <a:off x="4458" y="3198"/>
              <a:ext cx="385"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400"/>
                <a:t>75t</a:t>
              </a:r>
            </a:p>
          </p:txBody>
        </p:sp>
        <p:grpSp>
          <p:nvGrpSpPr>
            <p:cNvPr id="16410" name="Group 115"/>
            <p:cNvGrpSpPr>
              <a:grpSpLocks/>
            </p:cNvGrpSpPr>
            <p:nvPr/>
          </p:nvGrpSpPr>
          <p:grpSpPr bwMode="auto">
            <a:xfrm>
              <a:off x="625" y="2994"/>
              <a:ext cx="636" cy="413"/>
              <a:chOff x="625" y="2994"/>
              <a:chExt cx="636" cy="413"/>
            </a:xfrm>
          </p:grpSpPr>
          <p:sp>
            <p:nvSpPr>
              <p:cNvPr id="16437" name="Oval 33"/>
              <p:cNvSpPr>
                <a:spLocks noChangeArrowheads="1"/>
              </p:cNvSpPr>
              <p:nvPr/>
            </p:nvSpPr>
            <p:spPr bwMode="auto">
              <a:xfrm>
                <a:off x="625" y="3362"/>
                <a:ext cx="45" cy="4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38" name="Oval 34"/>
              <p:cNvSpPr>
                <a:spLocks noChangeArrowheads="1"/>
              </p:cNvSpPr>
              <p:nvPr/>
            </p:nvSpPr>
            <p:spPr bwMode="auto">
              <a:xfrm>
                <a:off x="762" y="3362"/>
                <a:ext cx="45" cy="4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39" name="Oval 35"/>
              <p:cNvSpPr>
                <a:spLocks noChangeArrowheads="1"/>
              </p:cNvSpPr>
              <p:nvPr/>
            </p:nvSpPr>
            <p:spPr bwMode="auto">
              <a:xfrm>
                <a:off x="1011" y="3362"/>
                <a:ext cx="45" cy="4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40" name="Oval 36"/>
              <p:cNvSpPr>
                <a:spLocks noChangeArrowheads="1"/>
              </p:cNvSpPr>
              <p:nvPr/>
            </p:nvSpPr>
            <p:spPr bwMode="auto">
              <a:xfrm>
                <a:off x="1147" y="3362"/>
                <a:ext cx="45" cy="4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41" name="Oval 38"/>
              <p:cNvSpPr>
                <a:spLocks noChangeArrowheads="1"/>
              </p:cNvSpPr>
              <p:nvPr/>
            </p:nvSpPr>
            <p:spPr bwMode="auto">
              <a:xfrm>
                <a:off x="875" y="3362"/>
                <a:ext cx="45" cy="4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42" name="Text Box 91"/>
              <p:cNvSpPr txBox="1">
                <a:spLocks noChangeArrowheads="1"/>
              </p:cNvSpPr>
              <p:nvPr/>
            </p:nvSpPr>
            <p:spPr bwMode="auto">
              <a:xfrm>
                <a:off x="671" y="2994"/>
                <a:ext cx="59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400"/>
                  <a:t>5 x150 t</a:t>
                </a:r>
              </a:p>
            </p:txBody>
          </p:sp>
          <p:grpSp>
            <p:nvGrpSpPr>
              <p:cNvPr id="16443" name="Group 92"/>
              <p:cNvGrpSpPr>
                <a:grpSpLocks/>
              </p:cNvGrpSpPr>
              <p:nvPr/>
            </p:nvGrpSpPr>
            <p:grpSpPr bwMode="auto">
              <a:xfrm>
                <a:off x="648" y="3181"/>
                <a:ext cx="499" cy="113"/>
                <a:chOff x="693" y="3181"/>
                <a:chExt cx="454" cy="113"/>
              </a:xfrm>
            </p:grpSpPr>
            <p:sp>
              <p:nvSpPr>
                <p:cNvPr id="16444" name="Line 86"/>
                <p:cNvSpPr>
                  <a:spLocks noChangeShapeType="1"/>
                </p:cNvSpPr>
                <p:nvPr/>
              </p:nvSpPr>
              <p:spPr bwMode="auto">
                <a:xfrm flipV="1">
                  <a:off x="693" y="3181"/>
                  <a:ext cx="0" cy="113"/>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6445" name="Line 87"/>
                <p:cNvSpPr>
                  <a:spLocks noChangeShapeType="1"/>
                </p:cNvSpPr>
                <p:nvPr/>
              </p:nvSpPr>
              <p:spPr bwMode="auto">
                <a:xfrm>
                  <a:off x="693" y="3181"/>
                  <a:ext cx="45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6446" name="Line 90"/>
                <p:cNvSpPr>
                  <a:spLocks noChangeShapeType="1"/>
                </p:cNvSpPr>
                <p:nvPr/>
              </p:nvSpPr>
              <p:spPr bwMode="auto">
                <a:xfrm flipV="1">
                  <a:off x="1147" y="3181"/>
                  <a:ext cx="0" cy="113"/>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grpSp>
        </p:grpSp>
        <p:grpSp>
          <p:nvGrpSpPr>
            <p:cNvPr id="16411" name="Group 98"/>
            <p:cNvGrpSpPr>
              <a:grpSpLocks/>
            </p:cNvGrpSpPr>
            <p:nvPr/>
          </p:nvGrpSpPr>
          <p:grpSpPr bwMode="auto">
            <a:xfrm>
              <a:off x="1442" y="2994"/>
              <a:ext cx="930" cy="300"/>
              <a:chOff x="1442" y="2994"/>
              <a:chExt cx="930" cy="300"/>
            </a:xfrm>
          </p:grpSpPr>
          <p:grpSp>
            <p:nvGrpSpPr>
              <p:cNvPr id="16432" name="Group 93"/>
              <p:cNvGrpSpPr>
                <a:grpSpLocks/>
              </p:cNvGrpSpPr>
              <p:nvPr/>
            </p:nvGrpSpPr>
            <p:grpSpPr bwMode="auto">
              <a:xfrm>
                <a:off x="1442" y="3181"/>
                <a:ext cx="930" cy="113"/>
                <a:chOff x="693" y="3181"/>
                <a:chExt cx="454" cy="113"/>
              </a:xfrm>
            </p:grpSpPr>
            <p:sp>
              <p:nvSpPr>
                <p:cNvPr id="16434" name="Line 94"/>
                <p:cNvSpPr>
                  <a:spLocks noChangeShapeType="1"/>
                </p:cNvSpPr>
                <p:nvPr/>
              </p:nvSpPr>
              <p:spPr bwMode="auto">
                <a:xfrm flipV="1">
                  <a:off x="693" y="3181"/>
                  <a:ext cx="0" cy="113"/>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6435" name="Line 95"/>
                <p:cNvSpPr>
                  <a:spLocks noChangeShapeType="1"/>
                </p:cNvSpPr>
                <p:nvPr/>
              </p:nvSpPr>
              <p:spPr bwMode="auto">
                <a:xfrm>
                  <a:off x="693" y="3181"/>
                  <a:ext cx="45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6436" name="Line 96"/>
                <p:cNvSpPr>
                  <a:spLocks noChangeShapeType="1"/>
                </p:cNvSpPr>
                <p:nvPr/>
              </p:nvSpPr>
              <p:spPr bwMode="auto">
                <a:xfrm flipV="1">
                  <a:off x="1147" y="3181"/>
                  <a:ext cx="0" cy="113"/>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grpSp>
          <p:sp>
            <p:nvSpPr>
              <p:cNvPr id="16433" name="Text Box 97"/>
              <p:cNvSpPr txBox="1">
                <a:spLocks noChangeArrowheads="1"/>
              </p:cNvSpPr>
              <p:nvPr/>
            </p:nvSpPr>
            <p:spPr bwMode="auto">
              <a:xfrm>
                <a:off x="1669" y="2994"/>
                <a:ext cx="59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400"/>
                  <a:t>9 x150 t</a:t>
                </a:r>
              </a:p>
            </p:txBody>
          </p:sp>
        </p:grpSp>
        <p:grpSp>
          <p:nvGrpSpPr>
            <p:cNvPr id="16412" name="Group 99"/>
            <p:cNvGrpSpPr>
              <a:grpSpLocks/>
            </p:cNvGrpSpPr>
            <p:nvPr/>
          </p:nvGrpSpPr>
          <p:grpSpPr bwMode="auto">
            <a:xfrm>
              <a:off x="2678" y="2994"/>
              <a:ext cx="930" cy="300"/>
              <a:chOff x="1442" y="2994"/>
              <a:chExt cx="930" cy="300"/>
            </a:xfrm>
          </p:grpSpPr>
          <p:grpSp>
            <p:nvGrpSpPr>
              <p:cNvPr id="16427" name="Group 100"/>
              <p:cNvGrpSpPr>
                <a:grpSpLocks/>
              </p:cNvGrpSpPr>
              <p:nvPr/>
            </p:nvGrpSpPr>
            <p:grpSpPr bwMode="auto">
              <a:xfrm>
                <a:off x="1442" y="3181"/>
                <a:ext cx="930" cy="113"/>
                <a:chOff x="693" y="3181"/>
                <a:chExt cx="454" cy="113"/>
              </a:xfrm>
            </p:grpSpPr>
            <p:sp>
              <p:nvSpPr>
                <p:cNvPr id="16429" name="Line 101"/>
                <p:cNvSpPr>
                  <a:spLocks noChangeShapeType="1"/>
                </p:cNvSpPr>
                <p:nvPr/>
              </p:nvSpPr>
              <p:spPr bwMode="auto">
                <a:xfrm flipV="1">
                  <a:off x="693" y="3181"/>
                  <a:ext cx="0" cy="113"/>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6430" name="Line 102"/>
                <p:cNvSpPr>
                  <a:spLocks noChangeShapeType="1"/>
                </p:cNvSpPr>
                <p:nvPr/>
              </p:nvSpPr>
              <p:spPr bwMode="auto">
                <a:xfrm>
                  <a:off x="693" y="3181"/>
                  <a:ext cx="45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6431" name="Line 103"/>
                <p:cNvSpPr>
                  <a:spLocks noChangeShapeType="1"/>
                </p:cNvSpPr>
                <p:nvPr/>
              </p:nvSpPr>
              <p:spPr bwMode="auto">
                <a:xfrm flipV="1">
                  <a:off x="1147" y="3181"/>
                  <a:ext cx="0" cy="113"/>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grpSp>
          <p:sp>
            <p:nvSpPr>
              <p:cNvPr id="16428" name="Text Box 104"/>
              <p:cNvSpPr txBox="1">
                <a:spLocks noChangeArrowheads="1"/>
              </p:cNvSpPr>
              <p:nvPr/>
            </p:nvSpPr>
            <p:spPr bwMode="auto">
              <a:xfrm>
                <a:off x="1669" y="2994"/>
                <a:ext cx="59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400"/>
                  <a:t>9 x150 t</a:t>
                </a:r>
              </a:p>
            </p:txBody>
          </p:sp>
        </p:grpSp>
        <p:sp>
          <p:nvSpPr>
            <p:cNvPr id="16413" name="Text Box 112"/>
            <p:cNvSpPr txBox="1">
              <a:spLocks noChangeArrowheads="1"/>
            </p:cNvSpPr>
            <p:nvPr/>
          </p:nvSpPr>
          <p:spPr bwMode="auto">
            <a:xfrm>
              <a:off x="1124" y="3465"/>
              <a:ext cx="545"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400"/>
                <a:t>217,2 t</a:t>
              </a:r>
            </a:p>
          </p:txBody>
        </p:sp>
        <p:sp>
          <p:nvSpPr>
            <p:cNvPr id="16414" name="Text Box 113"/>
            <p:cNvSpPr txBox="1">
              <a:spLocks noChangeArrowheads="1"/>
            </p:cNvSpPr>
            <p:nvPr/>
          </p:nvSpPr>
          <p:spPr bwMode="auto">
            <a:xfrm>
              <a:off x="3596" y="3465"/>
              <a:ext cx="545"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400"/>
                <a:t>217,2 t</a:t>
              </a:r>
            </a:p>
          </p:txBody>
        </p:sp>
        <p:sp>
          <p:nvSpPr>
            <p:cNvPr id="16415" name="Text Box 114"/>
            <p:cNvSpPr txBox="1">
              <a:spLocks noChangeArrowheads="1"/>
            </p:cNvSpPr>
            <p:nvPr/>
          </p:nvSpPr>
          <p:spPr bwMode="auto">
            <a:xfrm>
              <a:off x="2258" y="3465"/>
              <a:ext cx="545"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400"/>
                <a:t>250,8 t</a:t>
              </a:r>
            </a:p>
          </p:txBody>
        </p:sp>
        <p:grpSp>
          <p:nvGrpSpPr>
            <p:cNvPr id="16416" name="Group 116"/>
            <p:cNvGrpSpPr>
              <a:grpSpLocks/>
            </p:cNvGrpSpPr>
            <p:nvPr/>
          </p:nvGrpSpPr>
          <p:grpSpPr bwMode="auto">
            <a:xfrm>
              <a:off x="3867" y="2999"/>
              <a:ext cx="636" cy="413"/>
              <a:chOff x="625" y="2994"/>
              <a:chExt cx="636" cy="413"/>
            </a:xfrm>
          </p:grpSpPr>
          <p:sp>
            <p:nvSpPr>
              <p:cNvPr id="16417" name="Oval 117"/>
              <p:cNvSpPr>
                <a:spLocks noChangeArrowheads="1"/>
              </p:cNvSpPr>
              <p:nvPr/>
            </p:nvSpPr>
            <p:spPr bwMode="auto">
              <a:xfrm>
                <a:off x="625" y="3362"/>
                <a:ext cx="45" cy="4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18" name="Oval 118"/>
              <p:cNvSpPr>
                <a:spLocks noChangeArrowheads="1"/>
              </p:cNvSpPr>
              <p:nvPr/>
            </p:nvSpPr>
            <p:spPr bwMode="auto">
              <a:xfrm>
                <a:off x="762" y="3362"/>
                <a:ext cx="45" cy="4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19" name="Oval 119"/>
              <p:cNvSpPr>
                <a:spLocks noChangeArrowheads="1"/>
              </p:cNvSpPr>
              <p:nvPr/>
            </p:nvSpPr>
            <p:spPr bwMode="auto">
              <a:xfrm>
                <a:off x="1011" y="3362"/>
                <a:ext cx="45" cy="4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20" name="Oval 120"/>
              <p:cNvSpPr>
                <a:spLocks noChangeArrowheads="1"/>
              </p:cNvSpPr>
              <p:nvPr/>
            </p:nvSpPr>
            <p:spPr bwMode="auto">
              <a:xfrm>
                <a:off x="1147" y="3362"/>
                <a:ext cx="45" cy="4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21" name="Oval 121"/>
              <p:cNvSpPr>
                <a:spLocks noChangeArrowheads="1"/>
              </p:cNvSpPr>
              <p:nvPr/>
            </p:nvSpPr>
            <p:spPr bwMode="auto">
              <a:xfrm>
                <a:off x="875" y="3362"/>
                <a:ext cx="45" cy="4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6422" name="Text Box 122"/>
              <p:cNvSpPr txBox="1">
                <a:spLocks noChangeArrowheads="1"/>
              </p:cNvSpPr>
              <p:nvPr/>
            </p:nvSpPr>
            <p:spPr bwMode="auto">
              <a:xfrm>
                <a:off x="671" y="2994"/>
                <a:ext cx="59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400"/>
                  <a:t>5 x150 t</a:t>
                </a:r>
              </a:p>
            </p:txBody>
          </p:sp>
          <p:grpSp>
            <p:nvGrpSpPr>
              <p:cNvPr id="16423" name="Group 123"/>
              <p:cNvGrpSpPr>
                <a:grpSpLocks/>
              </p:cNvGrpSpPr>
              <p:nvPr/>
            </p:nvGrpSpPr>
            <p:grpSpPr bwMode="auto">
              <a:xfrm>
                <a:off x="648" y="3181"/>
                <a:ext cx="499" cy="113"/>
                <a:chOff x="693" y="3181"/>
                <a:chExt cx="454" cy="113"/>
              </a:xfrm>
            </p:grpSpPr>
            <p:sp>
              <p:nvSpPr>
                <p:cNvPr id="16424" name="Line 124"/>
                <p:cNvSpPr>
                  <a:spLocks noChangeShapeType="1"/>
                </p:cNvSpPr>
                <p:nvPr/>
              </p:nvSpPr>
              <p:spPr bwMode="auto">
                <a:xfrm flipV="1">
                  <a:off x="693" y="3181"/>
                  <a:ext cx="0" cy="113"/>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6425" name="Line 125"/>
                <p:cNvSpPr>
                  <a:spLocks noChangeShapeType="1"/>
                </p:cNvSpPr>
                <p:nvPr/>
              </p:nvSpPr>
              <p:spPr bwMode="auto">
                <a:xfrm>
                  <a:off x="693" y="3181"/>
                  <a:ext cx="45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6426" name="Line 126"/>
                <p:cNvSpPr>
                  <a:spLocks noChangeShapeType="1"/>
                </p:cNvSpPr>
                <p:nvPr/>
              </p:nvSpPr>
              <p:spPr bwMode="auto">
                <a:xfrm flipV="1">
                  <a:off x="1147" y="3181"/>
                  <a:ext cx="0" cy="113"/>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grpSp>
        </p:grpSp>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67"/>
          <p:cNvSpPr txBox="1">
            <a:spLocks noChangeArrowheads="1"/>
          </p:cNvSpPr>
          <p:nvPr/>
        </p:nvSpPr>
        <p:spPr bwMode="auto">
          <a:xfrm>
            <a:off x="7165975" y="1592263"/>
            <a:ext cx="7747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400"/>
              <a:t>735,8</a:t>
            </a:r>
          </a:p>
        </p:txBody>
      </p:sp>
      <p:sp>
        <p:nvSpPr>
          <p:cNvPr id="17411" name="Text Box 2"/>
          <p:cNvSpPr txBox="1">
            <a:spLocks noChangeArrowheads="1"/>
          </p:cNvSpPr>
          <p:nvPr/>
        </p:nvSpPr>
        <p:spPr bwMode="auto">
          <a:xfrm>
            <a:off x="544513" y="512763"/>
            <a:ext cx="90884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2000"/>
              <a:t>The scheme of the inertial forces F</a:t>
            </a:r>
            <a:r>
              <a:rPr lang="sl-SI" altLang="sl-SI" sz="2000" baseline="-25000"/>
              <a:t>ig</a:t>
            </a:r>
            <a:r>
              <a:rPr lang="sl-SI" altLang="sl-SI" sz="2000"/>
              <a:t> = M</a:t>
            </a:r>
            <a:r>
              <a:rPr lang="sl-SI" altLang="sl-SI" sz="2000" baseline="-25000"/>
              <a:t>i</a:t>
            </a:r>
            <a:r>
              <a:rPr lang="sl-SI" altLang="sl-SI" sz="2000"/>
              <a:t>g</a:t>
            </a:r>
            <a:endParaRPr lang="sl-SI" altLang="sl-SI" sz="1800">
              <a:cs typeface="Arial" panose="020B0604020202020204" pitchFamily="34" charset="0"/>
            </a:endParaRPr>
          </a:p>
        </p:txBody>
      </p:sp>
      <p:sp>
        <p:nvSpPr>
          <p:cNvPr id="17412" name="Text Box 4"/>
          <p:cNvSpPr txBox="1">
            <a:spLocks noChangeArrowheads="1"/>
          </p:cNvSpPr>
          <p:nvPr/>
        </p:nvSpPr>
        <p:spPr bwMode="auto">
          <a:xfrm>
            <a:off x="415925" y="1592263"/>
            <a:ext cx="8270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400"/>
              <a:t>735,8</a:t>
            </a:r>
          </a:p>
        </p:txBody>
      </p:sp>
      <p:sp>
        <p:nvSpPr>
          <p:cNvPr id="17413" name="Line 5"/>
          <p:cNvSpPr>
            <a:spLocks noChangeShapeType="1"/>
          </p:cNvSpPr>
          <p:nvPr/>
        </p:nvSpPr>
        <p:spPr bwMode="auto">
          <a:xfrm>
            <a:off x="987425" y="1889125"/>
            <a:ext cx="624046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14" name="Line 6"/>
          <p:cNvSpPr>
            <a:spLocks noChangeShapeType="1"/>
          </p:cNvSpPr>
          <p:nvPr/>
        </p:nvSpPr>
        <p:spPr bwMode="auto">
          <a:xfrm>
            <a:off x="2157413" y="1889125"/>
            <a:ext cx="0"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15" name="Line 7"/>
          <p:cNvSpPr>
            <a:spLocks noChangeShapeType="1"/>
          </p:cNvSpPr>
          <p:nvPr/>
        </p:nvSpPr>
        <p:spPr bwMode="auto">
          <a:xfrm>
            <a:off x="6057900" y="1889125"/>
            <a:ext cx="0"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16" name="Line 8"/>
          <p:cNvSpPr>
            <a:spLocks noChangeShapeType="1"/>
          </p:cNvSpPr>
          <p:nvPr/>
        </p:nvSpPr>
        <p:spPr bwMode="auto">
          <a:xfrm>
            <a:off x="4106863" y="1889125"/>
            <a:ext cx="0" cy="7556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17" name="Line 9"/>
          <p:cNvSpPr>
            <a:spLocks noChangeShapeType="1"/>
          </p:cNvSpPr>
          <p:nvPr/>
        </p:nvSpPr>
        <p:spPr bwMode="auto">
          <a:xfrm>
            <a:off x="2078038" y="2392363"/>
            <a:ext cx="1571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18" name="Line 10"/>
          <p:cNvSpPr>
            <a:spLocks noChangeShapeType="1"/>
          </p:cNvSpPr>
          <p:nvPr/>
        </p:nvSpPr>
        <p:spPr bwMode="auto">
          <a:xfrm>
            <a:off x="4030663" y="2644775"/>
            <a:ext cx="15557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19" name="Line 11"/>
          <p:cNvSpPr>
            <a:spLocks noChangeShapeType="1"/>
          </p:cNvSpPr>
          <p:nvPr/>
        </p:nvSpPr>
        <p:spPr bwMode="auto">
          <a:xfrm>
            <a:off x="5978525" y="2392363"/>
            <a:ext cx="15716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20" name="Oval 12"/>
          <p:cNvSpPr>
            <a:spLocks noChangeArrowheads="1"/>
          </p:cNvSpPr>
          <p:nvPr/>
        </p:nvSpPr>
        <p:spPr bwMode="auto">
          <a:xfrm>
            <a:off x="6018213" y="1889125"/>
            <a:ext cx="79375" cy="71438"/>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7421" name="Rectangle 13" descr="Light upward diagonal"/>
          <p:cNvSpPr>
            <a:spLocks noChangeArrowheads="1"/>
          </p:cNvSpPr>
          <p:nvPr/>
        </p:nvSpPr>
        <p:spPr bwMode="auto">
          <a:xfrm>
            <a:off x="1981200" y="2392363"/>
            <a:ext cx="350838" cy="107950"/>
          </a:xfrm>
          <a:prstGeom prst="rect">
            <a:avLst/>
          </a:prstGeom>
          <a:blipFill dpi="0" rotWithShape="0">
            <a:blip r:embed="rId2"/>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7422" name="Rectangle 14" descr="Light upward diagonal"/>
          <p:cNvSpPr>
            <a:spLocks noChangeArrowheads="1"/>
          </p:cNvSpPr>
          <p:nvPr/>
        </p:nvSpPr>
        <p:spPr bwMode="auto">
          <a:xfrm>
            <a:off x="3932238" y="2644775"/>
            <a:ext cx="350837" cy="107950"/>
          </a:xfrm>
          <a:prstGeom prst="rect">
            <a:avLst/>
          </a:prstGeom>
          <a:blipFill dpi="0" rotWithShape="0">
            <a:blip r:embed="rId2"/>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7423" name="Rectangle 15" descr="Light upward diagonal"/>
          <p:cNvSpPr>
            <a:spLocks noChangeArrowheads="1"/>
          </p:cNvSpPr>
          <p:nvPr/>
        </p:nvSpPr>
        <p:spPr bwMode="auto">
          <a:xfrm>
            <a:off x="5881688" y="2392363"/>
            <a:ext cx="350837" cy="107950"/>
          </a:xfrm>
          <a:prstGeom prst="rect">
            <a:avLst/>
          </a:prstGeom>
          <a:blipFill dpi="0" rotWithShape="0">
            <a:blip r:embed="rId2"/>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grpSp>
        <p:nvGrpSpPr>
          <p:cNvPr id="17424" name="Group 16"/>
          <p:cNvGrpSpPr>
            <a:grpSpLocks/>
          </p:cNvGrpSpPr>
          <p:nvPr/>
        </p:nvGrpSpPr>
        <p:grpSpPr bwMode="auto">
          <a:xfrm>
            <a:off x="831850" y="1889125"/>
            <a:ext cx="311150" cy="215900"/>
            <a:chOff x="2313" y="3181"/>
            <a:chExt cx="181" cy="136"/>
          </a:xfrm>
        </p:grpSpPr>
        <p:sp>
          <p:nvSpPr>
            <p:cNvPr id="17497" name="Line 17"/>
            <p:cNvSpPr>
              <a:spLocks noChangeShapeType="1"/>
            </p:cNvSpPr>
            <p:nvPr/>
          </p:nvSpPr>
          <p:spPr bwMode="auto">
            <a:xfrm>
              <a:off x="2313" y="3317"/>
              <a:ext cx="1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98" name="Line 18"/>
            <p:cNvSpPr>
              <a:spLocks noChangeShapeType="1"/>
            </p:cNvSpPr>
            <p:nvPr/>
          </p:nvSpPr>
          <p:spPr bwMode="auto">
            <a:xfrm flipV="1">
              <a:off x="2426" y="3249"/>
              <a:ext cx="68" cy="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99" name="Line 19"/>
            <p:cNvSpPr>
              <a:spLocks noChangeShapeType="1"/>
            </p:cNvSpPr>
            <p:nvPr/>
          </p:nvSpPr>
          <p:spPr bwMode="auto">
            <a:xfrm flipV="1">
              <a:off x="2313" y="3249"/>
              <a:ext cx="68" cy="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500" name="Line 20"/>
            <p:cNvSpPr>
              <a:spLocks noChangeShapeType="1"/>
            </p:cNvSpPr>
            <p:nvPr/>
          </p:nvSpPr>
          <p:spPr bwMode="auto">
            <a:xfrm>
              <a:off x="2381" y="3249"/>
              <a:ext cx="1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501" name="Line 21"/>
            <p:cNvSpPr>
              <a:spLocks noChangeShapeType="1"/>
            </p:cNvSpPr>
            <p:nvPr/>
          </p:nvSpPr>
          <p:spPr bwMode="auto">
            <a:xfrm>
              <a:off x="2381" y="3181"/>
              <a:ext cx="68" cy="2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502" name="Line 22"/>
            <p:cNvSpPr>
              <a:spLocks noChangeShapeType="1"/>
            </p:cNvSpPr>
            <p:nvPr/>
          </p:nvSpPr>
          <p:spPr bwMode="auto">
            <a:xfrm flipV="1">
              <a:off x="2404" y="3203"/>
              <a:ext cx="68" cy="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503" name="AutoShape 23"/>
            <p:cNvSpPr>
              <a:spLocks noChangeArrowheads="1"/>
            </p:cNvSpPr>
            <p:nvPr/>
          </p:nvSpPr>
          <p:spPr bwMode="auto">
            <a:xfrm>
              <a:off x="2313" y="3181"/>
              <a:ext cx="113" cy="90"/>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grpSp>
      <p:grpSp>
        <p:nvGrpSpPr>
          <p:cNvPr id="17425" name="Group 24"/>
          <p:cNvGrpSpPr>
            <a:grpSpLocks/>
          </p:cNvGrpSpPr>
          <p:nvPr/>
        </p:nvGrpSpPr>
        <p:grpSpPr bwMode="auto">
          <a:xfrm>
            <a:off x="7178675" y="1889125"/>
            <a:ext cx="311150" cy="215900"/>
            <a:chOff x="2313" y="3181"/>
            <a:chExt cx="181" cy="136"/>
          </a:xfrm>
        </p:grpSpPr>
        <p:sp>
          <p:nvSpPr>
            <p:cNvPr id="17490" name="Line 25"/>
            <p:cNvSpPr>
              <a:spLocks noChangeShapeType="1"/>
            </p:cNvSpPr>
            <p:nvPr/>
          </p:nvSpPr>
          <p:spPr bwMode="auto">
            <a:xfrm>
              <a:off x="2313" y="3317"/>
              <a:ext cx="1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91" name="Line 26"/>
            <p:cNvSpPr>
              <a:spLocks noChangeShapeType="1"/>
            </p:cNvSpPr>
            <p:nvPr/>
          </p:nvSpPr>
          <p:spPr bwMode="auto">
            <a:xfrm flipV="1">
              <a:off x="2426" y="3249"/>
              <a:ext cx="68" cy="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92" name="Line 27"/>
            <p:cNvSpPr>
              <a:spLocks noChangeShapeType="1"/>
            </p:cNvSpPr>
            <p:nvPr/>
          </p:nvSpPr>
          <p:spPr bwMode="auto">
            <a:xfrm flipV="1">
              <a:off x="2313" y="3249"/>
              <a:ext cx="68" cy="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93" name="Line 28"/>
            <p:cNvSpPr>
              <a:spLocks noChangeShapeType="1"/>
            </p:cNvSpPr>
            <p:nvPr/>
          </p:nvSpPr>
          <p:spPr bwMode="auto">
            <a:xfrm>
              <a:off x="2381" y="3249"/>
              <a:ext cx="1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94" name="Line 29"/>
            <p:cNvSpPr>
              <a:spLocks noChangeShapeType="1"/>
            </p:cNvSpPr>
            <p:nvPr/>
          </p:nvSpPr>
          <p:spPr bwMode="auto">
            <a:xfrm>
              <a:off x="2381" y="3181"/>
              <a:ext cx="68" cy="2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95" name="Line 30"/>
            <p:cNvSpPr>
              <a:spLocks noChangeShapeType="1"/>
            </p:cNvSpPr>
            <p:nvPr/>
          </p:nvSpPr>
          <p:spPr bwMode="auto">
            <a:xfrm flipV="1">
              <a:off x="2404" y="3203"/>
              <a:ext cx="68" cy="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96" name="AutoShape 31"/>
            <p:cNvSpPr>
              <a:spLocks noChangeArrowheads="1"/>
            </p:cNvSpPr>
            <p:nvPr/>
          </p:nvSpPr>
          <p:spPr bwMode="auto">
            <a:xfrm>
              <a:off x="2313" y="3181"/>
              <a:ext cx="113" cy="90"/>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grpSp>
      <p:sp>
        <p:nvSpPr>
          <p:cNvPr id="17426" name="Line 32"/>
          <p:cNvSpPr>
            <a:spLocks noChangeShapeType="1"/>
          </p:cNvSpPr>
          <p:nvPr/>
        </p:nvSpPr>
        <p:spPr bwMode="auto">
          <a:xfrm>
            <a:off x="4575175" y="1889125"/>
            <a:ext cx="2730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27" name="Oval 34"/>
          <p:cNvSpPr>
            <a:spLocks noChangeArrowheads="1"/>
          </p:cNvSpPr>
          <p:nvPr/>
        </p:nvSpPr>
        <p:spPr bwMode="auto">
          <a:xfrm flipH="1">
            <a:off x="6015038" y="1889125"/>
            <a:ext cx="79375" cy="71438"/>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7428" name="Text Box 74"/>
          <p:cNvSpPr txBox="1">
            <a:spLocks noChangeArrowheads="1"/>
          </p:cNvSpPr>
          <p:nvPr/>
        </p:nvSpPr>
        <p:spPr bwMode="auto">
          <a:xfrm>
            <a:off x="1028700" y="1268413"/>
            <a:ext cx="1098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400"/>
              <a:t>5 x 1471,5</a:t>
            </a:r>
          </a:p>
        </p:txBody>
      </p:sp>
      <p:grpSp>
        <p:nvGrpSpPr>
          <p:cNvPr id="17429" name="Group 75"/>
          <p:cNvGrpSpPr>
            <a:grpSpLocks/>
          </p:cNvGrpSpPr>
          <p:nvPr/>
        </p:nvGrpSpPr>
        <p:grpSpPr bwMode="auto">
          <a:xfrm>
            <a:off x="1117600" y="1565275"/>
            <a:ext cx="792163" cy="179388"/>
            <a:chOff x="693" y="3181"/>
            <a:chExt cx="454" cy="113"/>
          </a:xfrm>
        </p:grpSpPr>
        <p:sp>
          <p:nvSpPr>
            <p:cNvPr id="17487" name="Line 76"/>
            <p:cNvSpPr>
              <a:spLocks noChangeShapeType="1"/>
            </p:cNvSpPr>
            <p:nvPr/>
          </p:nvSpPr>
          <p:spPr bwMode="auto">
            <a:xfrm flipV="1">
              <a:off x="693" y="3181"/>
              <a:ext cx="0" cy="113"/>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88" name="Line 77"/>
            <p:cNvSpPr>
              <a:spLocks noChangeShapeType="1"/>
            </p:cNvSpPr>
            <p:nvPr/>
          </p:nvSpPr>
          <p:spPr bwMode="auto">
            <a:xfrm>
              <a:off x="693" y="3181"/>
              <a:ext cx="45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89" name="Line 78"/>
            <p:cNvSpPr>
              <a:spLocks noChangeShapeType="1"/>
            </p:cNvSpPr>
            <p:nvPr/>
          </p:nvSpPr>
          <p:spPr bwMode="auto">
            <a:xfrm flipV="1">
              <a:off x="1147" y="3181"/>
              <a:ext cx="0" cy="113"/>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grpSp>
      <p:grpSp>
        <p:nvGrpSpPr>
          <p:cNvPr id="17430" name="Group 80"/>
          <p:cNvGrpSpPr>
            <a:grpSpLocks/>
          </p:cNvGrpSpPr>
          <p:nvPr/>
        </p:nvGrpSpPr>
        <p:grpSpPr bwMode="auto">
          <a:xfrm>
            <a:off x="2378075" y="1565275"/>
            <a:ext cx="1476375" cy="179388"/>
            <a:chOff x="693" y="3181"/>
            <a:chExt cx="454" cy="113"/>
          </a:xfrm>
        </p:grpSpPr>
        <p:sp>
          <p:nvSpPr>
            <p:cNvPr id="17484" name="Line 81"/>
            <p:cNvSpPr>
              <a:spLocks noChangeShapeType="1"/>
            </p:cNvSpPr>
            <p:nvPr/>
          </p:nvSpPr>
          <p:spPr bwMode="auto">
            <a:xfrm flipV="1">
              <a:off x="693" y="3181"/>
              <a:ext cx="0" cy="113"/>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85" name="Line 82"/>
            <p:cNvSpPr>
              <a:spLocks noChangeShapeType="1"/>
            </p:cNvSpPr>
            <p:nvPr/>
          </p:nvSpPr>
          <p:spPr bwMode="auto">
            <a:xfrm>
              <a:off x="693" y="3181"/>
              <a:ext cx="45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86" name="Line 83"/>
            <p:cNvSpPr>
              <a:spLocks noChangeShapeType="1"/>
            </p:cNvSpPr>
            <p:nvPr/>
          </p:nvSpPr>
          <p:spPr bwMode="auto">
            <a:xfrm flipV="1">
              <a:off x="1147" y="3181"/>
              <a:ext cx="0" cy="113"/>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grpSp>
      <p:sp>
        <p:nvSpPr>
          <p:cNvPr id="17431" name="Text Box 84"/>
          <p:cNvSpPr txBox="1">
            <a:spLocks noChangeArrowheads="1"/>
          </p:cNvSpPr>
          <p:nvPr/>
        </p:nvSpPr>
        <p:spPr bwMode="auto">
          <a:xfrm>
            <a:off x="2613025" y="1268413"/>
            <a:ext cx="10620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400"/>
              <a:t>9 x 1471,5</a:t>
            </a:r>
          </a:p>
        </p:txBody>
      </p:sp>
      <p:grpSp>
        <p:nvGrpSpPr>
          <p:cNvPr id="17432" name="Group 86"/>
          <p:cNvGrpSpPr>
            <a:grpSpLocks/>
          </p:cNvGrpSpPr>
          <p:nvPr/>
        </p:nvGrpSpPr>
        <p:grpSpPr bwMode="auto">
          <a:xfrm>
            <a:off x="4340225" y="1565275"/>
            <a:ext cx="1476375" cy="179388"/>
            <a:chOff x="693" y="3181"/>
            <a:chExt cx="454" cy="113"/>
          </a:xfrm>
        </p:grpSpPr>
        <p:sp>
          <p:nvSpPr>
            <p:cNvPr id="17481" name="Line 87"/>
            <p:cNvSpPr>
              <a:spLocks noChangeShapeType="1"/>
            </p:cNvSpPr>
            <p:nvPr/>
          </p:nvSpPr>
          <p:spPr bwMode="auto">
            <a:xfrm flipV="1">
              <a:off x="693" y="3181"/>
              <a:ext cx="0" cy="113"/>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82" name="Line 88"/>
            <p:cNvSpPr>
              <a:spLocks noChangeShapeType="1"/>
            </p:cNvSpPr>
            <p:nvPr/>
          </p:nvSpPr>
          <p:spPr bwMode="auto">
            <a:xfrm>
              <a:off x="693" y="3181"/>
              <a:ext cx="45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83" name="Line 89"/>
            <p:cNvSpPr>
              <a:spLocks noChangeShapeType="1"/>
            </p:cNvSpPr>
            <p:nvPr/>
          </p:nvSpPr>
          <p:spPr bwMode="auto">
            <a:xfrm flipV="1">
              <a:off x="1147" y="3181"/>
              <a:ext cx="0" cy="113"/>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grpSp>
      <p:sp>
        <p:nvSpPr>
          <p:cNvPr id="17433" name="Text Box 91"/>
          <p:cNvSpPr txBox="1">
            <a:spLocks noChangeArrowheads="1"/>
          </p:cNvSpPr>
          <p:nvPr/>
        </p:nvSpPr>
        <p:spPr bwMode="auto">
          <a:xfrm>
            <a:off x="1873250" y="2016125"/>
            <a:ext cx="8651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400"/>
              <a:t>2130,7</a:t>
            </a:r>
          </a:p>
        </p:txBody>
      </p:sp>
      <p:sp>
        <p:nvSpPr>
          <p:cNvPr id="17434" name="Text Box 92"/>
          <p:cNvSpPr txBox="1">
            <a:spLocks noChangeArrowheads="1"/>
          </p:cNvSpPr>
          <p:nvPr/>
        </p:nvSpPr>
        <p:spPr bwMode="auto">
          <a:xfrm>
            <a:off x="5797550" y="2016125"/>
            <a:ext cx="8651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400"/>
              <a:t>2130,7</a:t>
            </a:r>
          </a:p>
        </p:txBody>
      </p:sp>
      <p:sp>
        <p:nvSpPr>
          <p:cNvPr id="17435" name="Text Box 93"/>
          <p:cNvSpPr txBox="1">
            <a:spLocks noChangeArrowheads="1"/>
          </p:cNvSpPr>
          <p:nvPr/>
        </p:nvSpPr>
        <p:spPr bwMode="auto">
          <a:xfrm>
            <a:off x="3673475" y="2016125"/>
            <a:ext cx="8651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400"/>
              <a:t>2460,3</a:t>
            </a:r>
          </a:p>
        </p:txBody>
      </p:sp>
      <p:sp>
        <p:nvSpPr>
          <p:cNvPr id="17436" name="Text Box 100"/>
          <p:cNvSpPr txBox="1">
            <a:spLocks noChangeArrowheads="1"/>
          </p:cNvSpPr>
          <p:nvPr/>
        </p:nvSpPr>
        <p:spPr bwMode="auto">
          <a:xfrm>
            <a:off x="6213475" y="1276350"/>
            <a:ext cx="10652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400"/>
              <a:t>5 x1471,5</a:t>
            </a:r>
          </a:p>
        </p:txBody>
      </p:sp>
      <p:grpSp>
        <p:nvGrpSpPr>
          <p:cNvPr id="17437" name="Group 101"/>
          <p:cNvGrpSpPr>
            <a:grpSpLocks/>
          </p:cNvGrpSpPr>
          <p:nvPr/>
        </p:nvGrpSpPr>
        <p:grpSpPr bwMode="auto">
          <a:xfrm>
            <a:off x="6264275" y="1573213"/>
            <a:ext cx="792163" cy="179387"/>
            <a:chOff x="693" y="3181"/>
            <a:chExt cx="454" cy="113"/>
          </a:xfrm>
        </p:grpSpPr>
        <p:sp>
          <p:nvSpPr>
            <p:cNvPr id="17478" name="Line 102"/>
            <p:cNvSpPr>
              <a:spLocks noChangeShapeType="1"/>
            </p:cNvSpPr>
            <p:nvPr/>
          </p:nvSpPr>
          <p:spPr bwMode="auto">
            <a:xfrm flipV="1">
              <a:off x="693" y="3181"/>
              <a:ext cx="0" cy="113"/>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79" name="Line 103"/>
            <p:cNvSpPr>
              <a:spLocks noChangeShapeType="1"/>
            </p:cNvSpPr>
            <p:nvPr/>
          </p:nvSpPr>
          <p:spPr bwMode="auto">
            <a:xfrm>
              <a:off x="693" y="3181"/>
              <a:ext cx="45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80" name="Line 104"/>
            <p:cNvSpPr>
              <a:spLocks noChangeShapeType="1"/>
            </p:cNvSpPr>
            <p:nvPr/>
          </p:nvSpPr>
          <p:spPr bwMode="auto">
            <a:xfrm flipV="1">
              <a:off x="1147" y="3181"/>
              <a:ext cx="0" cy="113"/>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grpSp>
      <p:sp>
        <p:nvSpPr>
          <p:cNvPr id="17438" name="Line 105"/>
          <p:cNvSpPr>
            <a:spLocks noChangeShapeType="1"/>
          </p:cNvSpPr>
          <p:nvPr/>
        </p:nvSpPr>
        <p:spPr bwMode="auto">
          <a:xfrm flipV="1">
            <a:off x="739775" y="1881188"/>
            <a:ext cx="179388" cy="2174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39" name="Line 106"/>
          <p:cNvSpPr>
            <a:spLocks noChangeShapeType="1"/>
          </p:cNvSpPr>
          <p:nvPr/>
        </p:nvSpPr>
        <p:spPr bwMode="auto">
          <a:xfrm flipV="1">
            <a:off x="938213" y="1881188"/>
            <a:ext cx="179387" cy="2174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40" name="Line 107"/>
          <p:cNvSpPr>
            <a:spLocks noChangeShapeType="1"/>
          </p:cNvSpPr>
          <p:nvPr/>
        </p:nvSpPr>
        <p:spPr bwMode="auto">
          <a:xfrm flipV="1">
            <a:off x="1154113" y="1881188"/>
            <a:ext cx="179387" cy="2174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41" name="Line 108"/>
          <p:cNvSpPr>
            <a:spLocks noChangeShapeType="1"/>
          </p:cNvSpPr>
          <p:nvPr/>
        </p:nvSpPr>
        <p:spPr bwMode="auto">
          <a:xfrm flipV="1">
            <a:off x="1333500" y="1881188"/>
            <a:ext cx="179388" cy="2174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42" name="Line 109"/>
          <p:cNvSpPr>
            <a:spLocks noChangeShapeType="1"/>
          </p:cNvSpPr>
          <p:nvPr/>
        </p:nvSpPr>
        <p:spPr bwMode="auto">
          <a:xfrm flipV="1">
            <a:off x="1549400" y="1881188"/>
            <a:ext cx="179388" cy="2174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43" name="Line 110"/>
          <p:cNvSpPr>
            <a:spLocks noChangeShapeType="1"/>
          </p:cNvSpPr>
          <p:nvPr/>
        </p:nvSpPr>
        <p:spPr bwMode="auto">
          <a:xfrm flipV="1">
            <a:off x="1766888" y="1881188"/>
            <a:ext cx="179387" cy="2174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44" name="Line 111"/>
          <p:cNvSpPr>
            <a:spLocks noChangeShapeType="1"/>
          </p:cNvSpPr>
          <p:nvPr/>
        </p:nvSpPr>
        <p:spPr bwMode="auto">
          <a:xfrm flipV="1">
            <a:off x="1982788" y="1881188"/>
            <a:ext cx="179387" cy="2174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45" name="Line 112"/>
          <p:cNvSpPr>
            <a:spLocks noChangeShapeType="1"/>
          </p:cNvSpPr>
          <p:nvPr/>
        </p:nvSpPr>
        <p:spPr bwMode="auto">
          <a:xfrm flipV="1">
            <a:off x="2216150" y="1881188"/>
            <a:ext cx="179388" cy="2174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46" name="Line 113"/>
          <p:cNvSpPr>
            <a:spLocks noChangeShapeType="1"/>
          </p:cNvSpPr>
          <p:nvPr/>
        </p:nvSpPr>
        <p:spPr bwMode="auto">
          <a:xfrm flipV="1">
            <a:off x="2397125" y="1881188"/>
            <a:ext cx="179388" cy="2174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47" name="Line 114"/>
          <p:cNvSpPr>
            <a:spLocks noChangeShapeType="1"/>
          </p:cNvSpPr>
          <p:nvPr/>
        </p:nvSpPr>
        <p:spPr bwMode="auto">
          <a:xfrm flipV="1">
            <a:off x="2540000" y="1881188"/>
            <a:ext cx="179388" cy="2174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48" name="Line 115"/>
          <p:cNvSpPr>
            <a:spLocks noChangeShapeType="1"/>
          </p:cNvSpPr>
          <p:nvPr/>
        </p:nvSpPr>
        <p:spPr bwMode="auto">
          <a:xfrm flipV="1">
            <a:off x="2720975" y="1881188"/>
            <a:ext cx="179388" cy="2174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49" name="Line 116"/>
          <p:cNvSpPr>
            <a:spLocks noChangeShapeType="1"/>
          </p:cNvSpPr>
          <p:nvPr/>
        </p:nvSpPr>
        <p:spPr bwMode="auto">
          <a:xfrm flipV="1">
            <a:off x="2936875" y="1881188"/>
            <a:ext cx="179388" cy="2174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50" name="Line 117"/>
          <p:cNvSpPr>
            <a:spLocks noChangeShapeType="1"/>
          </p:cNvSpPr>
          <p:nvPr/>
        </p:nvSpPr>
        <p:spPr bwMode="auto">
          <a:xfrm flipV="1">
            <a:off x="3152775" y="1881188"/>
            <a:ext cx="179388" cy="2174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51" name="Line 118"/>
          <p:cNvSpPr>
            <a:spLocks noChangeShapeType="1"/>
          </p:cNvSpPr>
          <p:nvPr/>
        </p:nvSpPr>
        <p:spPr bwMode="auto">
          <a:xfrm flipV="1">
            <a:off x="3332163" y="1881188"/>
            <a:ext cx="179387" cy="2174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52" name="Line 119"/>
          <p:cNvSpPr>
            <a:spLocks noChangeShapeType="1"/>
          </p:cNvSpPr>
          <p:nvPr/>
        </p:nvSpPr>
        <p:spPr bwMode="auto">
          <a:xfrm flipV="1">
            <a:off x="3476625" y="1881188"/>
            <a:ext cx="179388" cy="2174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53" name="Line 120"/>
          <p:cNvSpPr>
            <a:spLocks noChangeShapeType="1"/>
          </p:cNvSpPr>
          <p:nvPr/>
        </p:nvSpPr>
        <p:spPr bwMode="auto">
          <a:xfrm flipV="1">
            <a:off x="3657600" y="1881188"/>
            <a:ext cx="179388" cy="2174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54" name="Line 121"/>
          <p:cNvSpPr>
            <a:spLocks noChangeShapeType="1"/>
          </p:cNvSpPr>
          <p:nvPr/>
        </p:nvSpPr>
        <p:spPr bwMode="auto">
          <a:xfrm flipV="1">
            <a:off x="3944938" y="1881188"/>
            <a:ext cx="179387" cy="2174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55" name="Line 122"/>
          <p:cNvSpPr>
            <a:spLocks noChangeShapeType="1"/>
          </p:cNvSpPr>
          <p:nvPr/>
        </p:nvSpPr>
        <p:spPr bwMode="auto">
          <a:xfrm flipV="1">
            <a:off x="4160838" y="1881188"/>
            <a:ext cx="179387" cy="2174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56" name="Line 123"/>
          <p:cNvSpPr>
            <a:spLocks noChangeShapeType="1"/>
          </p:cNvSpPr>
          <p:nvPr/>
        </p:nvSpPr>
        <p:spPr bwMode="auto">
          <a:xfrm flipV="1">
            <a:off x="4340225" y="1881188"/>
            <a:ext cx="179388" cy="2174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57" name="Line 124"/>
          <p:cNvSpPr>
            <a:spLocks noChangeShapeType="1"/>
          </p:cNvSpPr>
          <p:nvPr/>
        </p:nvSpPr>
        <p:spPr bwMode="auto">
          <a:xfrm flipV="1">
            <a:off x="4521200" y="1881188"/>
            <a:ext cx="179388" cy="2174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58" name="Line 125"/>
          <p:cNvSpPr>
            <a:spLocks noChangeShapeType="1"/>
          </p:cNvSpPr>
          <p:nvPr/>
        </p:nvSpPr>
        <p:spPr bwMode="auto">
          <a:xfrm flipV="1">
            <a:off x="4700588" y="1881188"/>
            <a:ext cx="179387" cy="2174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59" name="Line 126"/>
          <p:cNvSpPr>
            <a:spLocks noChangeShapeType="1"/>
          </p:cNvSpPr>
          <p:nvPr/>
        </p:nvSpPr>
        <p:spPr bwMode="auto">
          <a:xfrm flipV="1">
            <a:off x="4916488" y="1881188"/>
            <a:ext cx="179387" cy="2174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60" name="Line 127"/>
          <p:cNvSpPr>
            <a:spLocks noChangeShapeType="1"/>
          </p:cNvSpPr>
          <p:nvPr/>
        </p:nvSpPr>
        <p:spPr bwMode="auto">
          <a:xfrm flipV="1">
            <a:off x="5097463" y="1881188"/>
            <a:ext cx="179387" cy="2174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61" name="Line 128"/>
          <p:cNvSpPr>
            <a:spLocks noChangeShapeType="1"/>
          </p:cNvSpPr>
          <p:nvPr/>
        </p:nvSpPr>
        <p:spPr bwMode="auto">
          <a:xfrm flipV="1">
            <a:off x="5257800" y="1881188"/>
            <a:ext cx="179388" cy="2174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62" name="Line 129"/>
          <p:cNvSpPr>
            <a:spLocks noChangeShapeType="1"/>
          </p:cNvSpPr>
          <p:nvPr/>
        </p:nvSpPr>
        <p:spPr bwMode="auto">
          <a:xfrm flipV="1">
            <a:off x="5457825" y="1881188"/>
            <a:ext cx="179388" cy="2174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63" name="Line 130"/>
          <p:cNvSpPr>
            <a:spLocks noChangeShapeType="1"/>
          </p:cNvSpPr>
          <p:nvPr/>
        </p:nvSpPr>
        <p:spPr bwMode="auto">
          <a:xfrm flipV="1">
            <a:off x="5637213" y="1881188"/>
            <a:ext cx="179387" cy="2174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64" name="Line 131"/>
          <p:cNvSpPr>
            <a:spLocks noChangeShapeType="1"/>
          </p:cNvSpPr>
          <p:nvPr/>
        </p:nvSpPr>
        <p:spPr bwMode="auto">
          <a:xfrm flipV="1">
            <a:off x="5889625" y="1881188"/>
            <a:ext cx="179388" cy="2174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65" name="Line 132"/>
          <p:cNvSpPr>
            <a:spLocks noChangeShapeType="1"/>
          </p:cNvSpPr>
          <p:nvPr/>
        </p:nvSpPr>
        <p:spPr bwMode="auto">
          <a:xfrm flipV="1">
            <a:off x="6069013" y="1881188"/>
            <a:ext cx="179387" cy="2174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66" name="Line 133"/>
          <p:cNvSpPr>
            <a:spLocks noChangeShapeType="1"/>
          </p:cNvSpPr>
          <p:nvPr/>
        </p:nvSpPr>
        <p:spPr bwMode="auto">
          <a:xfrm flipV="1">
            <a:off x="6284913" y="1881188"/>
            <a:ext cx="179387" cy="2174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67" name="Line 134"/>
          <p:cNvSpPr>
            <a:spLocks noChangeShapeType="1"/>
          </p:cNvSpPr>
          <p:nvPr/>
        </p:nvSpPr>
        <p:spPr bwMode="auto">
          <a:xfrm flipV="1">
            <a:off x="6500813" y="1881188"/>
            <a:ext cx="179387" cy="2174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68" name="Line 135"/>
          <p:cNvSpPr>
            <a:spLocks noChangeShapeType="1"/>
          </p:cNvSpPr>
          <p:nvPr/>
        </p:nvSpPr>
        <p:spPr bwMode="auto">
          <a:xfrm flipV="1">
            <a:off x="6681788" y="1881188"/>
            <a:ext cx="179387" cy="2174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69" name="Line 136"/>
          <p:cNvSpPr>
            <a:spLocks noChangeShapeType="1"/>
          </p:cNvSpPr>
          <p:nvPr/>
        </p:nvSpPr>
        <p:spPr bwMode="auto">
          <a:xfrm flipV="1">
            <a:off x="6897688" y="1881188"/>
            <a:ext cx="179387" cy="2174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70" name="Line 137"/>
          <p:cNvSpPr>
            <a:spLocks noChangeShapeType="1"/>
          </p:cNvSpPr>
          <p:nvPr/>
        </p:nvSpPr>
        <p:spPr bwMode="auto">
          <a:xfrm flipV="1">
            <a:off x="7077075" y="1881188"/>
            <a:ext cx="179388" cy="2174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7471" name="Text Box 138"/>
          <p:cNvSpPr txBox="1">
            <a:spLocks noChangeArrowheads="1"/>
          </p:cNvSpPr>
          <p:nvPr/>
        </p:nvSpPr>
        <p:spPr bwMode="auto">
          <a:xfrm>
            <a:off x="4521200" y="1268413"/>
            <a:ext cx="10620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400"/>
              <a:t>9 x 1471,5</a:t>
            </a:r>
          </a:p>
        </p:txBody>
      </p:sp>
      <p:sp>
        <p:nvSpPr>
          <p:cNvPr id="17472" name="Text Box 139"/>
          <p:cNvSpPr txBox="1">
            <a:spLocks noChangeArrowheads="1"/>
          </p:cNvSpPr>
          <p:nvPr/>
        </p:nvSpPr>
        <p:spPr bwMode="auto">
          <a:xfrm>
            <a:off x="560388" y="2906713"/>
            <a:ext cx="90884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2000"/>
              <a:t>Displacements d</a:t>
            </a:r>
            <a:r>
              <a:rPr lang="sl-SI" altLang="sl-SI" sz="2000" baseline="-25000"/>
              <a:t>i</a:t>
            </a:r>
            <a:r>
              <a:rPr lang="sl-SI" altLang="sl-SI" sz="2000"/>
              <a:t>, corresponding to inertial forces F</a:t>
            </a:r>
            <a:r>
              <a:rPr lang="sl-SI" altLang="sl-SI" sz="2000" baseline="-25000"/>
              <a:t>ig</a:t>
            </a:r>
            <a:endParaRPr lang="sl-SI" altLang="sl-SI" sz="2000" baseline="-25000">
              <a:cs typeface="Arial" panose="020B0604020202020204" pitchFamily="34" charset="0"/>
            </a:endParaRPr>
          </a:p>
        </p:txBody>
      </p:sp>
      <p:pic>
        <p:nvPicPr>
          <p:cNvPr id="17473" name="Picture 692"/>
          <p:cNvPicPr>
            <a:picLocks noChangeAspect="1" noChangeArrowheads="1"/>
          </p:cNvPicPr>
          <p:nvPr/>
        </p:nvPicPr>
        <p:blipFill>
          <a:blip r:embed="rId3" cstate="print">
            <a:extLst>
              <a:ext uri="{28A0092B-C50C-407E-A947-70E740481C1C}">
                <a14:useLocalDpi xmlns:a14="http://schemas.microsoft.com/office/drawing/2010/main" val="0"/>
              </a:ext>
            </a:extLst>
          </a:blip>
          <a:srcRect r="14743"/>
          <a:stretch>
            <a:fillRect/>
          </a:stretch>
        </p:blipFill>
        <p:spPr bwMode="auto">
          <a:xfrm>
            <a:off x="488950" y="3917950"/>
            <a:ext cx="9259888" cy="95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474" name="Text Box 693"/>
          <p:cNvSpPr txBox="1">
            <a:spLocks noChangeArrowheads="1"/>
          </p:cNvSpPr>
          <p:nvPr/>
        </p:nvSpPr>
        <p:spPr bwMode="auto">
          <a:xfrm>
            <a:off x="560388" y="5053013"/>
            <a:ext cx="8064500" cy="1338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average displacement is 0,135m, maximum difference is 0,0270 m</a:t>
            </a:r>
          </a:p>
          <a:p>
            <a:pPr eaLnBrk="1" hangingPunct="1">
              <a:spcBef>
                <a:spcPct val="50000"/>
              </a:spcBef>
              <a:buFontTx/>
              <a:buNone/>
            </a:pPr>
            <a:r>
              <a:rPr lang="sl-SI" altLang="sl-SI" sz="1800"/>
              <a:t>Ratio 0,027/0,135 = 0,20 – the rigid deck model can be used, however this is the maximum allowed value, therefore the analysis is contnued with flexible model</a:t>
            </a:r>
          </a:p>
        </p:txBody>
      </p:sp>
      <p:sp>
        <p:nvSpPr>
          <p:cNvPr id="17475" name="Text Box 694"/>
          <p:cNvSpPr txBox="1">
            <a:spLocks noChangeArrowheads="1"/>
          </p:cNvSpPr>
          <p:nvPr/>
        </p:nvSpPr>
        <p:spPr bwMode="auto">
          <a:xfrm>
            <a:off x="525463" y="3422650"/>
            <a:ext cx="241141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Table 1</a:t>
            </a:r>
          </a:p>
        </p:txBody>
      </p:sp>
      <p:sp>
        <p:nvSpPr>
          <p:cNvPr id="17476" name="TextBox 1"/>
          <p:cNvSpPr txBox="1">
            <a:spLocks noChangeArrowheads="1"/>
          </p:cNvSpPr>
          <p:nvPr/>
        </p:nvSpPr>
        <p:spPr bwMode="auto">
          <a:xfrm>
            <a:off x="560388" y="3917950"/>
            <a:ext cx="38735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200"/>
              <a:t>node</a:t>
            </a:r>
          </a:p>
        </p:txBody>
      </p:sp>
      <p:sp>
        <p:nvSpPr>
          <p:cNvPr id="17477" name="TextBox 96"/>
          <p:cNvSpPr txBox="1">
            <a:spLocks noChangeArrowheads="1"/>
          </p:cNvSpPr>
          <p:nvPr/>
        </p:nvSpPr>
        <p:spPr bwMode="auto">
          <a:xfrm>
            <a:off x="525463" y="4292600"/>
            <a:ext cx="387350" cy="1857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200"/>
              <a:t>node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4"/>
          <p:cNvSpPr txBox="1">
            <a:spLocks noChangeArrowheads="1"/>
          </p:cNvSpPr>
          <p:nvPr/>
        </p:nvSpPr>
        <p:spPr bwMode="auto">
          <a:xfrm>
            <a:off x="739775" y="296863"/>
            <a:ext cx="7813675" cy="779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Using data in Table 1 the following data are obtained:</a:t>
            </a:r>
          </a:p>
          <a:p>
            <a:pPr eaLnBrk="1" hangingPunct="1">
              <a:spcBef>
                <a:spcPct val="50000"/>
              </a:spcBef>
              <a:buFontTx/>
              <a:buNone/>
            </a:pPr>
            <a:r>
              <a:rPr lang="sl-SI" altLang="sl-SI" sz="1800"/>
              <a:t>Period of vibration</a:t>
            </a:r>
          </a:p>
        </p:txBody>
      </p:sp>
      <p:graphicFrame>
        <p:nvGraphicFramePr>
          <p:cNvPr id="18435" name="Object 5"/>
          <p:cNvGraphicFramePr>
            <a:graphicFrameLocks noGrp="1" noChangeAspect="1"/>
          </p:cNvGraphicFramePr>
          <p:nvPr>
            <p:ph sz="half" idx="1"/>
          </p:nvPr>
        </p:nvGraphicFramePr>
        <p:xfrm>
          <a:off x="849313" y="1190625"/>
          <a:ext cx="2644775" cy="798513"/>
        </p:xfrm>
        <a:graphic>
          <a:graphicData uri="http://schemas.openxmlformats.org/presentationml/2006/ole">
            <mc:AlternateContent xmlns:mc="http://schemas.openxmlformats.org/markup-compatibility/2006">
              <mc:Choice xmlns:v="urn:schemas-microsoft-com:vml" Requires="v">
                <p:oleObj spid="_x0000_s18450" name="Equation" r:id="rId3" imgW="1765300" imgH="533400" progId="Equation.3">
                  <p:embed/>
                </p:oleObj>
              </mc:Choice>
              <mc:Fallback>
                <p:oleObj name="Equation" r:id="rId3" imgW="1765300" imgH="5334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9313" y="1190625"/>
                        <a:ext cx="2644775" cy="798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8436" name="Text Box 7"/>
          <p:cNvSpPr txBox="1">
            <a:spLocks noChangeArrowheads="1"/>
          </p:cNvSpPr>
          <p:nvPr/>
        </p:nvSpPr>
        <p:spPr bwMode="auto">
          <a:xfrm>
            <a:off x="739775" y="2060575"/>
            <a:ext cx="41052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Design acceleration</a:t>
            </a:r>
          </a:p>
        </p:txBody>
      </p:sp>
      <p:graphicFrame>
        <p:nvGraphicFramePr>
          <p:cNvPr id="18437" name="Object 11"/>
          <p:cNvGraphicFramePr>
            <a:graphicFrameLocks noGrp="1" noChangeAspect="1"/>
          </p:cNvGraphicFramePr>
          <p:nvPr>
            <p:ph sz="half" idx="2"/>
          </p:nvPr>
        </p:nvGraphicFramePr>
        <p:xfrm>
          <a:off x="849313" y="2565400"/>
          <a:ext cx="5672137" cy="687388"/>
        </p:xfrm>
        <a:graphic>
          <a:graphicData uri="http://schemas.openxmlformats.org/presentationml/2006/ole">
            <mc:AlternateContent xmlns:mc="http://schemas.openxmlformats.org/markup-compatibility/2006">
              <mc:Choice xmlns:v="urn:schemas-microsoft-com:vml" Requires="v">
                <p:oleObj spid="_x0000_s18451" name="Equation" r:id="rId5" imgW="3771900" imgH="457200" progId="Equation.3">
                  <p:embed/>
                </p:oleObj>
              </mc:Choice>
              <mc:Fallback>
                <p:oleObj name="Equation" r:id="rId5" imgW="3771900" imgH="457200" progId="Equation.3">
                  <p:embed/>
                  <p:pic>
                    <p:nvPicPr>
                      <p:cNvPr id="0" name="Object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9313" y="2565400"/>
                        <a:ext cx="5672137" cy="687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8438" name="Text Box 14"/>
          <p:cNvSpPr txBox="1">
            <a:spLocks noChangeArrowheads="1"/>
          </p:cNvSpPr>
          <p:nvPr/>
        </p:nvSpPr>
        <p:spPr bwMode="auto">
          <a:xfrm>
            <a:off x="739775" y="3321050"/>
            <a:ext cx="41052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Inertial forces F</a:t>
            </a:r>
            <a:r>
              <a:rPr lang="sl-SI" altLang="sl-SI" sz="1800" baseline="-25000"/>
              <a:t>i</a:t>
            </a:r>
          </a:p>
        </p:txBody>
      </p:sp>
      <p:graphicFrame>
        <p:nvGraphicFramePr>
          <p:cNvPr id="18439" name="Object 15"/>
          <p:cNvGraphicFramePr>
            <a:graphicFrameLocks noChangeAspect="1"/>
          </p:cNvGraphicFramePr>
          <p:nvPr/>
        </p:nvGraphicFramePr>
        <p:xfrm>
          <a:off x="906463" y="3927475"/>
          <a:ext cx="5495925" cy="665163"/>
        </p:xfrm>
        <a:graphic>
          <a:graphicData uri="http://schemas.openxmlformats.org/presentationml/2006/ole">
            <mc:AlternateContent xmlns:mc="http://schemas.openxmlformats.org/markup-compatibility/2006">
              <mc:Choice xmlns:v="urn:schemas-microsoft-com:vml" Requires="v">
                <p:oleObj spid="_x0000_s18452" name="Equation" r:id="rId7" imgW="3670300" imgH="444500" progId="Equation.3">
                  <p:embed/>
                </p:oleObj>
              </mc:Choice>
              <mc:Fallback>
                <p:oleObj name="Equation" r:id="rId7" imgW="3670300" imgH="444500" progId="Equation.3">
                  <p:embed/>
                  <p:pic>
                    <p:nvPicPr>
                      <p:cNvPr id="0" name="Object 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06463" y="3927475"/>
                        <a:ext cx="5495925" cy="665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18440" name="Picture 486"/>
          <p:cNvPicPr>
            <a:picLocks noChangeAspect="1" noChangeArrowheads="1"/>
          </p:cNvPicPr>
          <p:nvPr/>
        </p:nvPicPr>
        <p:blipFill>
          <a:blip r:embed="rId9" cstate="print">
            <a:extLst>
              <a:ext uri="{28A0092B-C50C-407E-A947-70E740481C1C}">
                <a14:useLocalDpi xmlns:a14="http://schemas.microsoft.com/office/drawing/2010/main" val="0"/>
              </a:ext>
            </a:extLst>
          </a:blip>
          <a:srcRect r="32036"/>
          <a:stretch>
            <a:fillRect/>
          </a:stretch>
        </p:blipFill>
        <p:spPr bwMode="auto">
          <a:xfrm>
            <a:off x="830263" y="5245100"/>
            <a:ext cx="7993062" cy="102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441" name="Rectangle 488"/>
          <p:cNvSpPr>
            <a:spLocks noChangeArrowheads="1"/>
          </p:cNvSpPr>
          <p:nvPr/>
        </p:nvSpPr>
        <p:spPr bwMode="auto">
          <a:xfrm>
            <a:off x="849313" y="4797425"/>
            <a:ext cx="928687"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Table 2</a:t>
            </a:r>
          </a:p>
        </p:txBody>
      </p:sp>
      <p:sp>
        <p:nvSpPr>
          <p:cNvPr id="18442" name="TextBox 11"/>
          <p:cNvSpPr txBox="1">
            <a:spLocks noChangeArrowheads="1"/>
          </p:cNvSpPr>
          <p:nvPr/>
        </p:nvSpPr>
        <p:spPr bwMode="auto">
          <a:xfrm>
            <a:off x="920750" y="5265738"/>
            <a:ext cx="38735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200"/>
              <a:t>node</a:t>
            </a:r>
          </a:p>
        </p:txBody>
      </p:sp>
      <p:sp>
        <p:nvSpPr>
          <p:cNvPr id="18443" name="TextBox 12"/>
          <p:cNvSpPr txBox="1">
            <a:spLocks noChangeArrowheads="1"/>
          </p:cNvSpPr>
          <p:nvPr/>
        </p:nvSpPr>
        <p:spPr bwMode="auto">
          <a:xfrm>
            <a:off x="920750" y="5656263"/>
            <a:ext cx="387350" cy="1857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200"/>
              <a:t>node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776288" y="692150"/>
            <a:ext cx="7453312"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Using programme SAP 2000 the following internal forces in piers are calculated</a:t>
            </a:r>
            <a:endParaRPr lang="sl-SI" altLang="sl-SI" sz="1800">
              <a:cs typeface="Arial" panose="020B0604020202020204" pitchFamily="34" charset="0"/>
            </a:endParaRPr>
          </a:p>
        </p:txBody>
      </p:sp>
      <p:sp>
        <p:nvSpPr>
          <p:cNvPr id="19459" name="Text Box 4"/>
          <p:cNvSpPr txBox="1">
            <a:spLocks noChangeArrowheads="1"/>
          </p:cNvSpPr>
          <p:nvPr/>
        </p:nvSpPr>
        <p:spPr bwMode="auto">
          <a:xfrm>
            <a:off x="849313" y="1268413"/>
            <a:ext cx="8424862" cy="397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Bending moments</a:t>
            </a:r>
          </a:p>
          <a:p>
            <a:pPr eaLnBrk="1" hangingPunct="1">
              <a:spcBef>
                <a:spcPct val="50000"/>
              </a:spcBef>
              <a:buFontTx/>
              <a:buNone/>
            </a:pPr>
            <a:r>
              <a:rPr lang="sl-SI" altLang="sl-SI" sz="1800"/>
              <a:t>M</a:t>
            </a:r>
            <a:r>
              <a:rPr lang="sl-SI" altLang="sl-SI" sz="1800" baseline="-25000"/>
              <a:t>s14</a:t>
            </a:r>
            <a:r>
              <a:rPr lang="sl-SI" altLang="sl-SI" sz="1800"/>
              <a:t> = </a:t>
            </a:r>
            <a:r>
              <a:rPr lang="sl-SI" altLang="sl-SI" sz="1800">
                <a:cs typeface="Arial" panose="020B0604020202020204" pitchFamily="34" charset="0"/>
              </a:rPr>
              <a:t> 47710 kNm</a:t>
            </a:r>
          </a:p>
          <a:p>
            <a:pPr eaLnBrk="1" hangingPunct="1">
              <a:spcBef>
                <a:spcPct val="50000"/>
              </a:spcBef>
              <a:buFontTx/>
              <a:buNone/>
            </a:pPr>
            <a:r>
              <a:rPr lang="sl-SI" altLang="sl-SI" sz="1800">
                <a:cs typeface="Arial" panose="020B0604020202020204" pitchFamily="34" charset="0"/>
              </a:rPr>
              <a:t>M</a:t>
            </a:r>
            <a:r>
              <a:rPr lang="sl-SI" altLang="sl-SI" sz="1800" baseline="-25000">
                <a:cs typeface="Arial" panose="020B0604020202020204" pitchFamily="34" charset="0"/>
              </a:rPr>
              <a:t>s21</a:t>
            </a:r>
            <a:r>
              <a:rPr lang="sl-SI" altLang="sl-SI" sz="1800">
                <a:cs typeface="Arial" panose="020B0604020202020204" pitchFamily="34" charset="0"/>
              </a:rPr>
              <a:t> =  </a:t>
            </a:r>
            <a:r>
              <a:rPr lang="sl-SI" altLang="sl-SI" sz="1800"/>
              <a:t>28247 kNm</a:t>
            </a:r>
          </a:p>
          <a:p>
            <a:pPr eaLnBrk="1" hangingPunct="1">
              <a:spcBef>
                <a:spcPct val="50000"/>
              </a:spcBef>
              <a:buFontTx/>
              <a:buNone/>
            </a:pPr>
            <a:r>
              <a:rPr lang="sl-SI" altLang="sl-SI" sz="1800"/>
              <a:t>Shear forces</a:t>
            </a:r>
          </a:p>
          <a:p>
            <a:pPr eaLnBrk="1" hangingPunct="1">
              <a:spcBef>
                <a:spcPct val="50000"/>
              </a:spcBef>
              <a:buFontTx/>
              <a:buNone/>
            </a:pPr>
            <a:r>
              <a:rPr lang="sl-SI" altLang="sl-SI" sz="1800"/>
              <a:t>V</a:t>
            </a:r>
            <a:r>
              <a:rPr lang="sl-SI" altLang="sl-SI" sz="1800" baseline="-25000"/>
              <a:t>s14</a:t>
            </a:r>
            <a:r>
              <a:rPr lang="sl-SI" altLang="sl-SI" sz="1800"/>
              <a:t> = 3408 kN</a:t>
            </a:r>
          </a:p>
          <a:p>
            <a:pPr eaLnBrk="1" hangingPunct="1">
              <a:spcBef>
                <a:spcPct val="50000"/>
              </a:spcBef>
              <a:buFontTx/>
              <a:buNone/>
            </a:pPr>
            <a:r>
              <a:rPr lang="sl-SI" altLang="sl-SI" sz="1800"/>
              <a:t>V</a:t>
            </a:r>
            <a:r>
              <a:rPr lang="sl-SI" altLang="sl-SI" sz="1800" baseline="-25000"/>
              <a:t>s21</a:t>
            </a:r>
            <a:r>
              <a:rPr lang="sl-SI" altLang="sl-SI" sz="1800"/>
              <a:t> = 1345 kN</a:t>
            </a:r>
          </a:p>
          <a:p>
            <a:pPr eaLnBrk="1" hangingPunct="1">
              <a:spcBef>
                <a:spcPct val="50000"/>
              </a:spcBef>
              <a:buFontTx/>
              <a:buNone/>
            </a:pPr>
            <a:endParaRPr lang="sl-SI" altLang="sl-SI" sz="1800"/>
          </a:p>
          <a:p>
            <a:pPr eaLnBrk="1" hangingPunct="1">
              <a:spcBef>
                <a:spcPct val="50000"/>
              </a:spcBef>
              <a:buFontTx/>
              <a:buNone/>
            </a:pPr>
            <a:r>
              <a:rPr lang="sl-SI" altLang="sl-SI" sz="1800"/>
              <a:t>In some cases (e.g. in bridges supported by very short coulmns located near the centre of the brdidge) the method can give unrealistic results</a:t>
            </a:r>
          </a:p>
          <a:p>
            <a:pPr eaLnBrk="1" hangingPunct="1">
              <a:spcBef>
                <a:spcPct val="50000"/>
              </a:spcBef>
              <a:buFontTx/>
              <a:buNone/>
            </a:pPr>
            <a:r>
              <a:rPr lang="sl-SI" altLang="sl-SI" sz="1800"/>
              <a:t>Thus an additional control, presented on the next slide, is performed</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5"/>
          <p:cNvSpPr txBox="1">
            <a:spLocks noChangeArrowheads="1"/>
          </p:cNvSpPr>
          <p:nvPr/>
        </p:nvSpPr>
        <p:spPr bwMode="auto">
          <a:xfrm>
            <a:off x="849313" y="873125"/>
            <a:ext cx="8207375" cy="341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Displacements d</a:t>
            </a:r>
            <a:r>
              <a:rPr lang="sl-SI" altLang="sl-SI" sz="1800" baseline="-25000"/>
              <a:t>i</a:t>
            </a:r>
            <a:r>
              <a:rPr lang="sl-SI" altLang="sl-SI" sz="1800"/>
              <a:t> (Table 1), corresponding to inertial forces F</a:t>
            </a:r>
            <a:r>
              <a:rPr lang="sl-SI" altLang="sl-SI" sz="1800" baseline="-25000"/>
              <a:t>ig</a:t>
            </a:r>
            <a:r>
              <a:rPr lang="sl-SI" altLang="sl-SI" sz="1800"/>
              <a:t> = M</a:t>
            </a:r>
            <a:r>
              <a:rPr lang="sl-SI" altLang="sl-SI" sz="1800" baseline="-25000"/>
              <a:t>i</a:t>
            </a:r>
            <a:r>
              <a:rPr lang="sl-SI" altLang="sl-SI" sz="1800"/>
              <a:t>g are divided by the ratio S</a:t>
            </a:r>
            <a:r>
              <a:rPr lang="sl-SI" altLang="sl-SI" sz="1800" baseline="-25000"/>
              <a:t>d</a:t>
            </a:r>
            <a:r>
              <a:rPr lang="sl-SI" altLang="sl-SI" sz="1800"/>
              <a:t>(T) and g</a:t>
            </a:r>
          </a:p>
          <a:p>
            <a:pPr eaLnBrk="1" hangingPunct="1">
              <a:spcBef>
                <a:spcPct val="50000"/>
              </a:spcBef>
              <a:buFontTx/>
              <a:buNone/>
            </a:pPr>
            <a:r>
              <a:rPr lang="sl-SI" altLang="sl-SI" sz="1800"/>
              <a:t>S</a:t>
            </a:r>
            <a:r>
              <a:rPr lang="sl-SI" altLang="sl-SI" sz="1800" baseline="-25000"/>
              <a:t>d</a:t>
            </a:r>
            <a:r>
              <a:rPr lang="sl-SI" altLang="sl-SI" sz="1800"/>
              <a:t>(T)/g = 1,629 / 9,81 = 0,166</a:t>
            </a:r>
          </a:p>
          <a:p>
            <a:pPr eaLnBrk="1" hangingPunct="1">
              <a:spcBef>
                <a:spcPct val="50000"/>
              </a:spcBef>
              <a:buFontTx/>
              <a:buNone/>
            </a:pPr>
            <a:endParaRPr lang="sl-SI" altLang="sl-SI" sz="1800"/>
          </a:p>
          <a:p>
            <a:pPr eaLnBrk="1" hangingPunct="1">
              <a:spcBef>
                <a:spcPct val="50000"/>
              </a:spcBef>
              <a:buFontTx/>
              <a:buNone/>
            </a:pPr>
            <a:endParaRPr lang="sl-SI" altLang="sl-SI" sz="1800"/>
          </a:p>
          <a:p>
            <a:pPr eaLnBrk="1" hangingPunct="1">
              <a:spcBef>
                <a:spcPct val="50000"/>
              </a:spcBef>
              <a:buFontTx/>
              <a:buNone/>
            </a:pPr>
            <a:endParaRPr lang="sl-SI" altLang="sl-SI" sz="1800"/>
          </a:p>
          <a:p>
            <a:pPr eaLnBrk="1" hangingPunct="1">
              <a:spcBef>
                <a:spcPct val="50000"/>
              </a:spcBef>
              <a:buFontTx/>
              <a:buNone/>
            </a:pPr>
            <a:endParaRPr lang="sl-SI" altLang="sl-SI" sz="1800"/>
          </a:p>
          <a:p>
            <a:pPr eaLnBrk="1" hangingPunct="1">
              <a:spcBef>
                <a:spcPct val="50000"/>
              </a:spcBef>
              <a:buFontTx/>
              <a:buNone/>
            </a:pPr>
            <a:r>
              <a:rPr lang="sl-SI" altLang="sl-SI" sz="1800"/>
              <a:t>Displacements from Table 3 are compared with displacements d</a:t>
            </a:r>
            <a:r>
              <a:rPr lang="sl-SI" altLang="sl-SI" sz="1800" baseline="-25000"/>
              <a:t>i1</a:t>
            </a:r>
            <a:r>
              <a:rPr lang="sl-SI" altLang="sl-SI" sz="1800"/>
              <a:t>, corresponding to forces F</a:t>
            </a:r>
            <a:r>
              <a:rPr lang="sl-SI" altLang="sl-SI" sz="1800" baseline="-25000"/>
              <a:t>i</a:t>
            </a:r>
            <a:r>
              <a:rPr lang="sl-SI" altLang="sl-SI" sz="1800"/>
              <a:t> (see Table 2)</a:t>
            </a:r>
          </a:p>
        </p:txBody>
      </p:sp>
      <p:pic>
        <p:nvPicPr>
          <p:cNvPr id="20483"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r="25862"/>
          <a:stretch>
            <a:fillRect/>
          </a:stretch>
        </p:blipFill>
        <p:spPr bwMode="auto">
          <a:xfrm>
            <a:off x="344488" y="2312988"/>
            <a:ext cx="9390062"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484" name="Text Box 7"/>
          <p:cNvSpPr txBox="1">
            <a:spLocks noChangeArrowheads="1"/>
          </p:cNvSpPr>
          <p:nvPr/>
        </p:nvSpPr>
        <p:spPr bwMode="auto">
          <a:xfrm>
            <a:off x="309563" y="1916113"/>
            <a:ext cx="370681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Table 3 displacements d</a:t>
            </a:r>
            <a:r>
              <a:rPr lang="sl-SI" altLang="sl-SI" sz="1800" baseline="-25000"/>
              <a:t>i,0</a:t>
            </a:r>
          </a:p>
        </p:txBody>
      </p:sp>
      <p:pic>
        <p:nvPicPr>
          <p:cNvPr id="20485"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r="25900"/>
          <a:stretch>
            <a:fillRect/>
          </a:stretch>
        </p:blipFill>
        <p:spPr bwMode="auto">
          <a:xfrm>
            <a:off x="381000" y="4452938"/>
            <a:ext cx="9371013" cy="1352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486" name="Text Box 9"/>
          <p:cNvSpPr txBox="1">
            <a:spLocks noChangeArrowheads="1"/>
          </p:cNvSpPr>
          <p:nvPr/>
        </p:nvSpPr>
        <p:spPr bwMode="auto">
          <a:xfrm>
            <a:off x="415925" y="4214813"/>
            <a:ext cx="3024188" cy="779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Table 4 displacements d</a:t>
            </a:r>
            <a:r>
              <a:rPr lang="sl-SI" altLang="sl-SI" sz="1800" baseline="-25000"/>
              <a:t>i,1</a:t>
            </a:r>
          </a:p>
          <a:p>
            <a:pPr eaLnBrk="1" hangingPunct="1">
              <a:spcBef>
                <a:spcPct val="50000"/>
              </a:spcBef>
              <a:buFontTx/>
              <a:buNone/>
            </a:pPr>
            <a:endParaRPr lang="sl-SI" altLang="sl-SI" sz="1800"/>
          </a:p>
        </p:txBody>
      </p:sp>
      <p:sp>
        <p:nvSpPr>
          <p:cNvPr id="20487" name="TextBox 8"/>
          <p:cNvSpPr txBox="1">
            <a:spLocks noChangeArrowheads="1"/>
          </p:cNvSpPr>
          <p:nvPr/>
        </p:nvSpPr>
        <p:spPr bwMode="auto">
          <a:xfrm>
            <a:off x="415925" y="2344738"/>
            <a:ext cx="38735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200"/>
              <a:t>node</a:t>
            </a:r>
          </a:p>
        </p:txBody>
      </p:sp>
      <p:sp>
        <p:nvSpPr>
          <p:cNvPr id="20488" name="TextBox 9"/>
          <p:cNvSpPr txBox="1">
            <a:spLocks noChangeArrowheads="1"/>
          </p:cNvSpPr>
          <p:nvPr/>
        </p:nvSpPr>
        <p:spPr bwMode="auto">
          <a:xfrm>
            <a:off x="425450" y="2744788"/>
            <a:ext cx="38735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200"/>
              <a:t>node</a:t>
            </a:r>
          </a:p>
        </p:txBody>
      </p:sp>
      <p:sp>
        <p:nvSpPr>
          <p:cNvPr id="20489" name="TextBox 10"/>
          <p:cNvSpPr txBox="1">
            <a:spLocks noChangeArrowheads="1"/>
          </p:cNvSpPr>
          <p:nvPr/>
        </p:nvSpPr>
        <p:spPr bwMode="auto">
          <a:xfrm>
            <a:off x="461963" y="4721225"/>
            <a:ext cx="38735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200"/>
              <a:t>node</a:t>
            </a:r>
          </a:p>
        </p:txBody>
      </p:sp>
      <p:sp>
        <p:nvSpPr>
          <p:cNvPr id="20490" name="TextBox 11"/>
          <p:cNvSpPr txBox="1">
            <a:spLocks noChangeArrowheads="1"/>
          </p:cNvSpPr>
          <p:nvPr/>
        </p:nvSpPr>
        <p:spPr bwMode="auto">
          <a:xfrm>
            <a:off x="461963" y="5129213"/>
            <a:ext cx="38735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200"/>
              <a:t>node</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4"/>
          <p:cNvSpPr txBox="1">
            <a:spLocks noChangeArrowheads="1"/>
          </p:cNvSpPr>
          <p:nvPr/>
        </p:nvSpPr>
        <p:spPr bwMode="auto">
          <a:xfrm>
            <a:off x="631825" y="549275"/>
            <a:ext cx="4357688"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Displacements from Table 3 and 4</a:t>
            </a:r>
          </a:p>
        </p:txBody>
      </p:sp>
      <p:pic>
        <p:nvPicPr>
          <p:cNvPr id="2150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850" y="919163"/>
            <a:ext cx="5456238" cy="3230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08" name="Text Box 6"/>
          <p:cNvSpPr txBox="1">
            <a:spLocks noChangeArrowheads="1"/>
          </p:cNvSpPr>
          <p:nvPr/>
        </p:nvSpPr>
        <p:spPr bwMode="auto">
          <a:xfrm>
            <a:off x="849313" y="4292600"/>
            <a:ext cx="611981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Differences between d</a:t>
            </a:r>
            <a:r>
              <a:rPr lang="sl-SI" altLang="sl-SI" sz="1800" baseline="-25000"/>
              <a:t>i,0</a:t>
            </a:r>
            <a:r>
              <a:rPr lang="sl-SI" altLang="sl-SI" sz="1800"/>
              <a:t> in d</a:t>
            </a:r>
            <a:r>
              <a:rPr lang="sl-SI" altLang="sl-SI" sz="1800" baseline="-25000"/>
              <a:t>i,1</a:t>
            </a:r>
          </a:p>
        </p:txBody>
      </p:sp>
      <p:pic>
        <p:nvPicPr>
          <p:cNvPr id="2150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850" y="4689475"/>
            <a:ext cx="5453063" cy="1897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10" name="Line 8"/>
          <p:cNvSpPr>
            <a:spLocks noChangeShapeType="1"/>
          </p:cNvSpPr>
          <p:nvPr/>
        </p:nvSpPr>
        <p:spPr bwMode="auto">
          <a:xfrm>
            <a:off x="2684463" y="2384425"/>
            <a:ext cx="612775" cy="0"/>
          </a:xfrm>
          <a:prstGeom prst="line">
            <a:avLst/>
          </a:prstGeom>
          <a:noFill/>
          <a:ln w="28575">
            <a:solidFill>
              <a:srgbClr val="00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1511" name="Text Box 9"/>
          <p:cNvSpPr txBox="1">
            <a:spLocks noChangeArrowheads="1"/>
          </p:cNvSpPr>
          <p:nvPr/>
        </p:nvSpPr>
        <p:spPr bwMode="auto">
          <a:xfrm>
            <a:off x="3368675" y="2198688"/>
            <a:ext cx="22320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d</a:t>
            </a:r>
            <a:r>
              <a:rPr lang="sl-SI" altLang="sl-SI" sz="1800" baseline="-25000"/>
              <a:t>i,1</a:t>
            </a:r>
            <a:r>
              <a:rPr lang="sl-SI" altLang="sl-SI" sz="1800"/>
              <a:t> (Table 4)</a:t>
            </a:r>
          </a:p>
        </p:txBody>
      </p:sp>
      <p:sp>
        <p:nvSpPr>
          <p:cNvPr id="21512" name="Line 10"/>
          <p:cNvSpPr>
            <a:spLocks noChangeShapeType="1"/>
          </p:cNvSpPr>
          <p:nvPr/>
        </p:nvSpPr>
        <p:spPr bwMode="auto">
          <a:xfrm>
            <a:off x="2684463" y="2781300"/>
            <a:ext cx="612775" cy="0"/>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1513" name="Text Box 11"/>
          <p:cNvSpPr txBox="1">
            <a:spLocks noChangeArrowheads="1"/>
          </p:cNvSpPr>
          <p:nvPr/>
        </p:nvSpPr>
        <p:spPr bwMode="auto">
          <a:xfrm>
            <a:off x="3368675" y="2600325"/>
            <a:ext cx="22320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d</a:t>
            </a:r>
            <a:r>
              <a:rPr lang="sl-SI" altLang="sl-SI" sz="1800" baseline="-25000"/>
              <a:t>i,0</a:t>
            </a:r>
            <a:r>
              <a:rPr lang="sl-SI" altLang="sl-SI" sz="1800"/>
              <a:t> (Table 3)</a:t>
            </a:r>
          </a:p>
        </p:txBody>
      </p:sp>
      <p:sp>
        <p:nvSpPr>
          <p:cNvPr id="21514" name="TextBox 1"/>
          <p:cNvSpPr txBox="1">
            <a:spLocks noChangeArrowheads="1"/>
          </p:cNvSpPr>
          <p:nvPr/>
        </p:nvSpPr>
        <p:spPr bwMode="auto">
          <a:xfrm>
            <a:off x="3116263" y="3733800"/>
            <a:ext cx="1441450" cy="3079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400"/>
              <a:t>Station [m]</a:t>
            </a:r>
          </a:p>
        </p:txBody>
      </p:sp>
      <p:sp>
        <p:nvSpPr>
          <p:cNvPr id="21515" name="TextBox 12"/>
          <p:cNvSpPr txBox="1">
            <a:spLocks noChangeArrowheads="1"/>
          </p:cNvSpPr>
          <p:nvPr/>
        </p:nvSpPr>
        <p:spPr bwMode="auto">
          <a:xfrm>
            <a:off x="2936875" y="6200775"/>
            <a:ext cx="1439863" cy="3079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400"/>
              <a:t>Station [m]</a:t>
            </a:r>
          </a:p>
        </p:txBody>
      </p:sp>
      <p:sp>
        <p:nvSpPr>
          <p:cNvPr id="21516" name="TextBox 13"/>
          <p:cNvSpPr txBox="1">
            <a:spLocks noChangeArrowheads="1"/>
          </p:cNvSpPr>
          <p:nvPr/>
        </p:nvSpPr>
        <p:spPr bwMode="auto">
          <a:xfrm rot="-5400000">
            <a:off x="-7937" y="2411413"/>
            <a:ext cx="1908175" cy="3079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400"/>
              <a:t>Displacement [cm]</a:t>
            </a:r>
          </a:p>
        </p:txBody>
      </p:sp>
      <p:sp>
        <p:nvSpPr>
          <p:cNvPr id="21517" name="TextBox 14"/>
          <p:cNvSpPr txBox="1">
            <a:spLocks noChangeArrowheads="1"/>
          </p:cNvSpPr>
          <p:nvPr/>
        </p:nvSpPr>
        <p:spPr bwMode="auto">
          <a:xfrm rot="-5400000">
            <a:off x="244476" y="5489575"/>
            <a:ext cx="1619250" cy="3079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400"/>
              <a:t>Differences  [cm]</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Text Box 4"/>
          <p:cNvSpPr txBox="1">
            <a:spLocks noChangeArrowheads="1"/>
          </p:cNvSpPr>
          <p:nvPr/>
        </p:nvSpPr>
        <p:spPr bwMode="auto">
          <a:xfrm>
            <a:off x="381000" y="633413"/>
            <a:ext cx="9251950" cy="563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sl-SI" altLang="sl-SI" dirty="0">
                <a:latin typeface="Arial" charset="0"/>
              </a:rPr>
              <a:t>1. </a:t>
            </a:r>
            <a:r>
              <a:rPr lang="sl-SI" altLang="sl-SI" dirty="0" err="1">
                <a:latin typeface="Arial" charset="0"/>
              </a:rPr>
              <a:t>Area</a:t>
            </a:r>
            <a:r>
              <a:rPr lang="sl-SI" altLang="sl-SI" dirty="0">
                <a:latin typeface="Arial" charset="0"/>
              </a:rPr>
              <a:t> </a:t>
            </a:r>
            <a:r>
              <a:rPr lang="sl-SI" altLang="sl-SI" dirty="0" err="1">
                <a:latin typeface="Arial" charset="0"/>
              </a:rPr>
              <a:t>P</a:t>
            </a:r>
            <a:r>
              <a:rPr lang="sl-SI" altLang="sl-SI" baseline="-25000" dirty="0" err="1">
                <a:latin typeface="Arial" charset="0"/>
              </a:rPr>
              <a:t>d</a:t>
            </a:r>
            <a:r>
              <a:rPr lang="sl-SI" altLang="sl-SI" dirty="0">
                <a:latin typeface="Arial" charset="0"/>
              </a:rPr>
              <a:t>, </a:t>
            </a:r>
            <a:r>
              <a:rPr lang="sl-SI" altLang="sl-SI" dirty="0" err="1">
                <a:latin typeface="Arial" charset="0"/>
              </a:rPr>
              <a:t>corresponding</a:t>
            </a:r>
            <a:r>
              <a:rPr lang="sl-SI" altLang="sl-SI" dirty="0">
                <a:latin typeface="Arial" charset="0"/>
              </a:rPr>
              <a:t> to </a:t>
            </a:r>
            <a:r>
              <a:rPr lang="sl-SI" altLang="sl-SI" dirty="0" err="1">
                <a:latin typeface="Arial" charset="0"/>
              </a:rPr>
              <a:t>displacements</a:t>
            </a:r>
            <a:r>
              <a:rPr lang="sl-SI" altLang="sl-SI" dirty="0">
                <a:latin typeface="Arial" charset="0"/>
              </a:rPr>
              <a:t> </a:t>
            </a:r>
            <a:r>
              <a:rPr lang="sl-SI" altLang="sl-SI" dirty="0" err="1">
                <a:latin typeface="Arial" charset="0"/>
              </a:rPr>
              <a:t>d</a:t>
            </a:r>
            <a:r>
              <a:rPr lang="sl-SI" altLang="sl-SI" baseline="-25000" dirty="0" err="1">
                <a:latin typeface="Arial" charset="0"/>
              </a:rPr>
              <a:t>i</a:t>
            </a:r>
            <a:r>
              <a:rPr lang="sl-SI" altLang="sl-SI" baseline="-25000" dirty="0">
                <a:latin typeface="Arial" charset="0"/>
              </a:rPr>
              <a:t>,1</a:t>
            </a:r>
            <a:r>
              <a:rPr lang="sl-SI" altLang="sl-SI" dirty="0">
                <a:latin typeface="Arial" charset="0"/>
              </a:rPr>
              <a:t> is </a:t>
            </a:r>
            <a:r>
              <a:rPr lang="sl-SI" altLang="sl-SI" dirty="0" err="1">
                <a:latin typeface="Arial" charset="0"/>
              </a:rPr>
              <a:t>calculated</a:t>
            </a:r>
            <a:r>
              <a:rPr lang="sl-SI" altLang="sl-SI" dirty="0">
                <a:latin typeface="Arial" charset="0"/>
              </a:rPr>
              <a:t/>
            </a:r>
            <a:br>
              <a:rPr lang="sl-SI" altLang="sl-SI" dirty="0">
                <a:latin typeface="Arial" charset="0"/>
              </a:rPr>
            </a:br>
            <a:r>
              <a:rPr lang="sl-SI" altLang="sl-SI" dirty="0">
                <a:latin typeface="Arial" charset="0"/>
              </a:rPr>
              <a:t>2. </a:t>
            </a:r>
            <a:r>
              <a:rPr lang="sl-SI" altLang="sl-SI" dirty="0" err="1">
                <a:latin typeface="Arial" charset="0"/>
              </a:rPr>
              <a:t>Area</a:t>
            </a:r>
            <a:r>
              <a:rPr lang="sl-SI" altLang="sl-SI" dirty="0">
                <a:latin typeface="Arial" charset="0"/>
              </a:rPr>
              <a:t> P</a:t>
            </a:r>
            <a:r>
              <a:rPr lang="sl-SI" altLang="sl-SI" baseline="-25000" dirty="0">
                <a:latin typeface="Symbol" pitchFamily="18" charset="2"/>
              </a:rPr>
              <a:t>D</a:t>
            </a:r>
            <a:r>
              <a:rPr lang="sl-SI" altLang="sl-SI" dirty="0">
                <a:latin typeface="Arial" charset="0"/>
              </a:rPr>
              <a:t>, </a:t>
            </a:r>
            <a:r>
              <a:rPr lang="sl-SI" altLang="sl-SI" dirty="0" err="1">
                <a:latin typeface="Arial" charset="0"/>
              </a:rPr>
              <a:t>corresponding</a:t>
            </a:r>
            <a:r>
              <a:rPr lang="sl-SI" altLang="sl-SI" dirty="0">
                <a:latin typeface="Arial" charset="0"/>
              </a:rPr>
              <a:t> to </a:t>
            </a:r>
            <a:r>
              <a:rPr lang="sl-SI" altLang="sl-SI" dirty="0" err="1">
                <a:latin typeface="Arial" charset="0"/>
              </a:rPr>
              <a:t>differences</a:t>
            </a:r>
            <a:r>
              <a:rPr lang="sl-SI" altLang="sl-SI" dirty="0">
                <a:latin typeface="Arial" charset="0"/>
              </a:rPr>
              <a:t> </a:t>
            </a:r>
            <a:r>
              <a:rPr lang="sl-SI" altLang="sl-SI" dirty="0" err="1">
                <a:latin typeface="Arial" charset="0"/>
              </a:rPr>
              <a:t>between</a:t>
            </a:r>
            <a:r>
              <a:rPr lang="sl-SI" altLang="sl-SI" dirty="0">
                <a:latin typeface="Arial" charset="0"/>
              </a:rPr>
              <a:t> </a:t>
            </a:r>
            <a:r>
              <a:rPr lang="sl-SI" altLang="sl-SI" dirty="0" err="1">
                <a:latin typeface="Arial" charset="0"/>
              </a:rPr>
              <a:t>d</a:t>
            </a:r>
            <a:r>
              <a:rPr lang="sl-SI" altLang="sl-SI" baseline="-25000" dirty="0" err="1">
                <a:latin typeface="Arial" charset="0"/>
              </a:rPr>
              <a:t>i</a:t>
            </a:r>
            <a:r>
              <a:rPr lang="sl-SI" altLang="sl-SI" baseline="-25000" dirty="0">
                <a:latin typeface="Arial" charset="0"/>
              </a:rPr>
              <a:t>,1</a:t>
            </a:r>
            <a:r>
              <a:rPr lang="sl-SI" altLang="sl-SI" dirty="0">
                <a:latin typeface="Arial" charset="0"/>
              </a:rPr>
              <a:t> in </a:t>
            </a:r>
            <a:r>
              <a:rPr lang="sl-SI" altLang="sl-SI" dirty="0" err="1">
                <a:latin typeface="Arial" charset="0"/>
              </a:rPr>
              <a:t>d</a:t>
            </a:r>
            <a:r>
              <a:rPr lang="sl-SI" altLang="sl-SI" baseline="-25000" dirty="0" err="1">
                <a:latin typeface="Arial" charset="0"/>
              </a:rPr>
              <a:t>i</a:t>
            </a:r>
            <a:r>
              <a:rPr lang="sl-SI" altLang="sl-SI" baseline="-25000" dirty="0">
                <a:latin typeface="Arial" charset="0"/>
              </a:rPr>
              <a:t>,0 </a:t>
            </a:r>
            <a:r>
              <a:rPr lang="sl-SI" altLang="sl-SI" dirty="0">
                <a:latin typeface="Arial" charset="0"/>
              </a:rPr>
              <a:t>is </a:t>
            </a:r>
            <a:r>
              <a:rPr lang="sl-SI" altLang="sl-SI" dirty="0" err="1">
                <a:latin typeface="Arial" charset="0"/>
              </a:rPr>
              <a:t>calculated</a:t>
            </a:r>
            <a:r>
              <a:rPr lang="sl-SI" altLang="sl-SI" baseline="-25000" dirty="0">
                <a:latin typeface="Arial" charset="0"/>
              </a:rPr>
              <a:t/>
            </a:r>
            <a:br>
              <a:rPr lang="sl-SI" altLang="sl-SI" baseline="-25000" dirty="0">
                <a:latin typeface="Arial" charset="0"/>
              </a:rPr>
            </a:br>
            <a:r>
              <a:rPr lang="sl-SI" altLang="sl-SI" dirty="0">
                <a:latin typeface="Arial" charset="0"/>
              </a:rPr>
              <a:t>3. </a:t>
            </a:r>
            <a:r>
              <a:rPr lang="sl-SI" altLang="sl-SI" dirty="0" err="1">
                <a:latin typeface="Arial" charset="0"/>
              </a:rPr>
              <a:t>P</a:t>
            </a:r>
            <a:r>
              <a:rPr lang="sl-SI" altLang="sl-SI" baseline="-25000" dirty="0" err="1">
                <a:latin typeface="Arial" charset="0"/>
              </a:rPr>
              <a:t>d</a:t>
            </a:r>
            <a:r>
              <a:rPr lang="sl-SI" altLang="sl-SI" dirty="0">
                <a:latin typeface="Arial" charset="0"/>
              </a:rPr>
              <a:t> </a:t>
            </a:r>
            <a:r>
              <a:rPr lang="sl-SI" altLang="sl-SI" dirty="0" err="1">
                <a:latin typeface="Arial" charset="0"/>
              </a:rPr>
              <a:t>and</a:t>
            </a:r>
            <a:r>
              <a:rPr lang="sl-SI" altLang="sl-SI" dirty="0">
                <a:latin typeface="Arial" charset="0"/>
              </a:rPr>
              <a:t> P</a:t>
            </a:r>
            <a:r>
              <a:rPr lang="sl-SI" altLang="sl-SI" baseline="-25000" dirty="0">
                <a:latin typeface="Symbol" pitchFamily="18" charset="2"/>
              </a:rPr>
              <a:t>D</a:t>
            </a:r>
            <a:r>
              <a:rPr lang="sl-SI" altLang="sl-SI" dirty="0">
                <a:latin typeface="Arial" charset="0"/>
              </a:rPr>
              <a:t> are </a:t>
            </a:r>
            <a:r>
              <a:rPr lang="sl-SI" altLang="sl-SI" dirty="0" err="1">
                <a:latin typeface="Arial" charset="0"/>
              </a:rPr>
              <a:t>compared</a:t>
            </a:r>
            <a:r>
              <a:rPr lang="sl-SI" altLang="sl-SI" dirty="0">
                <a:latin typeface="Arial" charset="0"/>
              </a:rPr>
              <a:t>.</a:t>
            </a:r>
          </a:p>
          <a:p>
            <a:pPr eaLnBrk="1" hangingPunct="1">
              <a:spcBef>
                <a:spcPct val="50000"/>
              </a:spcBef>
              <a:defRPr/>
            </a:pPr>
            <a:endParaRPr lang="sl-SI" altLang="sl-SI" dirty="0">
              <a:latin typeface="Arial" charset="0"/>
            </a:endParaRPr>
          </a:p>
          <a:p>
            <a:pPr eaLnBrk="1" hangingPunct="1">
              <a:spcBef>
                <a:spcPct val="50000"/>
              </a:spcBef>
              <a:defRPr/>
            </a:pPr>
            <a:r>
              <a:rPr lang="sl-SI" altLang="sl-SI" dirty="0" err="1">
                <a:latin typeface="Arial" charset="0"/>
              </a:rPr>
              <a:t>Areas</a:t>
            </a:r>
            <a:r>
              <a:rPr lang="sl-SI" altLang="sl-SI" dirty="0">
                <a:latin typeface="Arial" charset="0"/>
              </a:rPr>
              <a:t> </a:t>
            </a:r>
            <a:r>
              <a:rPr lang="sl-SI" altLang="sl-SI" dirty="0" err="1">
                <a:latin typeface="Arial" charset="0"/>
              </a:rPr>
              <a:t>P</a:t>
            </a:r>
            <a:r>
              <a:rPr lang="sl-SI" altLang="sl-SI" baseline="-25000" dirty="0" err="1">
                <a:latin typeface="Arial" charset="0"/>
              </a:rPr>
              <a:t>d</a:t>
            </a:r>
            <a:r>
              <a:rPr lang="sl-SI" altLang="sl-SI" baseline="-25000" dirty="0">
                <a:latin typeface="Symbol" pitchFamily="18" charset="2"/>
              </a:rPr>
              <a:t> </a:t>
            </a:r>
            <a:r>
              <a:rPr lang="sl-SI" altLang="sl-SI" dirty="0">
                <a:latin typeface="+mj-lt"/>
              </a:rPr>
              <a:t> </a:t>
            </a:r>
            <a:r>
              <a:rPr lang="sl-SI" altLang="sl-SI" dirty="0" err="1">
                <a:latin typeface="+mj-lt"/>
              </a:rPr>
              <a:t>and</a:t>
            </a:r>
            <a:r>
              <a:rPr lang="sl-SI" altLang="sl-SI" dirty="0">
                <a:latin typeface="+mj-lt"/>
              </a:rPr>
              <a:t> </a:t>
            </a:r>
            <a:r>
              <a:rPr lang="sl-SI" altLang="sl-SI" dirty="0" err="1">
                <a:latin typeface="Arial" charset="0"/>
              </a:rPr>
              <a:t>P</a:t>
            </a:r>
            <a:r>
              <a:rPr lang="sl-SI" altLang="sl-SI" baseline="-25000" dirty="0" err="1">
                <a:latin typeface="Symbol" pitchFamily="18" charset="2"/>
              </a:rPr>
              <a:t>D</a:t>
            </a:r>
            <a:r>
              <a:rPr lang="sl-SI" altLang="sl-SI" dirty="0" err="1">
                <a:latin typeface="Arial" charset="0"/>
              </a:rPr>
              <a:t>.are</a:t>
            </a:r>
            <a:r>
              <a:rPr lang="sl-SI" altLang="sl-SI" dirty="0">
                <a:latin typeface="Arial" charset="0"/>
              </a:rPr>
              <a:t> </a:t>
            </a:r>
            <a:r>
              <a:rPr lang="sl-SI" altLang="sl-SI" dirty="0" err="1">
                <a:latin typeface="Arial" charset="0"/>
              </a:rPr>
              <a:t>calculated</a:t>
            </a:r>
            <a:r>
              <a:rPr lang="sl-SI" altLang="sl-SI" dirty="0">
                <a:latin typeface="Arial" charset="0"/>
              </a:rPr>
              <a:t> as it is </a:t>
            </a:r>
            <a:r>
              <a:rPr lang="sl-SI" altLang="sl-SI" dirty="0" err="1">
                <a:latin typeface="Arial" charset="0"/>
              </a:rPr>
              <a:t>illustrated</a:t>
            </a:r>
            <a:r>
              <a:rPr lang="sl-SI" altLang="sl-SI" dirty="0">
                <a:latin typeface="Arial" charset="0"/>
              </a:rPr>
              <a:t> in </a:t>
            </a:r>
            <a:r>
              <a:rPr lang="sl-SI" altLang="sl-SI" dirty="0" err="1">
                <a:latin typeface="Arial" charset="0"/>
              </a:rPr>
              <a:t>the</a:t>
            </a:r>
            <a:r>
              <a:rPr lang="sl-SI" altLang="sl-SI" dirty="0">
                <a:latin typeface="Arial" charset="0"/>
              </a:rPr>
              <a:t> </a:t>
            </a:r>
            <a:r>
              <a:rPr lang="sl-SI" altLang="sl-SI" dirty="0" err="1">
                <a:latin typeface="Arial" charset="0"/>
              </a:rPr>
              <a:t>following</a:t>
            </a:r>
            <a:r>
              <a:rPr lang="sl-SI" altLang="sl-SI" dirty="0">
                <a:latin typeface="Arial" charset="0"/>
              </a:rPr>
              <a:t> Figure</a:t>
            </a:r>
          </a:p>
          <a:p>
            <a:pPr eaLnBrk="1" hangingPunct="1">
              <a:spcBef>
                <a:spcPct val="50000"/>
              </a:spcBef>
              <a:defRPr/>
            </a:pPr>
            <a:endParaRPr lang="sl-SI" altLang="sl-SI" dirty="0">
              <a:latin typeface="Arial" charset="0"/>
            </a:endParaRPr>
          </a:p>
          <a:p>
            <a:pPr eaLnBrk="1" hangingPunct="1">
              <a:spcBef>
                <a:spcPct val="50000"/>
              </a:spcBef>
              <a:defRPr/>
            </a:pPr>
            <a:endParaRPr lang="sl-SI" altLang="sl-SI" dirty="0">
              <a:latin typeface="Arial" charset="0"/>
            </a:endParaRPr>
          </a:p>
          <a:p>
            <a:pPr eaLnBrk="1" hangingPunct="1">
              <a:spcBef>
                <a:spcPct val="50000"/>
              </a:spcBef>
              <a:defRPr/>
            </a:pPr>
            <a:r>
              <a:rPr lang="sl-SI" altLang="sl-SI" dirty="0">
                <a:latin typeface="Arial" charset="0"/>
              </a:rPr>
              <a:t/>
            </a:r>
            <a:br>
              <a:rPr lang="sl-SI" altLang="sl-SI" dirty="0">
                <a:latin typeface="Arial" charset="0"/>
              </a:rPr>
            </a:br>
            <a:endParaRPr lang="sl-SI" altLang="sl-SI" dirty="0">
              <a:latin typeface="Arial" charset="0"/>
            </a:endParaRPr>
          </a:p>
          <a:p>
            <a:pPr eaLnBrk="1" hangingPunct="1">
              <a:spcBef>
                <a:spcPct val="50000"/>
              </a:spcBef>
              <a:defRPr/>
            </a:pPr>
            <a:r>
              <a:rPr lang="sl-SI" altLang="sl-SI" dirty="0" err="1">
                <a:latin typeface="Arial" charset="0"/>
              </a:rPr>
              <a:t>If</a:t>
            </a:r>
            <a:r>
              <a:rPr lang="sl-SI" altLang="sl-SI" dirty="0">
                <a:latin typeface="Arial" charset="0"/>
              </a:rPr>
              <a:t> P</a:t>
            </a:r>
            <a:r>
              <a:rPr lang="sl-SI" altLang="sl-SI" baseline="-25000" dirty="0">
                <a:latin typeface="Symbol" panose="05050102010706020507" pitchFamily="18" charset="2"/>
              </a:rPr>
              <a:t>D</a:t>
            </a:r>
            <a:r>
              <a:rPr lang="sl-SI" altLang="sl-SI" dirty="0">
                <a:latin typeface="Arial" charset="0"/>
              </a:rPr>
              <a:t>/</a:t>
            </a:r>
            <a:r>
              <a:rPr lang="sl-SI" altLang="sl-SI" dirty="0" err="1">
                <a:latin typeface="Arial" charset="0"/>
              </a:rPr>
              <a:t>P</a:t>
            </a:r>
            <a:r>
              <a:rPr lang="sl-SI" altLang="sl-SI" baseline="-25000" dirty="0" err="1">
                <a:latin typeface="Arial" charset="0"/>
              </a:rPr>
              <a:t>d</a:t>
            </a:r>
            <a:r>
              <a:rPr lang="sl-SI" altLang="sl-SI" dirty="0">
                <a:latin typeface="Arial" charset="0"/>
              </a:rPr>
              <a:t> &lt; 20%, </a:t>
            </a:r>
            <a:r>
              <a:rPr lang="sl-SI" altLang="sl-SI" dirty="0" err="1">
                <a:latin typeface="Arial" charset="0"/>
              </a:rPr>
              <a:t>the</a:t>
            </a:r>
            <a:r>
              <a:rPr lang="sl-SI" altLang="sl-SI" dirty="0">
                <a:latin typeface="Arial" charset="0"/>
              </a:rPr>
              <a:t> </a:t>
            </a:r>
            <a:r>
              <a:rPr lang="sl-SI" altLang="sl-SI" dirty="0" err="1">
                <a:latin typeface="Arial" charset="0"/>
              </a:rPr>
              <a:t>results</a:t>
            </a:r>
            <a:r>
              <a:rPr lang="sl-SI" altLang="sl-SI" dirty="0">
                <a:latin typeface="Arial" charset="0"/>
              </a:rPr>
              <a:t> </a:t>
            </a:r>
            <a:r>
              <a:rPr lang="sl-SI" altLang="sl-SI" dirty="0" err="1">
                <a:latin typeface="Arial" charset="0"/>
              </a:rPr>
              <a:t>of</a:t>
            </a:r>
            <a:r>
              <a:rPr lang="sl-SI" altLang="sl-SI" dirty="0">
                <a:latin typeface="Arial" charset="0"/>
              </a:rPr>
              <a:t> </a:t>
            </a:r>
            <a:r>
              <a:rPr lang="sl-SI" altLang="sl-SI" dirty="0" err="1">
                <a:latin typeface="Arial" charset="0"/>
              </a:rPr>
              <a:t>Fundamental</a:t>
            </a:r>
            <a:r>
              <a:rPr lang="sl-SI" altLang="sl-SI" dirty="0">
                <a:latin typeface="Arial" charset="0"/>
              </a:rPr>
              <a:t> mode </a:t>
            </a:r>
            <a:r>
              <a:rPr lang="sl-SI" altLang="sl-SI" dirty="0" err="1">
                <a:latin typeface="Arial" charset="0"/>
              </a:rPr>
              <a:t>method</a:t>
            </a:r>
            <a:r>
              <a:rPr lang="sl-SI" altLang="sl-SI" dirty="0">
                <a:latin typeface="Arial" charset="0"/>
              </a:rPr>
              <a:t> are </a:t>
            </a:r>
            <a:r>
              <a:rPr lang="sl-SI" altLang="sl-SI" dirty="0" err="1">
                <a:latin typeface="Arial" charset="0"/>
              </a:rPr>
              <a:t>acceptable</a:t>
            </a:r>
            <a:r>
              <a:rPr lang="sl-SI" altLang="sl-SI" dirty="0">
                <a:latin typeface="Arial" charset="0"/>
              </a:rPr>
              <a:t>. </a:t>
            </a:r>
            <a:r>
              <a:rPr lang="sl-SI" altLang="sl-SI" dirty="0" err="1">
                <a:latin typeface="Arial" charset="0"/>
              </a:rPr>
              <a:t>Otherwise</a:t>
            </a:r>
            <a:r>
              <a:rPr lang="sl-SI" altLang="sl-SI" dirty="0">
                <a:latin typeface="Arial" charset="0"/>
              </a:rPr>
              <a:t> </a:t>
            </a:r>
            <a:r>
              <a:rPr lang="sl-SI" altLang="sl-SI" dirty="0" err="1">
                <a:latin typeface="Arial" charset="0"/>
              </a:rPr>
              <a:t>the</a:t>
            </a:r>
            <a:r>
              <a:rPr lang="sl-SI" altLang="sl-SI" dirty="0">
                <a:latin typeface="Arial" charset="0"/>
              </a:rPr>
              <a:t> </a:t>
            </a:r>
            <a:r>
              <a:rPr lang="sl-SI" altLang="sl-SI" dirty="0" err="1">
                <a:latin typeface="Arial" charset="0"/>
              </a:rPr>
              <a:t>response</a:t>
            </a:r>
            <a:r>
              <a:rPr lang="sl-SI" altLang="sl-SI" dirty="0">
                <a:latin typeface="Arial" charset="0"/>
              </a:rPr>
              <a:t> </a:t>
            </a:r>
            <a:r>
              <a:rPr lang="sl-SI" altLang="sl-SI" dirty="0" err="1">
                <a:latin typeface="Arial" charset="0"/>
              </a:rPr>
              <a:t>spectrum</a:t>
            </a:r>
            <a:r>
              <a:rPr lang="sl-SI" altLang="sl-SI" dirty="0">
                <a:latin typeface="Arial" charset="0"/>
              </a:rPr>
              <a:t> </a:t>
            </a:r>
            <a:r>
              <a:rPr lang="sl-SI" altLang="sl-SI" dirty="0" err="1">
                <a:latin typeface="Arial" charset="0"/>
              </a:rPr>
              <a:t>analysis</a:t>
            </a:r>
            <a:r>
              <a:rPr lang="sl-SI" altLang="sl-SI" dirty="0">
                <a:latin typeface="Arial" charset="0"/>
              </a:rPr>
              <a:t> </a:t>
            </a:r>
            <a:r>
              <a:rPr lang="sl-SI" altLang="sl-SI" dirty="0" err="1">
                <a:latin typeface="Arial" charset="0"/>
              </a:rPr>
              <a:t>should</a:t>
            </a:r>
            <a:r>
              <a:rPr lang="sl-SI" altLang="sl-SI" dirty="0">
                <a:latin typeface="Arial" charset="0"/>
              </a:rPr>
              <a:t> </a:t>
            </a:r>
            <a:r>
              <a:rPr lang="sl-SI" altLang="sl-SI" dirty="0" err="1">
                <a:latin typeface="Arial" charset="0"/>
              </a:rPr>
              <a:t>be</a:t>
            </a:r>
            <a:r>
              <a:rPr lang="sl-SI" altLang="sl-SI" dirty="0">
                <a:latin typeface="Arial" charset="0"/>
              </a:rPr>
              <a:t> used.</a:t>
            </a:r>
          </a:p>
          <a:p>
            <a:pPr eaLnBrk="1" hangingPunct="1">
              <a:spcBef>
                <a:spcPct val="50000"/>
              </a:spcBef>
              <a:defRPr/>
            </a:pPr>
            <a:r>
              <a:rPr lang="sl-SI" altLang="sl-SI" dirty="0" err="1">
                <a:latin typeface="Arial" charset="0"/>
              </a:rPr>
              <a:t>For</a:t>
            </a:r>
            <a:r>
              <a:rPr lang="sl-SI" altLang="sl-SI" dirty="0">
                <a:latin typeface="Arial" charset="0"/>
              </a:rPr>
              <a:t> </a:t>
            </a:r>
            <a:r>
              <a:rPr lang="sl-SI" altLang="sl-SI" dirty="0" err="1">
                <a:latin typeface="Arial" charset="0"/>
              </a:rPr>
              <a:t>the</a:t>
            </a:r>
            <a:r>
              <a:rPr lang="sl-SI" altLang="sl-SI" dirty="0">
                <a:latin typeface="Arial" charset="0"/>
              </a:rPr>
              <a:t> </a:t>
            </a:r>
            <a:r>
              <a:rPr lang="sl-SI" altLang="sl-SI" dirty="0" err="1">
                <a:latin typeface="Arial" charset="0"/>
              </a:rPr>
              <a:t>analyzed</a:t>
            </a:r>
            <a:r>
              <a:rPr lang="sl-SI" altLang="sl-SI" dirty="0">
                <a:latin typeface="Arial" charset="0"/>
              </a:rPr>
              <a:t> </a:t>
            </a:r>
            <a:r>
              <a:rPr lang="sl-SI" altLang="sl-SI" dirty="0" err="1">
                <a:latin typeface="Arial" charset="0"/>
              </a:rPr>
              <a:t>bridge</a:t>
            </a:r>
            <a:endParaRPr lang="sl-SI" altLang="sl-SI" dirty="0">
              <a:latin typeface="Arial" charset="0"/>
            </a:endParaRPr>
          </a:p>
          <a:p>
            <a:pPr eaLnBrk="1" hangingPunct="1">
              <a:spcBef>
                <a:spcPct val="50000"/>
              </a:spcBef>
              <a:defRPr/>
            </a:pPr>
            <a:r>
              <a:rPr lang="sl-SI" altLang="sl-SI" dirty="0" err="1">
                <a:latin typeface="Arial" charset="0"/>
              </a:rPr>
              <a:t>P</a:t>
            </a:r>
            <a:r>
              <a:rPr lang="sl-SI" altLang="sl-SI" baseline="-25000" dirty="0" err="1">
                <a:latin typeface="Arial" charset="0"/>
              </a:rPr>
              <a:t>d</a:t>
            </a:r>
            <a:r>
              <a:rPr lang="sl-SI" altLang="sl-SI" dirty="0">
                <a:latin typeface="Arial" charset="0"/>
              </a:rPr>
              <a:t> = 3,168 m</a:t>
            </a:r>
            <a:r>
              <a:rPr lang="sl-SI" altLang="sl-SI" baseline="30000" dirty="0">
                <a:latin typeface="Arial" charset="0"/>
              </a:rPr>
              <a:t>2</a:t>
            </a:r>
          </a:p>
          <a:p>
            <a:pPr eaLnBrk="1" hangingPunct="1">
              <a:spcBef>
                <a:spcPct val="50000"/>
              </a:spcBef>
              <a:defRPr/>
            </a:pPr>
            <a:r>
              <a:rPr lang="sl-SI" altLang="sl-SI" dirty="0">
                <a:latin typeface="Arial" charset="0"/>
              </a:rPr>
              <a:t>P</a:t>
            </a:r>
            <a:r>
              <a:rPr lang="sl-SI" altLang="sl-SI" baseline="-25000" dirty="0">
                <a:latin typeface="Symbol" pitchFamily="18" charset="2"/>
              </a:rPr>
              <a:t>D</a:t>
            </a:r>
            <a:r>
              <a:rPr lang="sl-SI" altLang="sl-SI" dirty="0">
                <a:latin typeface="Arial" charset="0"/>
              </a:rPr>
              <a:t> = 0,161 m</a:t>
            </a:r>
            <a:r>
              <a:rPr lang="sl-SI" altLang="sl-SI" baseline="30000" dirty="0">
                <a:latin typeface="Arial" charset="0"/>
              </a:rPr>
              <a:t>2</a:t>
            </a:r>
          </a:p>
          <a:p>
            <a:pPr eaLnBrk="1" hangingPunct="1">
              <a:spcBef>
                <a:spcPct val="50000"/>
              </a:spcBef>
              <a:defRPr/>
            </a:pPr>
            <a:r>
              <a:rPr lang="sl-SI" altLang="sl-SI" dirty="0">
                <a:latin typeface="Arial" charset="0"/>
              </a:rPr>
              <a:t>P</a:t>
            </a:r>
            <a:r>
              <a:rPr lang="sl-SI" altLang="sl-SI" baseline="-25000" dirty="0">
                <a:latin typeface="Symbol" pitchFamily="18" charset="2"/>
              </a:rPr>
              <a:t>D</a:t>
            </a:r>
            <a:r>
              <a:rPr lang="sl-SI" altLang="sl-SI" dirty="0">
                <a:latin typeface="Arial" charset="0"/>
              </a:rPr>
              <a:t>/</a:t>
            </a:r>
            <a:r>
              <a:rPr lang="sl-SI" altLang="sl-SI" dirty="0" err="1">
                <a:latin typeface="Arial" charset="0"/>
              </a:rPr>
              <a:t>P</a:t>
            </a:r>
            <a:r>
              <a:rPr lang="sl-SI" altLang="sl-SI" baseline="-25000" dirty="0" err="1">
                <a:latin typeface="Arial" charset="0"/>
              </a:rPr>
              <a:t>d</a:t>
            </a:r>
            <a:r>
              <a:rPr lang="sl-SI" altLang="sl-SI" dirty="0">
                <a:latin typeface="Arial" charset="0"/>
              </a:rPr>
              <a:t> = 4,4% &lt; 10%   </a:t>
            </a:r>
            <a:r>
              <a:rPr lang="sl-SI" altLang="sl-SI" dirty="0" err="1">
                <a:latin typeface="Arial" charset="0"/>
              </a:rPr>
              <a:t>regular</a:t>
            </a:r>
            <a:r>
              <a:rPr lang="sl-SI" altLang="sl-SI" dirty="0">
                <a:latin typeface="Arial" charset="0"/>
              </a:rPr>
              <a:t> </a:t>
            </a:r>
            <a:r>
              <a:rPr lang="sl-SI" altLang="sl-SI" dirty="0" err="1">
                <a:latin typeface="Arial" charset="0"/>
              </a:rPr>
              <a:t>structure</a:t>
            </a:r>
            <a:r>
              <a:rPr lang="sl-SI" altLang="sl-SI" dirty="0">
                <a:latin typeface="Arial" charset="0"/>
              </a:rPr>
              <a:t> – FMM </a:t>
            </a:r>
            <a:r>
              <a:rPr lang="sl-SI" altLang="sl-SI" dirty="0" err="1">
                <a:latin typeface="Arial" charset="0"/>
              </a:rPr>
              <a:t>can</a:t>
            </a:r>
            <a:r>
              <a:rPr lang="sl-SI" altLang="sl-SI" dirty="0">
                <a:latin typeface="Arial" charset="0"/>
              </a:rPr>
              <a:t> </a:t>
            </a:r>
            <a:r>
              <a:rPr lang="sl-SI" altLang="sl-SI" dirty="0" err="1">
                <a:latin typeface="Arial" charset="0"/>
              </a:rPr>
              <a:t>be</a:t>
            </a:r>
            <a:r>
              <a:rPr lang="sl-SI" altLang="sl-SI" dirty="0">
                <a:latin typeface="Arial" charset="0"/>
              </a:rPr>
              <a:t> used.</a:t>
            </a:r>
          </a:p>
        </p:txBody>
      </p:sp>
      <p:sp>
        <p:nvSpPr>
          <p:cNvPr id="22531" name="Line 5"/>
          <p:cNvSpPr>
            <a:spLocks noChangeShapeType="1"/>
          </p:cNvSpPr>
          <p:nvPr/>
        </p:nvSpPr>
        <p:spPr bwMode="auto">
          <a:xfrm>
            <a:off x="4232275" y="3249613"/>
            <a:ext cx="15478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2532" name="Line 6"/>
          <p:cNvSpPr>
            <a:spLocks noChangeShapeType="1"/>
          </p:cNvSpPr>
          <p:nvPr/>
        </p:nvSpPr>
        <p:spPr bwMode="auto">
          <a:xfrm flipV="1">
            <a:off x="4232275" y="2960688"/>
            <a:ext cx="0"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2533" name="Line 7"/>
          <p:cNvSpPr>
            <a:spLocks noChangeShapeType="1"/>
          </p:cNvSpPr>
          <p:nvPr/>
        </p:nvSpPr>
        <p:spPr bwMode="auto">
          <a:xfrm flipV="1">
            <a:off x="5745163" y="2708275"/>
            <a:ext cx="0" cy="5413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2534" name="Line 8"/>
          <p:cNvSpPr>
            <a:spLocks noChangeShapeType="1"/>
          </p:cNvSpPr>
          <p:nvPr/>
        </p:nvSpPr>
        <p:spPr bwMode="auto">
          <a:xfrm flipV="1">
            <a:off x="4232275" y="2708275"/>
            <a:ext cx="1512888" cy="25241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2535" name="Text Box 9"/>
          <p:cNvSpPr txBox="1">
            <a:spLocks noChangeArrowheads="1"/>
          </p:cNvSpPr>
          <p:nvPr/>
        </p:nvSpPr>
        <p:spPr bwMode="auto">
          <a:xfrm>
            <a:off x="3692525" y="2921000"/>
            <a:ext cx="7921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d</a:t>
            </a:r>
            <a:r>
              <a:rPr lang="sl-SI" altLang="sl-SI" sz="1800" baseline="-25000"/>
              <a:t>i,1</a:t>
            </a:r>
            <a:r>
              <a:rPr lang="sl-SI" altLang="sl-SI" sz="1800" baseline="30000"/>
              <a:t>l</a:t>
            </a:r>
          </a:p>
        </p:txBody>
      </p:sp>
      <p:sp>
        <p:nvSpPr>
          <p:cNvPr id="22536" name="Text Box 10"/>
          <p:cNvSpPr txBox="1">
            <a:spLocks noChangeArrowheads="1"/>
          </p:cNvSpPr>
          <p:nvPr/>
        </p:nvSpPr>
        <p:spPr bwMode="auto">
          <a:xfrm>
            <a:off x="5781675" y="2738438"/>
            <a:ext cx="7921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d</a:t>
            </a:r>
            <a:r>
              <a:rPr lang="sl-SI" altLang="sl-SI" sz="1800" baseline="-25000"/>
              <a:t>i,1</a:t>
            </a:r>
            <a:r>
              <a:rPr lang="sl-SI" altLang="sl-SI" sz="1800" baseline="30000"/>
              <a:t>d</a:t>
            </a:r>
          </a:p>
        </p:txBody>
      </p:sp>
      <p:sp>
        <p:nvSpPr>
          <p:cNvPr id="22537" name="Line 11"/>
          <p:cNvSpPr>
            <a:spLocks noChangeShapeType="1"/>
          </p:cNvSpPr>
          <p:nvPr/>
        </p:nvSpPr>
        <p:spPr bwMode="auto">
          <a:xfrm>
            <a:off x="4232275" y="3573463"/>
            <a:ext cx="1549400"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2538" name="Text Box 12"/>
          <p:cNvSpPr txBox="1">
            <a:spLocks noChangeArrowheads="1"/>
          </p:cNvSpPr>
          <p:nvPr/>
        </p:nvSpPr>
        <p:spPr bwMode="auto">
          <a:xfrm>
            <a:off x="4916488" y="3249613"/>
            <a:ext cx="5746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l</a:t>
            </a:r>
          </a:p>
        </p:txBody>
      </p:sp>
      <p:graphicFrame>
        <p:nvGraphicFramePr>
          <p:cNvPr id="22539" name="Object 13"/>
          <p:cNvGraphicFramePr>
            <a:graphicFrameLocks noGrp="1" noChangeAspect="1"/>
          </p:cNvGraphicFramePr>
          <p:nvPr>
            <p:ph/>
          </p:nvPr>
        </p:nvGraphicFramePr>
        <p:xfrm>
          <a:off x="6573838" y="2844800"/>
          <a:ext cx="971550" cy="649288"/>
        </p:xfrm>
        <a:graphic>
          <a:graphicData uri="http://schemas.openxmlformats.org/presentationml/2006/ole">
            <mc:AlternateContent xmlns:mc="http://schemas.openxmlformats.org/markup-compatibility/2006">
              <mc:Choice xmlns:v="urn:schemas-microsoft-com:vml" Requires="v">
                <p:oleObj spid="_x0000_s22542" name="Equation" r:id="rId3" imgW="647700" imgH="431800" progId="Equation.3">
                  <p:embed/>
                </p:oleObj>
              </mc:Choice>
              <mc:Fallback>
                <p:oleObj name="Equation" r:id="rId3" imgW="647700" imgH="431800" progId="Equation.3">
                  <p:embed/>
                  <p:pic>
                    <p:nvPicPr>
                      <p:cNvPr id="0" name="Object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3838" y="2844800"/>
                        <a:ext cx="971550" cy="649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4"/>
          <p:cNvSpPr txBox="1">
            <a:spLocks noChangeArrowheads="1"/>
          </p:cNvSpPr>
          <p:nvPr/>
        </p:nvSpPr>
        <p:spPr bwMode="auto">
          <a:xfrm>
            <a:off x="668338" y="549275"/>
            <a:ext cx="7848600" cy="535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In EC8/2 it is required to take into account the torsional effects when FMM is used. </a:t>
            </a:r>
          </a:p>
          <a:p>
            <a:pPr eaLnBrk="1" hangingPunct="1">
              <a:spcBef>
                <a:spcPct val="50000"/>
              </a:spcBef>
              <a:buFontTx/>
              <a:buNone/>
            </a:pPr>
            <a:endParaRPr lang="sl-SI" altLang="sl-SI" sz="1800"/>
          </a:p>
          <a:p>
            <a:pPr eaLnBrk="1" hangingPunct="1">
              <a:spcBef>
                <a:spcPct val="50000"/>
              </a:spcBef>
              <a:buFontTx/>
              <a:buNone/>
            </a:pPr>
            <a:r>
              <a:rPr lang="sl-SI" altLang="sl-SI" sz="1800"/>
              <a:t>M</a:t>
            </a:r>
            <a:r>
              <a:rPr lang="sl-SI" altLang="sl-SI" sz="1800" baseline="-25000"/>
              <a:t>t</a:t>
            </a:r>
            <a:r>
              <a:rPr lang="sl-SI" altLang="sl-SI" sz="1800"/>
              <a:t> = F e, where F is seismic force, e eccentricity</a:t>
            </a:r>
          </a:p>
          <a:p>
            <a:pPr eaLnBrk="1" hangingPunct="1">
              <a:spcBef>
                <a:spcPct val="50000"/>
              </a:spcBef>
              <a:buFontTx/>
              <a:buNone/>
            </a:pPr>
            <a:endParaRPr lang="sl-SI" altLang="sl-SI" sz="1800"/>
          </a:p>
          <a:p>
            <a:pPr eaLnBrk="1" hangingPunct="1">
              <a:spcBef>
                <a:spcPct val="50000"/>
              </a:spcBef>
              <a:buFontTx/>
              <a:buNone/>
            </a:pPr>
            <a:r>
              <a:rPr lang="sl-SI" altLang="sl-SI" sz="1800"/>
              <a:t>In the analyzed bridge F = </a:t>
            </a:r>
            <a:r>
              <a:rPr lang="sl-SI" altLang="sl-SI" sz="1800">
                <a:latin typeface="Symbol" panose="05050102010706020507" pitchFamily="18" charset="2"/>
              </a:rPr>
              <a:t>S</a:t>
            </a:r>
            <a:r>
              <a:rPr lang="sl-SI" altLang="sl-SI" sz="1800"/>
              <a:t>F</a:t>
            </a:r>
            <a:r>
              <a:rPr lang="sl-SI" altLang="sl-SI" sz="1800" baseline="-25000"/>
              <a:t>i</a:t>
            </a:r>
            <a:r>
              <a:rPr lang="sl-SI" altLang="sl-SI" sz="1800"/>
              <a:t> = 8149 kN (sum of the forces from Table 2)</a:t>
            </a:r>
          </a:p>
          <a:p>
            <a:pPr eaLnBrk="1" hangingPunct="1">
              <a:spcBef>
                <a:spcPct val="50000"/>
              </a:spcBef>
              <a:buFontTx/>
              <a:buNone/>
            </a:pPr>
            <a:r>
              <a:rPr lang="sl-SI" altLang="sl-SI" sz="1800"/>
              <a:t>e = e</a:t>
            </a:r>
            <a:r>
              <a:rPr lang="sl-SI" altLang="sl-SI" sz="1800" baseline="-25000"/>
              <a:t>0</a:t>
            </a:r>
            <a:r>
              <a:rPr lang="sl-SI" altLang="sl-SI" sz="1800"/>
              <a:t> + e</a:t>
            </a:r>
            <a:r>
              <a:rPr lang="sl-SI" altLang="sl-SI" sz="1800" baseline="-25000"/>
              <a:t>a </a:t>
            </a:r>
            <a:r>
              <a:rPr lang="sl-SI" altLang="sl-SI" sz="1800"/>
              <a:t>= 0 + 0,05 L = 0,05 160 = 8 m</a:t>
            </a:r>
          </a:p>
          <a:p>
            <a:pPr eaLnBrk="1" hangingPunct="1">
              <a:spcBef>
                <a:spcPct val="50000"/>
              </a:spcBef>
              <a:buFontTx/>
              <a:buNone/>
            </a:pPr>
            <a:r>
              <a:rPr lang="sl-SI" altLang="sl-SI" sz="1800"/>
              <a:t>L is the length of the bridge</a:t>
            </a:r>
          </a:p>
          <a:p>
            <a:pPr eaLnBrk="1" hangingPunct="1">
              <a:spcBef>
                <a:spcPct val="50000"/>
              </a:spcBef>
              <a:buFontTx/>
              <a:buNone/>
            </a:pPr>
            <a:r>
              <a:rPr lang="sl-SI" altLang="sl-SI" sz="1800"/>
              <a:t>M</a:t>
            </a:r>
            <a:r>
              <a:rPr lang="sl-SI" altLang="sl-SI" sz="1800" baseline="-25000"/>
              <a:t>t</a:t>
            </a:r>
            <a:r>
              <a:rPr lang="sl-SI" altLang="sl-SI" sz="1800"/>
              <a:t> = 8149</a:t>
            </a:r>
            <a:r>
              <a:rPr lang="sl-SI" altLang="sl-SI" sz="1800">
                <a:cs typeface="Arial" panose="020B0604020202020204" pitchFamily="34" charset="0"/>
              </a:rPr>
              <a:t>∙</a:t>
            </a:r>
            <a:r>
              <a:rPr lang="sl-SI" altLang="sl-SI" sz="1800"/>
              <a:t>8 = 65192 kNm</a:t>
            </a:r>
          </a:p>
          <a:p>
            <a:pPr eaLnBrk="1" hangingPunct="1">
              <a:spcBef>
                <a:spcPct val="50000"/>
              </a:spcBef>
              <a:buFontTx/>
              <a:buNone/>
            </a:pPr>
            <a:endParaRPr lang="sl-SI" altLang="sl-SI" sz="1800"/>
          </a:p>
          <a:p>
            <a:pPr eaLnBrk="1" hangingPunct="1">
              <a:spcBef>
                <a:spcPct val="50000"/>
              </a:spcBef>
              <a:buFontTx/>
              <a:buNone/>
            </a:pPr>
            <a:r>
              <a:rPr lang="sl-SI" altLang="sl-SI" sz="1800"/>
              <a:t>This moment is divided to columns supposing the rigid deck, as it is demonstrated in the following slide</a:t>
            </a:r>
          </a:p>
          <a:p>
            <a:pPr eaLnBrk="1" hangingPunct="1">
              <a:spcBef>
                <a:spcPct val="50000"/>
              </a:spcBef>
              <a:buFontTx/>
              <a:buNone/>
            </a:pPr>
            <a:endParaRPr lang="sl-SI" altLang="sl-SI" sz="1800"/>
          </a:p>
          <a:p>
            <a:pPr eaLnBrk="1" hangingPunct="1">
              <a:spcBef>
                <a:spcPct val="50000"/>
              </a:spcBef>
              <a:buFontTx/>
              <a:buNone/>
            </a:pPr>
            <a:endParaRPr lang="sl-SI" altLang="sl-SI" sz="1800" baseline="-2500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Line 5"/>
          <p:cNvSpPr>
            <a:spLocks noChangeShapeType="1"/>
          </p:cNvSpPr>
          <p:nvPr/>
        </p:nvSpPr>
        <p:spPr bwMode="auto">
          <a:xfrm>
            <a:off x="1014413" y="1917700"/>
            <a:ext cx="62404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4579" name="Line 6"/>
          <p:cNvSpPr>
            <a:spLocks noChangeShapeType="1"/>
          </p:cNvSpPr>
          <p:nvPr/>
        </p:nvSpPr>
        <p:spPr bwMode="auto">
          <a:xfrm>
            <a:off x="2184400" y="1917700"/>
            <a:ext cx="0"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4580" name="Line 7"/>
          <p:cNvSpPr>
            <a:spLocks noChangeShapeType="1"/>
          </p:cNvSpPr>
          <p:nvPr/>
        </p:nvSpPr>
        <p:spPr bwMode="auto">
          <a:xfrm>
            <a:off x="6084888" y="1917700"/>
            <a:ext cx="0"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4581" name="Line 8"/>
          <p:cNvSpPr>
            <a:spLocks noChangeShapeType="1"/>
          </p:cNvSpPr>
          <p:nvPr/>
        </p:nvSpPr>
        <p:spPr bwMode="auto">
          <a:xfrm>
            <a:off x="4133850" y="1917700"/>
            <a:ext cx="0" cy="7556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4582" name="Line 9"/>
          <p:cNvSpPr>
            <a:spLocks noChangeShapeType="1"/>
          </p:cNvSpPr>
          <p:nvPr/>
        </p:nvSpPr>
        <p:spPr bwMode="auto">
          <a:xfrm>
            <a:off x="2105025" y="2420938"/>
            <a:ext cx="15716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4583" name="Line 10"/>
          <p:cNvSpPr>
            <a:spLocks noChangeShapeType="1"/>
          </p:cNvSpPr>
          <p:nvPr/>
        </p:nvSpPr>
        <p:spPr bwMode="auto">
          <a:xfrm>
            <a:off x="4057650" y="2673350"/>
            <a:ext cx="15557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4584" name="Line 11"/>
          <p:cNvSpPr>
            <a:spLocks noChangeShapeType="1"/>
          </p:cNvSpPr>
          <p:nvPr/>
        </p:nvSpPr>
        <p:spPr bwMode="auto">
          <a:xfrm>
            <a:off x="6005513" y="2420938"/>
            <a:ext cx="1571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4585" name="Oval 12"/>
          <p:cNvSpPr>
            <a:spLocks noChangeArrowheads="1"/>
          </p:cNvSpPr>
          <p:nvPr/>
        </p:nvSpPr>
        <p:spPr bwMode="auto">
          <a:xfrm>
            <a:off x="2144713" y="1917700"/>
            <a:ext cx="79375" cy="71438"/>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24586" name="Oval 13"/>
          <p:cNvSpPr>
            <a:spLocks noChangeArrowheads="1"/>
          </p:cNvSpPr>
          <p:nvPr/>
        </p:nvSpPr>
        <p:spPr bwMode="auto">
          <a:xfrm>
            <a:off x="4094163" y="1917700"/>
            <a:ext cx="79375" cy="71438"/>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24587" name="Oval 14"/>
          <p:cNvSpPr>
            <a:spLocks noChangeArrowheads="1"/>
          </p:cNvSpPr>
          <p:nvPr/>
        </p:nvSpPr>
        <p:spPr bwMode="auto">
          <a:xfrm>
            <a:off x="6045200" y="1917700"/>
            <a:ext cx="79375" cy="71438"/>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24588" name="Rectangle 15" descr="Light upward diagonal"/>
          <p:cNvSpPr>
            <a:spLocks noChangeArrowheads="1"/>
          </p:cNvSpPr>
          <p:nvPr/>
        </p:nvSpPr>
        <p:spPr bwMode="auto">
          <a:xfrm>
            <a:off x="2008188" y="2420938"/>
            <a:ext cx="350837" cy="107950"/>
          </a:xfrm>
          <a:prstGeom prst="rect">
            <a:avLst/>
          </a:prstGeom>
          <a:blipFill dpi="0" rotWithShape="0">
            <a:blip r:embed="rId2"/>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24589" name="Rectangle 16" descr="Light upward diagonal"/>
          <p:cNvSpPr>
            <a:spLocks noChangeArrowheads="1"/>
          </p:cNvSpPr>
          <p:nvPr/>
        </p:nvSpPr>
        <p:spPr bwMode="auto">
          <a:xfrm>
            <a:off x="3959225" y="2673350"/>
            <a:ext cx="350838" cy="107950"/>
          </a:xfrm>
          <a:prstGeom prst="rect">
            <a:avLst/>
          </a:prstGeom>
          <a:blipFill dpi="0" rotWithShape="0">
            <a:blip r:embed="rId2"/>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24590" name="Rectangle 17" descr="Light upward diagonal"/>
          <p:cNvSpPr>
            <a:spLocks noChangeArrowheads="1"/>
          </p:cNvSpPr>
          <p:nvPr/>
        </p:nvSpPr>
        <p:spPr bwMode="auto">
          <a:xfrm>
            <a:off x="5908675" y="2420938"/>
            <a:ext cx="350838" cy="107950"/>
          </a:xfrm>
          <a:prstGeom prst="rect">
            <a:avLst/>
          </a:prstGeom>
          <a:blipFill dpi="0" rotWithShape="0">
            <a:blip r:embed="rId2"/>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grpSp>
        <p:nvGrpSpPr>
          <p:cNvPr id="24591" name="Group 18"/>
          <p:cNvGrpSpPr>
            <a:grpSpLocks/>
          </p:cNvGrpSpPr>
          <p:nvPr/>
        </p:nvGrpSpPr>
        <p:grpSpPr bwMode="auto">
          <a:xfrm>
            <a:off x="858838" y="1917700"/>
            <a:ext cx="311150" cy="215900"/>
            <a:chOff x="2313" y="3181"/>
            <a:chExt cx="181" cy="136"/>
          </a:xfrm>
        </p:grpSpPr>
        <p:sp>
          <p:nvSpPr>
            <p:cNvPr id="24616" name="Line 19"/>
            <p:cNvSpPr>
              <a:spLocks noChangeShapeType="1"/>
            </p:cNvSpPr>
            <p:nvPr/>
          </p:nvSpPr>
          <p:spPr bwMode="auto">
            <a:xfrm>
              <a:off x="2313" y="3317"/>
              <a:ext cx="1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4617" name="Line 20"/>
            <p:cNvSpPr>
              <a:spLocks noChangeShapeType="1"/>
            </p:cNvSpPr>
            <p:nvPr/>
          </p:nvSpPr>
          <p:spPr bwMode="auto">
            <a:xfrm flipV="1">
              <a:off x="2426" y="3249"/>
              <a:ext cx="68" cy="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4618" name="Line 21"/>
            <p:cNvSpPr>
              <a:spLocks noChangeShapeType="1"/>
            </p:cNvSpPr>
            <p:nvPr/>
          </p:nvSpPr>
          <p:spPr bwMode="auto">
            <a:xfrm flipV="1">
              <a:off x="2313" y="3249"/>
              <a:ext cx="68" cy="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4619" name="Line 22"/>
            <p:cNvSpPr>
              <a:spLocks noChangeShapeType="1"/>
            </p:cNvSpPr>
            <p:nvPr/>
          </p:nvSpPr>
          <p:spPr bwMode="auto">
            <a:xfrm>
              <a:off x="2381" y="3249"/>
              <a:ext cx="1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4620" name="Line 23"/>
            <p:cNvSpPr>
              <a:spLocks noChangeShapeType="1"/>
            </p:cNvSpPr>
            <p:nvPr/>
          </p:nvSpPr>
          <p:spPr bwMode="auto">
            <a:xfrm>
              <a:off x="2381" y="3181"/>
              <a:ext cx="68" cy="2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4621" name="Line 24"/>
            <p:cNvSpPr>
              <a:spLocks noChangeShapeType="1"/>
            </p:cNvSpPr>
            <p:nvPr/>
          </p:nvSpPr>
          <p:spPr bwMode="auto">
            <a:xfrm flipV="1">
              <a:off x="2404" y="3203"/>
              <a:ext cx="68" cy="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4622" name="AutoShape 25"/>
            <p:cNvSpPr>
              <a:spLocks noChangeArrowheads="1"/>
            </p:cNvSpPr>
            <p:nvPr/>
          </p:nvSpPr>
          <p:spPr bwMode="auto">
            <a:xfrm>
              <a:off x="2313" y="3181"/>
              <a:ext cx="113" cy="90"/>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grpSp>
      <p:grpSp>
        <p:nvGrpSpPr>
          <p:cNvPr id="24592" name="Group 26"/>
          <p:cNvGrpSpPr>
            <a:grpSpLocks/>
          </p:cNvGrpSpPr>
          <p:nvPr/>
        </p:nvGrpSpPr>
        <p:grpSpPr bwMode="auto">
          <a:xfrm>
            <a:off x="7097713" y="1917700"/>
            <a:ext cx="311150" cy="215900"/>
            <a:chOff x="2313" y="3181"/>
            <a:chExt cx="181" cy="136"/>
          </a:xfrm>
        </p:grpSpPr>
        <p:sp>
          <p:nvSpPr>
            <p:cNvPr id="24609" name="Line 27"/>
            <p:cNvSpPr>
              <a:spLocks noChangeShapeType="1"/>
            </p:cNvSpPr>
            <p:nvPr/>
          </p:nvSpPr>
          <p:spPr bwMode="auto">
            <a:xfrm>
              <a:off x="2313" y="3317"/>
              <a:ext cx="1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4610" name="Line 28"/>
            <p:cNvSpPr>
              <a:spLocks noChangeShapeType="1"/>
            </p:cNvSpPr>
            <p:nvPr/>
          </p:nvSpPr>
          <p:spPr bwMode="auto">
            <a:xfrm flipV="1">
              <a:off x="2426" y="3249"/>
              <a:ext cx="68" cy="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4611" name="Line 29"/>
            <p:cNvSpPr>
              <a:spLocks noChangeShapeType="1"/>
            </p:cNvSpPr>
            <p:nvPr/>
          </p:nvSpPr>
          <p:spPr bwMode="auto">
            <a:xfrm flipV="1">
              <a:off x="2313" y="3249"/>
              <a:ext cx="68" cy="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4612" name="Line 30"/>
            <p:cNvSpPr>
              <a:spLocks noChangeShapeType="1"/>
            </p:cNvSpPr>
            <p:nvPr/>
          </p:nvSpPr>
          <p:spPr bwMode="auto">
            <a:xfrm>
              <a:off x="2381" y="3249"/>
              <a:ext cx="1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4613" name="Line 31"/>
            <p:cNvSpPr>
              <a:spLocks noChangeShapeType="1"/>
            </p:cNvSpPr>
            <p:nvPr/>
          </p:nvSpPr>
          <p:spPr bwMode="auto">
            <a:xfrm>
              <a:off x="2381" y="3181"/>
              <a:ext cx="68" cy="2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4614" name="Line 32"/>
            <p:cNvSpPr>
              <a:spLocks noChangeShapeType="1"/>
            </p:cNvSpPr>
            <p:nvPr/>
          </p:nvSpPr>
          <p:spPr bwMode="auto">
            <a:xfrm flipV="1">
              <a:off x="2404" y="3203"/>
              <a:ext cx="68" cy="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4615" name="AutoShape 33"/>
            <p:cNvSpPr>
              <a:spLocks noChangeArrowheads="1"/>
            </p:cNvSpPr>
            <p:nvPr/>
          </p:nvSpPr>
          <p:spPr bwMode="auto">
            <a:xfrm>
              <a:off x="2313" y="3181"/>
              <a:ext cx="113" cy="90"/>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grpSp>
      <p:sp>
        <p:nvSpPr>
          <p:cNvPr id="24593" name="Line 34"/>
          <p:cNvSpPr>
            <a:spLocks noChangeShapeType="1"/>
          </p:cNvSpPr>
          <p:nvPr/>
        </p:nvSpPr>
        <p:spPr bwMode="auto">
          <a:xfrm>
            <a:off x="4602163" y="1917700"/>
            <a:ext cx="2730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4594" name="Text Box 35"/>
          <p:cNvSpPr txBox="1">
            <a:spLocks noChangeArrowheads="1"/>
          </p:cNvSpPr>
          <p:nvPr/>
        </p:nvSpPr>
        <p:spPr bwMode="auto">
          <a:xfrm>
            <a:off x="1833563" y="1514475"/>
            <a:ext cx="6619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S14</a:t>
            </a:r>
          </a:p>
        </p:txBody>
      </p:sp>
      <p:sp>
        <p:nvSpPr>
          <p:cNvPr id="24595" name="Text Box 36"/>
          <p:cNvSpPr txBox="1">
            <a:spLocks noChangeArrowheads="1"/>
          </p:cNvSpPr>
          <p:nvPr/>
        </p:nvSpPr>
        <p:spPr bwMode="auto">
          <a:xfrm>
            <a:off x="3802063" y="1485900"/>
            <a:ext cx="6619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S21</a:t>
            </a:r>
          </a:p>
        </p:txBody>
      </p:sp>
      <p:sp>
        <p:nvSpPr>
          <p:cNvPr id="24596" name="Text Box 37"/>
          <p:cNvSpPr txBox="1">
            <a:spLocks noChangeArrowheads="1"/>
          </p:cNvSpPr>
          <p:nvPr/>
        </p:nvSpPr>
        <p:spPr bwMode="auto">
          <a:xfrm>
            <a:off x="5753100" y="1485900"/>
            <a:ext cx="6619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S14</a:t>
            </a:r>
          </a:p>
        </p:txBody>
      </p:sp>
      <p:sp>
        <p:nvSpPr>
          <p:cNvPr id="24597" name="Freeform 53"/>
          <p:cNvSpPr>
            <a:spLocks/>
          </p:cNvSpPr>
          <p:nvPr/>
        </p:nvSpPr>
        <p:spPr bwMode="auto">
          <a:xfrm>
            <a:off x="3765550" y="1268413"/>
            <a:ext cx="750888" cy="222250"/>
          </a:xfrm>
          <a:custGeom>
            <a:avLst/>
            <a:gdLst>
              <a:gd name="T0" fmla="*/ 2147483646 w 473"/>
              <a:gd name="T1" fmla="*/ 2147483646 h 140"/>
              <a:gd name="T2" fmla="*/ 2147483646 w 473"/>
              <a:gd name="T3" fmla="*/ 2147483646 h 140"/>
              <a:gd name="T4" fmla="*/ 2147483646 w 473"/>
              <a:gd name="T5" fmla="*/ 2147483646 h 140"/>
              <a:gd name="T6" fmla="*/ 2147483646 w 473"/>
              <a:gd name="T7" fmla="*/ 2147483646 h 140"/>
              <a:gd name="T8" fmla="*/ 2147483646 w 473"/>
              <a:gd name="T9" fmla="*/ 2147483646 h 140"/>
              <a:gd name="T10" fmla="*/ 2147483646 w 473"/>
              <a:gd name="T11" fmla="*/ 0 h 1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73" h="140">
                <a:moveTo>
                  <a:pt x="27" y="46"/>
                </a:moveTo>
                <a:cubicBezTo>
                  <a:pt x="13" y="72"/>
                  <a:pt x="0" y="99"/>
                  <a:pt x="49" y="114"/>
                </a:cubicBezTo>
                <a:cubicBezTo>
                  <a:pt x="98" y="129"/>
                  <a:pt x="253" y="140"/>
                  <a:pt x="321" y="136"/>
                </a:cubicBezTo>
                <a:cubicBezTo>
                  <a:pt x="389" y="132"/>
                  <a:pt x="443" y="110"/>
                  <a:pt x="458" y="91"/>
                </a:cubicBezTo>
                <a:cubicBezTo>
                  <a:pt x="473" y="72"/>
                  <a:pt x="461" y="38"/>
                  <a:pt x="412" y="23"/>
                </a:cubicBezTo>
                <a:cubicBezTo>
                  <a:pt x="363" y="8"/>
                  <a:pt x="201" y="4"/>
                  <a:pt x="163" y="0"/>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4598" name="Text Box 54"/>
          <p:cNvSpPr txBox="1">
            <a:spLocks noChangeArrowheads="1"/>
          </p:cNvSpPr>
          <p:nvPr/>
        </p:nvSpPr>
        <p:spPr bwMode="auto">
          <a:xfrm>
            <a:off x="4160838" y="944563"/>
            <a:ext cx="7921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M</a:t>
            </a:r>
            <a:r>
              <a:rPr lang="sl-SI" altLang="sl-SI" sz="1800" baseline="-25000"/>
              <a:t>t</a:t>
            </a:r>
          </a:p>
        </p:txBody>
      </p:sp>
      <p:sp>
        <p:nvSpPr>
          <p:cNvPr id="24599" name="Line 55"/>
          <p:cNvSpPr>
            <a:spLocks noChangeShapeType="1"/>
          </p:cNvSpPr>
          <p:nvPr/>
        </p:nvSpPr>
        <p:spPr bwMode="auto">
          <a:xfrm flipV="1">
            <a:off x="4124325" y="800100"/>
            <a:ext cx="0" cy="9366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4600" name="Line 56"/>
          <p:cNvSpPr>
            <a:spLocks noChangeShapeType="1"/>
          </p:cNvSpPr>
          <p:nvPr/>
        </p:nvSpPr>
        <p:spPr bwMode="auto">
          <a:xfrm flipV="1">
            <a:off x="5637213" y="1952625"/>
            <a:ext cx="431800" cy="431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4601" name="Line 58"/>
          <p:cNvSpPr>
            <a:spLocks noChangeShapeType="1"/>
          </p:cNvSpPr>
          <p:nvPr/>
        </p:nvSpPr>
        <p:spPr bwMode="auto">
          <a:xfrm flipV="1">
            <a:off x="1784350" y="1916113"/>
            <a:ext cx="431800" cy="431800"/>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4602" name="Text Box 59"/>
          <p:cNvSpPr txBox="1">
            <a:spLocks noChangeArrowheads="1"/>
          </p:cNvSpPr>
          <p:nvPr/>
        </p:nvSpPr>
        <p:spPr bwMode="auto">
          <a:xfrm>
            <a:off x="1208088" y="2205038"/>
            <a:ext cx="7921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latin typeface="Symbol" panose="05050102010706020507" pitchFamily="18" charset="2"/>
              </a:rPr>
              <a:t>D</a:t>
            </a:r>
            <a:r>
              <a:rPr lang="sl-SI" altLang="sl-SI" sz="1800"/>
              <a:t>F</a:t>
            </a:r>
            <a:r>
              <a:rPr lang="sl-SI" altLang="sl-SI" sz="1800" baseline="-25000"/>
              <a:t>s14</a:t>
            </a:r>
          </a:p>
        </p:txBody>
      </p:sp>
      <p:sp>
        <p:nvSpPr>
          <p:cNvPr id="24603" name="Text Box 60"/>
          <p:cNvSpPr txBox="1">
            <a:spLocks noChangeArrowheads="1"/>
          </p:cNvSpPr>
          <p:nvPr/>
        </p:nvSpPr>
        <p:spPr bwMode="auto">
          <a:xfrm>
            <a:off x="4845050" y="2198688"/>
            <a:ext cx="7921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latin typeface="Symbol" panose="05050102010706020507" pitchFamily="18" charset="2"/>
              </a:rPr>
              <a:t>D</a:t>
            </a:r>
            <a:r>
              <a:rPr lang="sl-SI" altLang="sl-SI" sz="1800"/>
              <a:t>F</a:t>
            </a:r>
            <a:r>
              <a:rPr lang="sl-SI" altLang="sl-SI" sz="1800" baseline="-25000"/>
              <a:t>s14</a:t>
            </a:r>
          </a:p>
        </p:txBody>
      </p:sp>
      <p:sp>
        <p:nvSpPr>
          <p:cNvPr id="24604" name="Line 62"/>
          <p:cNvSpPr>
            <a:spLocks noChangeShapeType="1"/>
          </p:cNvSpPr>
          <p:nvPr/>
        </p:nvSpPr>
        <p:spPr bwMode="auto">
          <a:xfrm flipV="1">
            <a:off x="2216150" y="692150"/>
            <a:ext cx="0" cy="46831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4605" name="Line 63"/>
          <p:cNvSpPr>
            <a:spLocks noChangeShapeType="1"/>
          </p:cNvSpPr>
          <p:nvPr/>
        </p:nvSpPr>
        <p:spPr bwMode="auto">
          <a:xfrm flipV="1">
            <a:off x="6105525" y="692150"/>
            <a:ext cx="0" cy="46831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4606" name="Line 64"/>
          <p:cNvSpPr>
            <a:spLocks noChangeShapeType="1"/>
          </p:cNvSpPr>
          <p:nvPr/>
        </p:nvSpPr>
        <p:spPr bwMode="auto">
          <a:xfrm>
            <a:off x="2216150" y="944563"/>
            <a:ext cx="3889375"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4607" name="Text Box 65"/>
          <p:cNvSpPr txBox="1">
            <a:spLocks noChangeArrowheads="1"/>
          </p:cNvSpPr>
          <p:nvPr/>
        </p:nvSpPr>
        <p:spPr bwMode="auto">
          <a:xfrm>
            <a:off x="3692525" y="365125"/>
            <a:ext cx="8286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100 m</a:t>
            </a:r>
          </a:p>
        </p:txBody>
      </p:sp>
      <p:sp>
        <p:nvSpPr>
          <p:cNvPr id="24608" name="Text Box 66"/>
          <p:cNvSpPr txBox="1">
            <a:spLocks noChangeArrowheads="1"/>
          </p:cNvSpPr>
          <p:nvPr/>
        </p:nvSpPr>
        <p:spPr bwMode="auto">
          <a:xfrm>
            <a:off x="849313" y="2924175"/>
            <a:ext cx="7524750" cy="3694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latin typeface="Symbol" panose="05050102010706020507" pitchFamily="18" charset="2"/>
              </a:rPr>
              <a:t>D</a:t>
            </a:r>
            <a:r>
              <a:rPr lang="sl-SI" altLang="sl-SI" sz="1800"/>
              <a:t>F</a:t>
            </a:r>
            <a:r>
              <a:rPr lang="sl-SI" altLang="sl-SI" sz="1800" baseline="-25000"/>
              <a:t>S14</a:t>
            </a:r>
            <a:r>
              <a:rPr lang="sl-SI" altLang="sl-SI" sz="1800"/>
              <a:t> = 65192 /100 = 652 kN</a:t>
            </a:r>
          </a:p>
          <a:p>
            <a:pPr eaLnBrk="1" hangingPunct="1">
              <a:spcBef>
                <a:spcPct val="50000"/>
              </a:spcBef>
              <a:buFontTx/>
              <a:buNone/>
            </a:pPr>
            <a:endParaRPr lang="sl-SI" altLang="sl-SI" sz="1800"/>
          </a:p>
          <a:p>
            <a:pPr eaLnBrk="1" hangingPunct="1">
              <a:spcBef>
                <a:spcPct val="50000"/>
              </a:spcBef>
              <a:buFontTx/>
              <a:buNone/>
            </a:pPr>
            <a:r>
              <a:rPr lang="sl-SI" altLang="sl-SI" sz="1800"/>
              <a:t>Final values of internal forces in S14 are</a:t>
            </a:r>
          </a:p>
          <a:p>
            <a:pPr eaLnBrk="1" hangingPunct="1">
              <a:spcBef>
                <a:spcPct val="50000"/>
              </a:spcBef>
              <a:buFontTx/>
              <a:buNone/>
            </a:pPr>
            <a:r>
              <a:rPr lang="sl-SI" altLang="sl-SI" sz="1800"/>
              <a:t>F</a:t>
            </a:r>
            <a:r>
              <a:rPr lang="sl-SI" altLang="sl-SI" sz="1800" baseline="-25000"/>
              <a:t>S14</a:t>
            </a:r>
            <a:r>
              <a:rPr lang="sl-SI" altLang="sl-SI" sz="1800"/>
              <a:t> = 3408 + 652 = 4060 kN</a:t>
            </a:r>
          </a:p>
          <a:p>
            <a:pPr eaLnBrk="1" hangingPunct="1">
              <a:spcBef>
                <a:spcPct val="50000"/>
              </a:spcBef>
              <a:buFontTx/>
              <a:buNone/>
            </a:pPr>
            <a:r>
              <a:rPr lang="sl-SI" altLang="sl-SI" sz="1800"/>
              <a:t>M</a:t>
            </a:r>
            <a:r>
              <a:rPr lang="sl-SI" altLang="sl-SI" sz="1800" baseline="-25000"/>
              <a:t>S14</a:t>
            </a:r>
            <a:r>
              <a:rPr lang="sl-SI" altLang="sl-SI" sz="1800"/>
              <a:t> = F</a:t>
            </a:r>
            <a:r>
              <a:rPr lang="sl-SI" altLang="sl-SI" sz="1800" baseline="-25000"/>
              <a:t>s14</a:t>
            </a:r>
            <a:r>
              <a:rPr lang="sl-SI" altLang="sl-SI" sz="1800"/>
              <a:t> x H</a:t>
            </a:r>
            <a:r>
              <a:rPr lang="sl-SI" altLang="sl-SI" sz="1800" baseline="-25000"/>
              <a:t>s</a:t>
            </a:r>
            <a:r>
              <a:rPr lang="sl-SI" altLang="sl-SI" sz="1800"/>
              <a:t> = 4060 x 14 = 56840 kNm</a:t>
            </a:r>
          </a:p>
          <a:p>
            <a:pPr eaLnBrk="1" hangingPunct="1">
              <a:spcBef>
                <a:spcPct val="50000"/>
              </a:spcBef>
              <a:buFontTx/>
              <a:buNone/>
            </a:pPr>
            <a:endParaRPr lang="sl-SI" altLang="sl-SI" sz="1800"/>
          </a:p>
          <a:p>
            <a:pPr eaLnBrk="1" hangingPunct="1">
              <a:spcBef>
                <a:spcPct val="50000"/>
              </a:spcBef>
              <a:buFontTx/>
              <a:buNone/>
            </a:pPr>
            <a:r>
              <a:rPr lang="sl-SI" altLang="sl-SI" sz="1800"/>
              <a:t>These forces are not considered in the further design, since the Response spectrum analysis (presented in the following slides) results in smaller demand, because the accidental eccentricity e</a:t>
            </a:r>
            <a:r>
              <a:rPr lang="sl-SI" altLang="sl-SI" sz="1800" baseline="-25000"/>
              <a:t>a</a:t>
            </a:r>
            <a:r>
              <a:rPr lang="sl-SI" altLang="sl-SI" sz="1800"/>
              <a:t> should not be taken into account (only in very short and skewed bridges)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6" name="Group 66"/>
          <p:cNvGrpSpPr>
            <a:grpSpLocks/>
          </p:cNvGrpSpPr>
          <p:nvPr/>
        </p:nvGrpSpPr>
        <p:grpSpPr bwMode="auto">
          <a:xfrm>
            <a:off x="1676400" y="1989138"/>
            <a:ext cx="6551613" cy="1620837"/>
            <a:chOff x="975" y="1253"/>
            <a:chExt cx="3809" cy="1021"/>
          </a:xfrm>
        </p:grpSpPr>
        <p:sp>
          <p:nvSpPr>
            <p:cNvPr id="6154" name="Line 4"/>
            <p:cNvSpPr>
              <a:spLocks noChangeShapeType="1"/>
            </p:cNvSpPr>
            <p:nvPr/>
          </p:nvSpPr>
          <p:spPr bwMode="auto">
            <a:xfrm>
              <a:off x="1066" y="1253"/>
              <a:ext cx="36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6155" name="Line 5"/>
            <p:cNvSpPr>
              <a:spLocks noChangeShapeType="1"/>
            </p:cNvSpPr>
            <p:nvPr/>
          </p:nvSpPr>
          <p:spPr bwMode="auto">
            <a:xfrm>
              <a:off x="1746" y="1253"/>
              <a:ext cx="0" cy="31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6156" name="Line 6"/>
            <p:cNvSpPr>
              <a:spLocks noChangeShapeType="1"/>
            </p:cNvSpPr>
            <p:nvPr/>
          </p:nvSpPr>
          <p:spPr bwMode="auto">
            <a:xfrm>
              <a:off x="4014" y="1253"/>
              <a:ext cx="0" cy="31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6157" name="Line 7"/>
            <p:cNvSpPr>
              <a:spLocks noChangeShapeType="1"/>
            </p:cNvSpPr>
            <p:nvPr/>
          </p:nvSpPr>
          <p:spPr bwMode="auto">
            <a:xfrm>
              <a:off x="2880" y="1253"/>
              <a:ext cx="0" cy="47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6158" name="Line 8"/>
            <p:cNvSpPr>
              <a:spLocks noChangeShapeType="1"/>
            </p:cNvSpPr>
            <p:nvPr/>
          </p:nvSpPr>
          <p:spPr bwMode="auto">
            <a:xfrm>
              <a:off x="1700" y="1570"/>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6159" name="Line 9"/>
            <p:cNvSpPr>
              <a:spLocks noChangeShapeType="1"/>
            </p:cNvSpPr>
            <p:nvPr/>
          </p:nvSpPr>
          <p:spPr bwMode="auto">
            <a:xfrm>
              <a:off x="2835" y="1729"/>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6160" name="Line 10"/>
            <p:cNvSpPr>
              <a:spLocks noChangeShapeType="1"/>
            </p:cNvSpPr>
            <p:nvPr/>
          </p:nvSpPr>
          <p:spPr bwMode="auto">
            <a:xfrm>
              <a:off x="3968" y="1570"/>
              <a:ext cx="9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6161" name="Oval 11"/>
            <p:cNvSpPr>
              <a:spLocks noChangeArrowheads="1"/>
            </p:cNvSpPr>
            <p:nvPr/>
          </p:nvSpPr>
          <p:spPr bwMode="auto">
            <a:xfrm>
              <a:off x="1723" y="1253"/>
              <a:ext cx="46" cy="45"/>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6162" name="Oval 12"/>
            <p:cNvSpPr>
              <a:spLocks noChangeArrowheads="1"/>
            </p:cNvSpPr>
            <p:nvPr/>
          </p:nvSpPr>
          <p:spPr bwMode="auto">
            <a:xfrm>
              <a:off x="2857" y="1253"/>
              <a:ext cx="46" cy="45"/>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6163" name="Oval 13"/>
            <p:cNvSpPr>
              <a:spLocks noChangeArrowheads="1"/>
            </p:cNvSpPr>
            <p:nvPr/>
          </p:nvSpPr>
          <p:spPr bwMode="auto">
            <a:xfrm>
              <a:off x="3991" y="1253"/>
              <a:ext cx="46" cy="45"/>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6164" name="Rectangle 15" descr="Light upward diagonal"/>
            <p:cNvSpPr>
              <a:spLocks noChangeArrowheads="1"/>
            </p:cNvSpPr>
            <p:nvPr/>
          </p:nvSpPr>
          <p:spPr bwMode="auto">
            <a:xfrm>
              <a:off x="1644" y="1570"/>
              <a:ext cx="204" cy="68"/>
            </a:xfrm>
            <a:prstGeom prst="rect">
              <a:avLst/>
            </a:prstGeom>
            <a:blipFill dpi="0" rotWithShape="0">
              <a:blip r:embed="rId2"/>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6165" name="Rectangle 16" descr="Light upward diagonal"/>
            <p:cNvSpPr>
              <a:spLocks noChangeArrowheads="1"/>
            </p:cNvSpPr>
            <p:nvPr/>
          </p:nvSpPr>
          <p:spPr bwMode="auto">
            <a:xfrm>
              <a:off x="2778" y="1729"/>
              <a:ext cx="204" cy="68"/>
            </a:xfrm>
            <a:prstGeom prst="rect">
              <a:avLst/>
            </a:prstGeom>
            <a:blipFill dpi="0" rotWithShape="0">
              <a:blip r:embed="rId2"/>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6166" name="Rectangle 17" descr="Light upward diagonal"/>
            <p:cNvSpPr>
              <a:spLocks noChangeArrowheads="1"/>
            </p:cNvSpPr>
            <p:nvPr/>
          </p:nvSpPr>
          <p:spPr bwMode="auto">
            <a:xfrm>
              <a:off x="3912" y="1570"/>
              <a:ext cx="204" cy="68"/>
            </a:xfrm>
            <a:prstGeom prst="rect">
              <a:avLst/>
            </a:prstGeom>
            <a:blipFill dpi="0" rotWithShape="0">
              <a:blip r:embed="rId2"/>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grpSp>
          <p:nvGrpSpPr>
            <p:cNvPr id="6167" name="Group 30"/>
            <p:cNvGrpSpPr>
              <a:grpSpLocks/>
            </p:cNvGrpSpPr>
            <p:nvPr/>
          </p:nvGrpSpPr>
          <p:grpSpPr bwMode="auto">
            <a:xfrm>
              <a:off x="975" y="1253"/>
              <a:ext cx="181" cy="136"/>
              <a:chOff x="2313" y="3181"/>
              <a:chExt cx="181" cy="136"/>
            </a:xfrm>
          </p:grpSpPr>
          <p:sp>
            <p:nvSpPr>
              <p:cNvPr id="6198" name="Line 24"/>
              <p:cNvSpPr>
                <a:spLocks noChangeShapeType="1"/>
              </p:cNvSpPr>
              <p:nvPr/>
            </p:nvSpPr>
            <p:spPr bwMode="auto">
              <a:xfrm>
                <a:off x="2313" y="3317"/>
                <a:ext cx="1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6199" name="Line 25"/>
              <p:cNvSpPr>
                <a:spLocks noChangeShapeType="1"/>
              </p:cNvSpPr>
              <p:nvPr/>
            </p:nvSpPr>
            <p:spPr bwMode="auto">
              <a:xfrm flipV="1">
                <a:off x="2426" y="3249"/>
                <a:ext cx="68" cy="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6200" name="Line 26"/>
              <p:cNvSpPr>
                <a:spLocks noChangeShapeType="1"/>
              </p:cNvSpPr>
              <p:nvPr/>
            </p:nvSpPr>
            <p:spPr bwMode="auto">
              <a:xfrm flipV="1">
                <a:off x="2313" y="3249"/>
                <a:ext cx="68" cy="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6201" name="Line 27"/>
              <p:cNvSpPr>
                <a:spLocks noChangeShapeType="1"/>
              </p:cNvSpPr>
              <p:nvPr/>
            </p:nvSpPr>
            <p:spPr bwMode="auto">
              <a:xfrm>
                <a:off x="2381" y="3249"/>
                <a:ext cx="1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6202" name="Line 28"/>
              <p:cNvSpPr>
                <a:spLocks noChangeShapeType="1"/>
              </p:cNvSpPr>
              <p:nvPr/>
            </p:nvSpPr>
            <p:spPr bwMode="auto">
              <a:xfrm>
                <a:off x="2381" y="3181"/>
                <a:ext cx="68" cy="2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6203" name="Line 29"/>
              <p:cNvSpPr>
                <a:spLocks noChangeShapeType="1"/>
              </p:cNvSpPr>
              <p:nvPr/>
            </p:nvSpPr>
            <p:spPr bwMode="auto">
              <a:xfrm flipV="1">
                <a:off x="2404" y="3203"/>
                <a:ext cx="68" cy="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6204" name="AutoShape 23"/>
              <p:cNvSpPr>
                <a:spLocks noChangeArrowheads="1"/>
              </p:cNvSpPr>
              <p:nvPr/>
            </p:nvSpPr>
            <p:spPr bwMode="auto">
              <a:xfrm>
                <a:off x="2313" y="3181"/>
                <a:ext cx="113" cy="90"/>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grpSp>
        <p:grpSp>
          <p:nvGrpSpPr>
            <p:cNvPr id="6168" name="Group 31"/>
            <p:cNvGrpSpPr>
              <a:grpSpLocks/>
            </p:cNvGrpSpPr>
            <p:nvPr/>
          </p:nvGrpSpPr>
          <p:grpSpPr bwMode="auto">
            <a:xfrm>
              <a:off x="4603" y="1253"/>
              <a:ext cx="181" cy="136"/>
              <a:chOff x="2313" y="3181"/>
              <a:chExt cx="181" cy="136"/>
            </a:xfrm>
          </p:grpSpPr>
          <p:sp>
            <p:nvSpPr>
              <p:cNvPr id="6191" name="Line 32"/>
              <p:cNvSpPr>
                <a:spLocks noChangeShapeType="1"/>
              </p:cNvSpPr>
              <p:nvPr/>
            </p:nvSpPr>
            <p:spPr bwMode="auto">
              <a:xfrm>
                <a:off x="2313" y="3317"/>
                <a:ext cx="1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6192" name="Line 33"/>
              <p:cNvSpPr>
                <a:spLocks noChangeShapeType="1"/>
              </p:cNvSpPr>
              <p:nvPr/>
            </p:nvSpPr>
            <p:spPr bwMode="auto">
              <a:xfrm flipV="1">
                <a:off x="2426" y="3249"/>
                <a:ext cx="68" cy="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6193" name="Line 34"/>
              <p:cNvSpPr>
                <a:spLocks noChangeShapeType="1"/>
              </p:cNvSpPr>
              <p:nvPr/>
            </p:nvSpPr>
            <p:spPr bwMode="auto">
              <a:xfrm flipV="1">
                <a:off x="2313" y="3249"/>
                <a:ext cx="68" cy="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6194" name="Line 35"/>
              <p:cNvSpPr>
                <a:spLocks noChangeShapeType="1"/>
              </p:cNvSpPr>
              <p:nvPr/>
            </p:nvSpPr>
            <p:spPr bwMode="auto">
              <a:xfrm>
                <a:off x="2381" y="3249"/>
                <a:ext cx="1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6195" name="Line 36"/>
              <p:cNvSpPr>
                <a:spLocks noChangeShapeType="1"/>
              </p:cNvSpPr>
              <p:nvPr/>
            </p:nvSpPr>
            <p:spPr bwMode="auto">
              <a:xfrm>
                <a:off x="2381" y="3181"/>
                <a:ext cx="68" cy="2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6196" name="Line 37"/>
              <p:cNvSpPr>
                <a:spLocks noChangeShapeType="1"/>
              </p:cNvSpPr>
              <p:nvPr/>
            </p:nvSpPr>
            <p:spPr bwMode="auto">
              <a:xfrm flipV="1">
                <a:off x="2404" y="3203"/>
                <a:ext cx="68" cy="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6197" name="AutoShape 38"/>
              <p:cNvSpPr>
                <a:spLocks noChangeArrowheads="1"/>
              </p:cNvSpPr>
              <p:nvPr/>
            </p:nvSpPr>
            <p:spPr bwMode="auto">
              <a:xfrm>
                <a:off x="2313" y="3181"/>
                <a:ext cx="113" cy="90"/>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grpSp>
        <p:sp>
          <p:nvSpPr>
            <p:cNvPr id="6169" name="Line 40"/>
            <p:cNvSpPr>
              <a:spLocks noChangeShapeType="1"/>
            </p:cNvSpPr>
            <p:nvPr/>
          </p:nvSpPr>
          <p:spPr bwMode="auto">
            <a:xfrm>
              <a:off x="1066" y="2047"/>
              <a:ext cx="0" cy="22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6170" name="Line 41"/>
            <p:cNvSpPr>
              <a:spLocks noChangeShapeType="1"/>
            </p:cNvSpPr>
            <p:nvPr/>
          </p:nvSpPr>
          <p:spPr bwMode="auto">
            <a:xfrm>
              <a:off x="4694" y="2046"/>
              <a:ext cx="0" cy="22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6171" name="Line 42"/>
            <p:cNvSpPr>
              <a:spLocks noChangeShapeType="1"/>
            </p:cNvSpPr>
            <p:nvPr/>
          </p:nvSpPr>
          <p:spPr bwMode="auto">
            <a:xfrm>
              <a:off x="1746" y="2046"/>
              <a:ext cx="0" cy="22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6172" name="Line 43"/>
            <p:cNvSpPr>
              <a:spLocks noChangeShapeType="1"/>
            </p:cNvSpPr>
            <p:nvPr/>
          </p:nvSpPr>
          <p:spPr bwMode="auto">
            <a:xfrm>
              <a:off x="2880" y="2046"/>
              <a:ext cx="0" cy="22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6173" name="Line 44"/>
            <p:cNvSpPr>
              <a:spLocks noChangeShapeType="1"/>
            </p:cNvSpPr>
            <p:nvPr/>
          </p:nvSpPr>
          <p:spPr bwMode="auto">
            <a:xfrm>
              <a:off x="4014" y="2046"/>
              <a:ext cx="0" cy="22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6174" name="Line 45"/>
            <p:cNvSpPr>
              <a:spLocks noChangeShapeType="1"/>
            </p:cNvSpPr>
            <p:nvPr/>
          </p:nvSpPr>
          <p:spPr bwMode="auto">
            <a:xfrm>
              <a:off x="1066" y="2160"/>
              <a:ext cx="680"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6175" name="Line 46"/>
            <p:cNvSpPr>
              <a:spLocks noChangeShapeType="1"/>
            </p:cNvSpPr>
            <p:nvPr/>
          </p:nvSpPr>
          <p:spPr bwMode="auto">
            <a:xfrm>
              <a:off x="1746" y="2160"/>
              <a:ext cx="1134"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6176" name="Line 47"/>
            <p:cNvSpPr>
              <a:spLocks noChangeShapeType="1"/>
            </p:cNvSpPr>
            <p:nvPr/>
          </p:nvSpPr>
          <p:spPr bwMode="auto">
            <a:xfrm>
              <a:off x="2880" y="2160"/>
              <a:ext cx="1134"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6177" name="Line 48"/>
            <p:cNvSpPr>
              <a:spLocks noChangeShapeType="1"/>
            </p:cNvSpPr>
            <p:nvPr/>
          </p:nvSpPr>
          <p:spPr bwMode="auto">
            <a:xfrm>
              <a:off x="4014" y="2160"/>
              <a:ext cx="680"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6178" name="Text Box 49"/>
            <p:cNvSpPr txBox="1">
              <a:spLocks noChangeArrowheads="1"/>
            </p:cNvSpPr>
            <p:nvPr/>
          </p:nvSpPr>
          <p:spPr bwMode="auto">
            <a:xfrm>
              <a:off x="1112" y="1968"/>
              <a:ext cx="362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400"/>
                <a:t>     30                        50                                  50                                  30</a:t>
              </a:r>
            </a:p>
          </p:txBody>
        </p:sp>
        <p:sp>
          <p:nvSpPr>
            <p:cNvPr id="6179" name="Line 50"/>
            <p:cNvSpPr>
              <a:spLocks noChangeShapeType="1"/>
            </p:cNvSpPr>
            <p:nvPr/>
          </p:nvSpPr>
          <p:spPr bwMode="auto">
            <a:xfrm>
              <a:off x="3152" y="1253"/>
              <a:ext cx="15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6180" name="Line 51"/>
            <p:cNvSpPr>
              <a:spLocks noChangeShapeType="1"/>
            </p:cNvSpPr>
            <p:nvPr/>
          </p:nvSpPr>
          <p:spPr bwMode="auto">
            <a:xfrm>
              <a:off x="3152" y="1729"/>
              <a:ext cx="15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6181" name="Line 52"/>
            <p:cNvSpPr>
              <a:spLocks noChangeShapeType="1"/>
            </p:cNvSpPr>
            <p:nvPr/>
          </p:nvSpPr>
          <p:spPr bwMode="auto">
            <a:xfrm>
              <a:off x="3220" y="1253"/>
              <a:ext cx="0" cy="476"/>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grpSp>
          <p:nvGrpSpPr>
            <p:cNvPr id="6182" name="Group 56"/>
            <p:cNvGrpSpPr>
              <a:grpSpLocks/>
            </p:cNvGrpSpPr>
            <p:nvPr/>
          </p:nvGrpSpPr>
          <p:grpSpPr bwMode="auto">
            <a:xfrm>
              <a:off x="4127" y="1253"/>
              <a:ext cx="272" cy="317"/>
              <a:chOff x="1950" y="1253"/>
              <a:chExt cx="272" cy="317"/>
            </a:xfrm>
          </p:grpSpPr>
          <p:sp>
            <p:nvSpPr>
              <p:cNvPr id="6188" name="Line 53"/>
              <p:cNvSpPr>
                <a:spLocks noChangeShapeType="1"/>
              </p:cNvSpPr>
              <p:nvPr/>
            </p:nvSpPr>
            <p:spPr bwMode="auto">
              <a:xfrm>
                <a:off x="2086" y="1570"/>
                <a:ext cx="13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6189" name="Line 54"/>
              <p:cNvSpPr>
                <a:spLocks noChangeShapeType="1"/>
              </p:cNvSpPr>
              <p:nvPr/>
            </p:nvSpPr>
            <p:spPr bwMode="auto">
              <a:xfrm>
                <a:off x="2154" y="1253"/>
                <a:ext cx="0" cy="317"/>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6190" name="Text Box 55"/>
              <p:cNvSpPr txBox="1">
                <a:spLocks noChangeArrowheads="1"/>
              </p:cNvSpPr>
              <p:nvPr/>
            </p:nvSpPr>
            <p:spPr bwMode="auto">
              <a:xfrm rot="-5400000">
                <a:off x="1903" y="1321"/>
                <a:ext cx="272"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400"/>
                  <a:t>14</a:t>
                </a:r>
              </a:p>
            </p:txBody>
          </p:sp>
        </p:grpSp>
        <p:grpSp>
          <p:nvGrpSpPr>
            <p:cNvPr id="6183" name="Group 57"/>
            <p:cNvGrpSpPr>
              <a:grpSpLocks/>
            </p:cNvGrpSpPr>
            <p:nvPr/>
          </p:nvGrpSpPr>
          <p:grpSpPr bwMode="auto">
            <a:xfrm>
              <a:off x="1837" y="1253"/>
              <a:ext cx="272" cy="317"/>
              <a:chOff x="1950" y="1253"/>
              <a:chExt cx="272" cy="317"/>
            </a:xfrm>
          </p:grpSpPr>
          <p:sp>
            <p:nvSpPr>
              <p:cNvPr id="6185" name="Line 58"/>
              <p:cNvSpPr>
                <a:spLocks noChangeShapeType="1"/>
              </p:cNvSpPr>
              <p:nvPr/>
            </p:nvSpPr>
            <p:spPr bwMode="auto">
              <a:xfrm>
                <a:off x="2086" y="1570"/>
                <a:ext cx="13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6186" name="Line 59"/>
              <p:cNvSpPr>
                <a:spLocks noChangeShapeType="1"/>
              </p:cNvSpPr>
              <p:nvPr/>
            </p:nvSpPr>
            <p:spPr bwMode="auto">
              <a:xfrm>
                <a:off x="2154" y="1253"/>
                <a:ext cx="0" cy="317"/>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6187" name="Text Box 60"/>
              <p:cNvSpPr txBox="1">
                <a:spLocks noChangeArrowheads="1"/>
              </p:cNvSpPr>
              <p:nvPr/>
            </p:nvSpPr>
            <p:spPr bwMode="auto">
              <a:xfrm rot="-5400000">
                <a:off x="1903" y="1322"/>
                <a:ext cx="272"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400"/>
                  <a:t>14</a:t>
                </a:r>
              </a:p>
            </p:txBody>
          </p:sp>
        </p:grpSp>
        <p:sp>
          <p:nvSpPr>
            <p:cNvPr id="6184" name="Text Box 64"/>
            <p:cNvSpPr txBox="1">
              <a:spLocks noChangeArrowheads="1"/>
            </p:cNvSpPr>
            <p:nvPr/>
          </p:nvSpPr>
          <p:spPr bwMode="auto">
            <a:xfrm rot="-5400000">
              <a:off x="2969" y="1367"/>
              <a:ext cx="272"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400"/>
                <a:t>21</a:t>
              </a:r>
            </a:p>
          </p:txBody>
        </p:sp>
      </p:grpSp>
      <p:sp>
        <p:nvSpPr>
          <p:cNvPr id="6147" name="Text Box 67"/>
          <p:cNvSpPr txBox="1">
            <a:spLocks noChangeArrowheads="1"/>
          </p:cNvSpPr>
          <p:nvPr/>
        </p:nvSpPr>
        <p:spPr bwMode="auto">
          <a:xfrm>
            <a:off x="3081338" y="333375"/>
            <a:ext cx="6240462" cy="77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a</a:t>
            </a:r>
            <a:r>
              <a:rPr lang="sl-SI" altLang="sl-SI" sz="1800" baseline="-25000"/>
              <a:t>gR</a:t>
            </a:r>
            <a:r>
              <a:rPr lang="sl-SI" altLang="sl-SI" sz="1800"/>
              <a:t> = 0,25g	Soil C	Bridge II. importance class</a:t>
            </a:r>
          </a:p>
          <a:p>
            <a:pPr eaLnBrk="1" hangingPunct="1">
              <a:spcBef>
                <a:spcPct val="50000"/>
              </a:spcBef>
              <a:buFontTx/>
              <a:buNone/>
            </a:pPr>
            <a:r>
              <a:rPr lang="sl-SI" altLang="sl-SI" sz="1800"/>
              <a:t>Ductile response</a:t>
            </a:r>
          </a:p>
        </p:txBody>
      </p:sp>
      <p:sp>
        <p:nvSpPr>
          <p:cNvPr id="6148" name="Text Box 69"/>
          <p:cNvSpPr txBox="1">
            <a:spLocks noChangeArrowheads="1"/>
          </p:cNvSpPr>
          <p:nvPr/>
        </p:nvSpPr>
        <p:spPr bwMode="auto">
          <a:xfrm>
            <a:off x="1012825" y="3751263"/>
            <a:ext cx="280828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Deck cross-section</a:t>
            </a:r>
          </a:p>
        </p:txBody>
      </p:sp>
      <p:sp>
        <p:nvSpPr>
          <p:cNvPr id="6149" name="Text Box 70"/>
          <p:cNvSpPr txBox="1">
            <a:spLocks noChangeArrowheads="1"/>
          </p:cNvSpPr>
          <p:nvPr/>
        </p:nvSpPr>
        <p:spPr bwMode="auto">
          <a:xfrm>
            <a:off x="5303838" y="3716338"/>
            <a:ext cx="4330700" cy="300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Concrete C35/45     E = 34 GPa</a:t>
            </a:r>
          </a:p>
          <a:p>
            <a:pPr eaLnBrk="1" hangingPunct="1">
              <a:spcBef>
                <a:spcPct val="50000"/>
              </a:spcBef>
              <a:buFontTx/>
              <a:buNone/>
            </a:pPr>
            <a:r>
              <a:rPr lang="sl-SI" altLang="sl-SI" sz="1800"/>
              <a:t>Steel B500</a:t>
            </a:r>
          </a:p>
          <a:p>
            <a:pPr eaLnBrk="1" hangingPunct="1">
              <a:spcBef>
                <a:spcPct val="50000"/>
              </a:spcBef>
              <a:buFontTx/>
              <a:buNone/>
            </a:pPr>
            <a:r>
              <a:rPr lang="sl-SI" altLang="sl-SI" sz="1800"/>
              <a:t>A = 9,65 m</a:t>
            </a:r>
            <a:r>
              <a:rPr lang="sl-SI" altLang="sl-SI" sz="1800" baseline="30000"/>
              <a:t>2</a:t>
            </a:r>
            <a:r>
              <a:rPr lang="sl-SI" altLang="sl-SI" sz="1800"/>
              <a:t>	I</a:t>
            </a:r>
            <a:r>
              <a:rPr lang="sl-SI" altLang="sl-SI" sz="1800" baseline="-25000"/>
              <a:t>t</a:t>
            </a:r>
            <a:r>
              <a:rPr lang="sl-SI" altLang="sl-SI" sz="1800"/>
              <a:t> = 36,5 m</a:t>
            </a:r>
            <a:r>
              <a:rPr lang="sl-SI" altLang="sl-SI" sz="1800" baseline="30000"/>
              <a:t>4</a:t>
            </a:r>
          </a:p>
          <a:p>
            <a:pPr eaLnBrk="1" hangingPunct="1">
              <a:spcBef>
                <a:spcPct val="50000"/>
              </a:spcBef>
              <a:buFontTx/>
              <a:buNone/>
            </a:pPr>
            <a:r>
              <a:rPr lang="sl-SI" altLang="sl-SI" sz="1800"/>
              <a:t>A</a:t>
            </a:r>
            <a:r>
              <a:rPr lang="sl-SI" altLang="sl-SI" sz="1800" baseline="-25000"/>
              <a:t>sy</a:t>
            </a:r>
            <a:r>
              <a:rPr lang="sl-SI" altLang="sl-SI" sz="1800"/>
              <a:t> = 3,82 m</a:t>
            </a:r>
            <a:r>
              <a:rPr lang="sl-SI" altLang="sl-SI" sz="1800" baseline="30000"/>
              <a:t>2</a:t>
            </a:r>
            <a:r>
              <a:rPr lang="sl-SI" altLang="sl-SI" sz="1800"/>
              <a:t>	I</a:t>
            </a:r>
            <a:r>
              <a:rPr lang="sl-SI" altLang="sl-SI" sz="1800" baseline="-25000"/>
              <a:t>y</a:t>
            </a:r>
            <a:r>
              <a:rPr lang="sl-SI" altLang="sl-SI" sz="1800"/>
              <a:t> = 96 m</a:t>
            </a:r>
            <a:r>
              <a:rPr lang="sl-SI" altLang="sl-SI" sz="1800" baseline="30000"/>
              <a:t>4</a:t>
            </a:r>
          </a:p>
          <a:p>
            <a:pPr eaLnBrk="1" hangingPunct="1">
              <a:spcBef>
                <a:spcPct val="50000"/>
              </a:spcBef>
              <a:buFontTx/>
              <a:buNone/>
            </a:pPr>
            <a:r>
              <a:rPr lang="sl-SI" altLang="sl-SI" sz="1800"/>
              <a:t>A</a:t>
            </a:r>
            <a:r>
              <a:rPr lang="sl-SI" altLang="sl-SI" sz="1800" baseline="-25000"/>
              <a:t>sz</a:t>
            </a:r>
            <a:r>
              <a:rPr lang="sl-SI" altLang="sl-SI" sz="1800"/>
              <a:t> =6,93 m</a:t>
            </a:r>
            <a:r>
              <a:rPr lang="sl-SI" altLang="sl-SI" sz="1800" baseline="30000"/>
              <a:t>2</a:t>
            </a:r>
            <a:r>
              <a:rPr lang="sl-SI" altLang="sl-SI" sz="1800"/>
              <a:t>	I</a:t>
            </a:r>
            <a:r>
              <a:rPr lang="sl-SI" altLang="sl-SI" sz="1800" baseline="-25000"/>
              <a:t>z</a:t>
            </a:r>
            <a:r>
              <a:rPr lang="sl-SI" altLang="sl-SI" sz="1800"/>
              <a:t> = 21,5 m</a:t>
            </a:r>
            <a:r>
              <a:rPr lang="sl-SI" altLang="sl-SI" sz="1800" baseline="30000"/>
              <a:t>4</a:t>
            </a:r>
          </a:p>
          <a:p>
            <a:pPr eaLnBrk="1" hangingPunct="1">
              <a:spcBef>
                <a:spcPct val="50000"/>
              </a:spcBef>
              <a:buFontTx/>
              <a:buNone/>
            </a:pPr>
            <a:endParaRPr lang="sl-SI" altLang="sl-SI" sz="1800" baseline="30000"/>
          </a:p>
          <a:p>
            <a:pPr eaLnBrk="1" hangingPunct="1">
              <a:spcBef>
                <a:spcPct val="50000"/>
              </a:spcBef>
              <a:buFontTx/>
              <a:buNone/>
            </a:pPr>
            <a:r>
              <a:rPr lang="sl-SI" altLang="sl-SI" sz="1800"/>
              <a:t>According to EC8/2 It is reduced to </a:t>
            </a:r>
            <a:br>
              <a:rPr lang="sl-SI" altLang="sl-SI" sz="1800"/>
            </a:br>
            <a:r>
              <a:rPr lang="sl-SI" altLang="sl-SI" sz="1800"/>
              <a:t>It = 36,5/2 = 18,25 m</a:t>
            </a:r>
            <a:r>
              <a:rPr lang="sl-SI" altLang="sl-SI" sz="1800" baseline="30000"/>
              <a:t>4</a:t>
            </a:r>
          </a:p>
        </p:txBody>
      </p:sp>
      <p:sp>
        <p:nvSpPr>
          <p:cNvPr id="6150" name="Text Box 71"/>
          <p:cNvSpPr txBox="1">
            <a:spLocks noChangeArrowheads="1"/>
          </p:cNvSpPr>
          <p:nvPr/>
        </p:nvSpPr>
        <p:spPr bwMode="auto">
          <a:xfrm>
            <a:off x="2652713" y="1585913"/>
            <a:ext cx="6619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S14</a:t>
            </a:r>
          </a:p>
        </p:txBody>
      </p:sp>
      <p:sp>
        <p:nvSpPr>
          <p:cNvPr id="6151" name="Text Box 72"/>
          <p:cNvSpPr txBox="1">
            <a:spLocks noChangeArrowheads="1"/>
          </p:cNvSpPr>
          <p:nvPr/>
        </p:nvSpPr>
        <p:spPr bwMode="auto">
          <a:xfrm>
            <a:off x="4621213" y="1557338"/>
            <a:ext cx="6619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S21</a:t>
            </a:r>
          </a:p>
        </p:txBody>
      </p:sp>
      <p:sp>
        <p:nvSpPr>
          <p:cNvPr id="6152" name="Text Box 73"/>
          <p:cNvSpPr txBox="1">
            <a:spLocks noChangeArrowheads="1"/>
          </p:cNvSpPr>
          <p:nvPr/>
        </p:nvSpPr>
        <p:spPr bwMode="auto">
          <a:xfrm>
            <a:off x="6570663" y="1557338"/>
            <a:ext cx="6635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S14</a:t>
            </a:r>
          </a:p>
        </p:txBody>
      </p:sp>
      <p:pic>
        <p:nvPicPr>
          <p:cNvPr id="6153" name="Picture 82" descr="preklada1"/>
          <p:cNvPicPr>
            <a:picLocks noChangeAspect="1" noChangeArrowheads="1"/>
          </p:cNvPicPr>
          <p:nvPr/>
        </p:nvPicPr>
        <p:blipFill>
          <a:blip r:embed="rId3" cstate="print">
            <a:extLst>
              <a:ext uri="{28A0092B-C50C-407E-A947-70E740481C1C}">
                <a14:useLocalDpi xmlns:a14="http://schemas.microsoft.com/office/drawing/2010/main" val="0"/>
              </a:ext>
            </a:extLst>
          </a:blip>
          <a:srcRect b="30695"/>
          <a:stretch>
            <a:fillRect/>
          </a:stretch>
        </p:blipFill>
        <p:spPr bwMode="auto">
          <a:xfrm>
            <a:off x="207963" y="4025900"/>
            <a:ext cx="5049837" cy="270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4"/>
          <p:cNvSpPr txBox="1">
            <a:spLocks noChangeArrowheads="1"/>
          </p:cNvSpPr>
          <p:nvPr/>
        </p:nvSpPr>
        <p:spPr bwMode="auto">
          <a:xfrm>
            <a:off x="631825" y="115888"/>
            <a:ext cx="8929688" cy="1192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b="1"/>
              <a:t>Response spectrum method (RSM)</a:t>
            </a:r>
          </a:p>
          <a:p>
            <a:pPr eaLnBrk="1" hangingPunct="1">
              <a:spcBef>
                <a:spcPct val="50000"/>
              </a:spcBef>
              <a:buFontTx/>
              <a:buNone/>
            </a:pPr>
            <a:r>
              <a:rPr lang="sl-SI" altLang="sl-SI" sz="1800"/>
              <a:t>In general the programme is needed to define the fundamental modes of vibration.</a:t>
            </a:r>
          </a:p>
          <a:p>
            <a:pPr eaLnBrk="1" hangingPunct="1">
              <a:spcBef>
                <a:spcPct val="50000"/>
              </a:spcBef>
              <a:buFontTx/>
              <a:buNone/>
            </a:pPr>
            <a:r>
              <a:rPr lang="sl-SI" altLang="sl-SI" sz="1800"/>
              <a:t>Modes of vibrations</a:t>
            </a:r>
          </a:p>
        </p:txBody>
      </p:sp>
      <p:pic>
        <p:nvPicPr>
          <p:cNvPr id="25603" name="Picture 5" descr="1nihobl"/>
          <p:cNvPicPr>
            <a:picLocks noChangeAspect="1" noChangeArrowheads="1"/>
          </p:cNvPicPr>
          <p:nvPr/>
        </p:nvPicPr>
        <p:blipFill>
          <a:blip r:embed="rId2">
            <a:extLst>
              <a:ext uri="{28A0092B-C50C-407E-A947-70E740481C1C}">
                <a14:useLocalDpi xmlns:a14="http://schemas.microsoft.com/office/drawing/2010/main" val="0"/>
              </a:ext>
            </a:extLst>
          </a:blip>
          <a:srcRect t="16280" b="42546"/>
          <a:stretch>
            <a:fillRect/>
          </a:stretch>
        </p:blipFill>
        <p:spPr bwMode="auto">
          <a:xfrm>
            <a:off x="777875" y="2103438"/>
            <a:ext cx="3883025" cy="208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 Box 6"/>
          <p:cNvSpPr txBox="1">
            <a:spLocks noChangeArrowheads="1"/>
          </p:cNvSpPr>
          <p:nvPr/>
        </p:nvSpPr>
        <p:spPr bwMode="auto">
          <a:xfrm>
            <a:off x="1030288" y="2778125"/>
            <a:ext cx="15113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T = 1,170 s</a:t>
            </a:r>
          </a:p>
        </p:txBody>
      </p:sp>
      <p:pic>
        <p:nvPicPr>
          <p:cNvPr id="25605" name="Picture 7" descr="2nihobl"/>
          <p:cNvPicPr>
            <a:picLocks noChangeAspect="1" noChangeArrowheads="1"/>
          </p:cNvPicPr>
          <p:nvPr/>
        </p:nvPicPr>
        <p:blipFill>
          <a:blip r:embed="rId3">
            <a:extLst>
              <a:ext uri="{28A0092B-C50C-407E-A947-70E740481C1C}">
                <a14:useLocalDpi xmlns:a14="http://schemas.microsoft.com/office/drawing/2010/main" val="0"/>
              </a:ext>
            </a:extLst>
          </a:blip>
          <a:srcRect t="16705" b="40768"/>
          <a:stretch>
            <a:fillRect/>
          </a:stretch>
        </p:blipFill>
        <p:spPr bwMode="auto">
          <a:xfrm>
            <a:off x="5062538" y="2060575"/>
            <a:ext cx="3890962" cy="215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6" name="Text Box 8"/>
          <p:cNvSpPr txBox="1">
            <a:spLocks noChangeArrowheads="1"/>
          </p:cNvSpPr>
          <p:nvPr/>
        </p:nvSpPr>
        <p:spPr bwMode="auto">
          <a:xfrm>
            <a:off x="5207000" y="2771775"/>
            <a:ext cx="15113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T = 0,747 s</a:t>
            </a:r>
          </a:p>
        </p:txBody>
      </p:sp>
      <p:sp>
        <p:nvSpPr>
          <p:cNvPr id="25607" name="Text Box 9"/>
          <p:cNvSpPr txBox="1">
            <a:spLocks noChangeArrowheads="1"/>
          </p:cNvSpPr>
          <p:nvPr/>
        </p:nvSpPr>
        <p:spPr bwMode="auto">
          <a:xfrm>
            <a:off x="2578100" y="3721100"/>
            <a:ext cx="17287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m</a:t>
            </a:r>
            <a:r>
              <a:rPr lang="sl-SI" altLang="sl-SI" sz="1800" baseline="-25000"/>
              <a:t>eff</a:t>
            </a:r>
            <a:r>
              <a:rPr lang="sl-SI" altLang="sl-SI" sz="1800"/>
              <a:t> = 100 %</a:t>
            </a:r>
          </a:p>
        </p:txBody>
      </p:sp>
      <p:sp>
        <p:nvSpPr>
          <p:cNvPr id="25608" name="Text Box 10"/>
          <p:cNvSpPr txBox="1">
            <a:spLocks noChangeArrowheads="1"/>
          </p:cNvSpPr>
          <p:nvPr/>
        </p:nvSpPr>
        <p:spPr bwMode="auto">
          <a:xfrm>
            <a:off x="5421313" y="4041775"/>
            <a:ext cx="4284662" cy="1062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m</a:t>
            </a:r>
            <a:r>
              <a:rPr lang="sl-SI" altLang="sl-SI" sz="1800" baseline="-25000"/>
              <a:t>eff</a:t>
            </a:r>
            <a:r>
              <a:rPr lang="sl-SI" altLang="sl-SI" sz="1800"/>
              <a:t> = 95 % - translation in the transverse direction</a:t>
            </a:r>
          </a:p>
          <a:p>
            <a:pPr eaLnBrk="1" hangingPunct="1">
              <a:spcBef>
                <a:spcPct val="50000"/>
              </a:spcBef>
              <a:buFontTx/>
              <a:buNone/>
            </a:pPr>
            <a:r>
              <a:rPr lang="sl-SI" altLang="sl-SI" sz="1800"/>
              <a:t>m</a:t>
            </a:r>
            <a:r>
              <a:rPr lang="sl-SI" altLang="sl-SI" sz="1800" baseline="-25000"/>
              <a:t>eff</a:t>
            </a:r>
            <a:r>
              <a:rPr lang="sl-SI" altLang="sl-SI" sz="1800"/>
              <a:t> = 71,5% - torsion</a:t>
            </a:r>
          </a:p>
        </p:txBody>
      </p:sp>
      <p:sp>
        <p:nvSpPr>
          <p:cNvPr id="25609" name="Text Box 11"/>
          <p:cNvSpPr txBox="1">
            <a:spLocks noChangeArrowheads="1"/>
          </p:cNvSpPr>
          <p:nvPr/>
        </p:nvSpPr>
        <p:spPr bwMode="auto">
          <a:xfrm>
            <a:off x="669925" y="1341438"/>
            <a:ext cx="34210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800100" indent="-342900">
              <a:spcBef>
                <a:spcPct val="20000"/>
              </a:spcBef>
              <a:buChar char="–"/>
              <a:defRPr sz="2800">
                <a:solidFill>
                  <a:schemeClr val="tx1"/>
                </a:solidFill>
                <a:latin typeface="Arial" panose="020B0604020202020204" pitchFamily="34" charset="0"/>
              </a:defRPr>
            </a:lvl2pPr>
            <a:lvl3pPr marL="1316038" indent="-342900">
              <a:spcBef>
                <a:spcPct val="20000"/>
              </a:spcBef>
              <a:buChar char="•"/>
              <a:defRPr sz="2400">
                <a:solidFill>
                  <a:schemeClr val="tx1"/>
                </a:solidFill>
                <a:latin typeface="Arial" panose="020B0604020202020204" pitchFamily="34" charset="0"/>
              </a:defRPr>
            </a:lvl3pPr>
            <a:lvl4pPr marL="1838325" indent="-342900">
              <a:spcBef>
                <a:spcPct val="20000"/>
              </a:spcBef>
              <a:buChar char="–"/>
              <a:defRPr sz="2000">
                <a:solidFill>
                  <a:schemeClr val="tx1"/>
                </a:solidFill>
                <a:latin typeface="Arial" panose="020B0604020202020204" pitchFamily="34" charset="0"/>
              </a:defRPr>
            </a:lvl4pPr>
            <a:lvl5pPr marL="2360613" indent="-342900">
              <a:spcBef>
                <a:spcPct val="20000"/>
              </a:spcBef>
              <a:buChar char="»"/>
              <a:defRPr sz="2000">
                <a:solidFill>
                  <a:schemeClr val="tx1"/>
                </a:solidFill>
                <a:latin typeface="Arial" panose="020B0604020202020204" pitchFamily="34" charset="0"/>
              </a:defRPr>
            </a:lvl5pPr>
            <a:lvl6pPr marL="2817813" indent="-342900" eaLnBrk="0" fontAlgn="base" hangingPunct="0">
              <a:spcBef>
                <a:spcPct val="20000"/>
              </a:spcBef>
              <a:spcAft>
                <a:spcPct val="0"/>
              </a:spcAft>
              <a:buChar char="»"/>
              <a:defRPr sz="2000">
                <a:solidFill>
                  <a:schemeClr val="tx1"/>
                </a:solidFill>
                <a:latin typeface="Arial" panose="020B0604020202020204" pitchFamily="34" charset="0"/>
              </a:defRPr>
            </a:lvl6pPr>
            <a:lvl7pPr marL="3275013" indent="-342900" eaLnBrk="0" fontAlgn="base" hangingPunct="0">
              <a:spcBef>
                <a:spcPct val="20000"/>
              </a:spcBef>
              <a:spcAft>
                <a:spcPct val="0"/>
              </a:spcAft>
              <a:buChar char="»"/>
              <a:defRPr sz="2000">
                <a:solidFill>
                  <a:schemeClr val="tx1"/>
                </a:solidFill>
                <a:latin typeface="Arial" panose="020B0604020202020204" pitchFamily="34" charset="0"/>
              </a:defRPr>
            </a:lvl7pPr>
            <a:lvl8pPr marL="3732213" indent="-342900" eaLnBrk="0" fontAlgn="base" hangingPunct="0">
              <a:spcBef>
                <a:spcPct val="20000"/>
              </a:spcBef>
              <a:spcAft>
                <a:spcPct val="0"/>
              </a:spcAft>
              <a:buChar char="»"/>
              <a:defRPr sz="2000">
                <a:solidFill>
                  <a:schemeClr val="tx1"/>
                </a:solidFill>
                <a:latin typeface="Arial" panose="020B0604020202020204" pitchFamily="34" charset="0"/>
              </a:defRPr>
            </a:lvl8pPr>
            <a:lvl9pPr marL="4189413" indent="-3429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AutoNum type="arabicPeriod"/>
            </a:pPr>
            <a:r>
              <a:rPr lang="sl-SI" altLang="sl-SI" sz="1800"/>
              <a:t>mode</a:t>
            </a:r>
          </a:p>
        </p:txBody>
      </p:sp>
      <p:sp>
        <p:nvSpPr>
          <p:cNvPr id="25610" name="Text Box 12"/>
          <p:cNvSpPr txBox="1">
            <a:spLocks noChangeArrowheads="1"/>
          </p:cNvSpPr>
          <p:nvPr/>
        </p:nvSpPr>
        <p:spPr bwMode="auto">
          <a:xfrm>
            <a:off x="669925" y="1736725"/>
            <a:ext cx="39909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800100" indent="-342900">
              <a:spcBef>
                <a:spcPct val="20000"/>
              </a:spcBef>
              <a:buChar char="–"/>
              <a:defRPr sz="2800">
                <a:solidFill>
                  <a:schemeClr val="tx1"/>
                </a:solidFill>
                <a:latin typeface="Arial" panose="020B0604020202020204" pitchFamily="34" charset="0"/>
              </a:defRPr>
            </a:lvl2pPr>
            <a:lvl3pPr marL="1316038" indent="-342900">
              <a:spcBef>
                <a:spcPct val="20000"/>
              </a:spcBef>
              <a:buChar char="•"/>
              <a:defRPr sz="2400">
                <a:solidFill>
                  <a:schemeClr val="tx1"/>
                </a:solidFill>
                <a:latin typeface="Arial" panose="020B0604020202020204" pitchFamily="34" charset="0"/>
              </a:defRPr>
            </a:lvl3pPr>
            <a:lvl4pPr marL="1838325" indent="-342900">
              <a:spcBef>
                <a:spcPct val="20000"/>
              </a:spcBef>
              <a:buChar char="–"/>
              <a:defRPr sz="2000">
                <a:solidFill>
                  <a:schemeClr val="tx1"/>
                </a:solidFill>
                <a:latin typeface="Arial" panose="020B0604020202020204" pitchFamily="34" charset="0"/>
              </a:defRPr>
            </a:lvl4pPr>
            <a:lvl5pPr marL="2360613" indent="-342900">
              <a:spcBef>
                <a:spcPct val="20000"/>
              </a:spcBef>
              <a:buChar char="»"/>
              <a:defRPr sz="2000">
                <a:solidFill>
                  <a:schemeClr val="tx1"/>
                </a:solidFill>
                <a:latin typeface="Arial" panose="020B0604020202020204" pitchFamily="34" charset="0"/>
              </a:defRPr>
            </a:lvl5pPr>
            <a:lvl6pPr marL="2817813" indent="-342900" eaLnBrk="0" fontAlgn="base" hangingPunct="0">
              <a:spcBef>
                <a:spcPct val="20000"/>
              </a:spcBef>
              <a:spcAft>
                <a:spcPct val="0"/>
              </a:spcAft>
              <a:buChar char="»"/>
              <a:defRPr sz="2000">
                <a:solidFill>
                  <a:schemeClr val="tx1"/>
                </a:solidFill>
                <a:latin typeface="Arial" panose="020B0604020202020204" pitchFamily="34" charset="0"/>
              </a:defRPr>
            </a:lvl6pPr>
            <a:lvl7pPr marL="3275013" indent="-342900" eaLnBrk="0" fontAlgn="base" hangingPunct="0">
              <a:spcBef>
                <a:spcPct val="20000"/>
              </a:spcBef>
              <a:spcAft>
                <a:spcPct val="0"/>
              </a:spcAft>
              <a:buChar char="»"/>
              <a:defRPr sz="2000">
                <a:solidFill>
                  <a:schemeClr val="tx1"/>
                </a:solidFill>
                <a:latin typeface="Arial" panose="020B0604020202020204" pitchFamily="34" charset="0"/>
              </a:defRPr>
            </a:lvl7pPr>
            <a:lvl8pPr marL="3732213" indent="-342900" eaLnBrk="0" fontAlgn="base" hangingPunct="0">
              <a:spcBef>
                <a:spcPct val="20000"/>
              </a:spcBef>
              <a:spcAft>
                <a:spcPct val="0"/>
              </a:spcAft>
              <a:buChar char="»"/>
              <a:defRPr sz="2000">
                <a:solidFill>
                  <a:schemeClr val="tx1"/>
                </a:solidFill>
                <a:latin typeface="Arial" panose="020B0604020202020204" pitchFamily="34" charset="0"/>
              </a:defRPr>
            </a:lvl8pPr>
            <a:lvl9pPr marL="4189413" indent="-3429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1. Mode in the longitudinal direction</a:t>
            </a:r>
          </a:p>
        </p:txBody>
      </p:sp>
      <p:sp>
        <p:nvSpPr>
          <p:cNvPr id="25611" name="Text Box 13"/>
          <p:cNvSpPr txBox="1">
            <a:spLocks noChangeArrowheads="1"/>
          </p:cNvSpPr>
          <p:nvPr/>
        </p:nvSpPr>
        <p:spPr bwMode="auto">
          <a:xfrm>
            <a:off x="5494338" y="1341438"/>
            <a:ext cx="34210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800100" indent="-342900">
              <a:spcBef>
                <a:spcPct val="20000"/>
              </a:spcBef>
              <a:buChar char="–"/>
              <a:defRPr sz="2800">
                <a:solidFill>
                  <a:schemeClr val="tx1"/>
                </a:solidFill>
                <a:latin typeface="Arial" panose="020B0604020202020204" pitchFamily="34" charset="0"/>
              </a:defRPr>
            </a:lvl2pPr>
            <a:lvl3pPr marL="1316038" indent="-342900">
              <a:spcBef>
                <a:spcPct val="20000"/>
              </a:spcBef>
              <a:buChar char="•"/>
              <a:defRPr sz="2400">
                <a:solidFill>
                  <a:schemeClr val="tx1"/>
                </a:solidFill>
                <a:latin typeface="Arial" panose="020B0604020202020204" pitchFamily="34" charset="0"/>
              </a:defRPr>
            </a:lvl3pPr>
            <a:lvl4pPr marL="1838325" indent="-342900">
              <a:spcBef>
                <a:spcPct val="20000"/>
              </a:spcBef>
              <a:buChar char="–"/>
              <a:defRPr sz="2000">
                <a:solidFill>
                  <a:schemeClr val="tx1"/>
                </a:solidFill>
                <a:latin typeface="Arial" panose="020B0604020202020204" pitchFamily="34" charset="0"/>
              </a:defRPr>
            </a:lvl4pPr>
            <a:lvl5pPr marL="2360613" indent="-342900">
              <a:spcBef>
                <a:spcPct val="20000"/>
              </a:spcBef>
              <a:buChar char="»"/>
              <a:defRPr sz="2000">
                <a:solidFill>
                  <a:schemeClr val="tx1"/>
                </a:solidFill>
                <a:latin typeface="Arial" panose="020B0604020202020204" pitchFamily="34" charset="0"/>
              </a:defRPr>
            </a:lvl5pPr>
            <a:lvl6pPr marL="2817813" indent="-342900" eaLnBrk="0" fontAlgn="base" hangingPunct="0">
              <a:spcBef>
                <a:spcPct val="20000"/>
              </a:spcBef>
              <a:spcAft>
                <a:spcPct val="0"/>
              </a:spcAft>
              <a:buChar char="»"/>
              <a:defRPr sz="2000">
                <a:solidFill>
                  <a:schemeClr val="tx1"/>
                </a:solidFill>
                <a:latin typeface="Arial" panose="020B0604020202020204" pitchFamily="34" charset="0"/>
              </a:defRPr>
            </a:lvl6pPr>
            <a:lvl7pPr marL="3275013" indent="-342900" eaLnBrk="0" fontAlgn="base" hangingPunct="0">
              <a:spcBef>
                <a:spcPct val="20000"/>
              </a:spcBef>
              <a:spcAft>
                <a:spcPct val="0"/>
              </a:spcAft>
              <a:buChar char="»"/>
              <a:defRPr sz="2000">
                <a:solidFill>
                  <a:schemeClr val="tx1"/>
                </a:solidFill>
                <a:latin typeface="Arial" panose="020B0604020202020204" pitchFamily="34" charset="0"/>
              </a:defRPr>
            </a:lvl7pPr>
            <a:lvl8pPr marL="3732213" indent="-342900" eaLnBrk="0" fontAlgn="base" hangingPunct="0">
              <a:spcBef>
                <a:spcPct val="20000"/>
              </a:spcBef>
              <a:spcAft>
                <a:spcPct val="0"/>
              </a:spcAft>
              <a:buChar char="»"/>
              <a:defRPr sz="2000">
                <a:solidFill>
                  <a:schemeClr val="tx1"/>
                </a:solidFill>
                <a:latin typeface="Arial" panose="020B0604020202020204" pitchFamily="34" charset="0"/>
              </a:defRPr>
            </a:lvl8pPr>
            <a:lvl9pPr marL="4189413" indent="-3429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2. mode</a:t>
            </a:r>
          </a:p>
        </p:txBody>
      </p:sp>
      <p:sp>
        <p:nvSpPr>
          <p:cNvPr id="25612" name="Text Box 14"/>
          <p:cNvSpPr txBox="1">
            <a:spLocks noChangeArrowheads="1"/>
          </p:cNvSpPr>
          <p:nvPr/>
        </p:nvSpPr>
        <p:spPr bwMode="auto">
          <a:xfrm>
            <a:off x="5494338" y="1736725"/>
            <a:ext cx="37433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800100" indent="-342900">
              <a:spcBef>
                <a:spcPct val="20000"/>
              </a:spcBef>
              <a:buChar char="–"/>
              <a:defRPr sz="2800">
                <a:solidFill>
                  <a:schemeClr val="tx1"/>
                </a:solidFill>
                <a:latin typeface="Arial" panose="020B0604020202020204" pitchFamily="34" charset="0"/>
              </a:defRPr>
            </a:lvl2pPr>
            <a:lvl3pPr marL="1316038" indent="-342900">
              <a:spcBef>
                <a:spcPct val="20000"/>
              </a:spcBef>
              <a:buChar char="•"/>
              <a:defRPr sz="2400">
                <a:solidFill>
                  <a:schemeClr val="tx1"/>
                </a:solidFill>
                <a:latin typeface="Arial" panose="020B0604020202020204" pitchFamily="34" charset="0"/>
              </a:defRPr>
            </a:lvl3pPr>
            <a:lvl4pPr marL="1838325" indent="-342900">
              <a:spcBef>
                <a:spcPct val="20000"/>
              </a:spcBef>
              <a:buChar char="–"/>
              <a:defRPr sz="2000">
                <a:solidFill>
                  <a:schemeClr val="tx1"/>
                </a:solidFill>
                <a:latin typeface="Arial" panose="020B0604020202020204" pitchFamily="34" charset="0"/>
              </a:defRPr>
            </a:lvl4pPr>
            <a:lvl5pPr marL="2360613" indent="-342900">
              <a:spcBef>
                <a:spcPct val="20000"/>
              </a:spcBef>
              <a:buChar char="»"/>
              <a:defRPr sz="2000">
                <a:solidFill>
                  <a:schemeClr val="tx1"/>
                </a:solidFill>
                <a:latin typeface="Arial" panose="020B0604020202020204" pitchFamily="34" charset="0"/>
              </a:defRPr>
            </a:lvl5pPr>
            <a:lvl6pPr marL="2817813" indent="-342900" eaLnBrk="0" fontAlgn="base" hangingPunct="0">
              <a:spcBef>
                <a:spcPct val="20000"/>
              </a:spcBef>
              <a:spcAft>
                <a:spcPct val="0"/>
              </a:spcAft>
              <a:buChar char="»"/>
              <a:defRPr sz="2000">
                <a:solidFill>
                  <a:schemeClr val="tx1"/>
                </a:solidFill>
                <a:latin typeface="Arial" panose="020B0604020202020204" pitchFamily="34" charset="0"/>
              </a:defRPr>
            </a:lvl6pPr>
            <a:lvl7pPr marL="3275013" indent="-342900" eaLnBrk="0" fontAlgn="base" hangingPunct="0">
              <a:spcBef>
                <a:spcPct val="20000"/>
              </a:spcBef>
              <a:spcAft>
                <a:spcPct val="0"/>
              </a:spcAft>
              <a:buChar char="»"/>
              <a:defRPr sz="2000">
                <a:solidFill>
                  <a:schemeClr val="tx1"/>
                </a:solidFill>
                <a:latin typeface="Arial" panose="020B0604020202020204" pitchFamily="34" charset="0"/>
              </a:defRPr>
            </a:lvl7pPr>
            <a:lvl8pPr marL="3732213" indent="-342900" eaLnBrk="0" fontAlgn="base" hangingPunct="0">
              <a:spcBef>
                <a:spcPct val="20000"/>
              </a:spcBef>
              <a:spcAft>
                <a:spcPct val="0"/>
              </a:spcAft>
              <a:buChar char="»"/>
              <a:defRPr sz="2000">
                <a:solidFill>
                  <a:schemeClr val="tx1"/>
                </a:solidFill>
                <a:latin typeface="Arial" panose="020B0604020202020204" pitchFamily="34" charset="0"/>
              </a:defRPr>
            </a:lvl8pPr>
            <a:lvl9pPr marL="4189413" indent="-3429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1. Mode in the transverse direction</a:t>
            </a:r>
          </a:p>
        </p:txBody>
      </p:sp>
      <p:pic>
        <p:nvPicPr>
          <p:cNvPr id="25613" name="Picture 15" descr="3nihobl"/>
          <p:cNvPicPr>
            <a:picLocks noChangeAspect="1" noChangeArrowheads="1"/>
          </p:cNvPicPr>
          <p:nvPr/>
        </p:nvPicPr>
        <p:blipFill>
          <a:blip r:embed="rId4">
            <a:extLst>
              <a:ext uri="{28A0092B-C50C-407E-A947-70E740481C1C}">
                <a14:useLocalDpi xmlns:a14="http://schemas.microsoft.com/office/drawing/2010/main" val="0"/>
              </a:ext>
            </a:extLst>
          </a:blip>
          <a:srcRect t="18483" b="43826"/>
          <a:stretch>
            <a:fillRect/>
          </a:stretch>
        </p:blipFill>
        <p:spPr bwMode="auto">
          <a:xfrm>
            <a:off x="849313" y="4851400"/>
            <a:ext cx="3883025"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14" name="Text Box 16"/>
          <p:cNvSpPr txBox="1">
            <a:spLocks noChangeArrowheads="1"/>
          </p:cNvSpPr>
          <p:nvPr/>
        </p:nvSpPr>
        <p:spPr bwMode="auto">
          <a:xfrm>
            <a:off x="4953000" y="5043488"/>
            <a:ext cx="34210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800100" indent="-342900">
              <a:spcBef>
                <a:spcPct val="20000"/>
              </a:spcBef>
              <a:buChar char="–"/>
              <a:defRPr sz="2800">
                <a:solidFill>
                  <a:schemeClr val="tx1"/>
                </a:solidFill>
                <a:latin typeface="Arial" panose="020B0604020202020204" pitchFamily="34" charset="0"/>
              </a:defRPr>
            </a:lvl2pPr>
            <a:lvl3pPr marL="1316038" indent="-342900">
              <a:spcBef>
                <a:spcPct val="20000"/>
              </a:spcBef>
              <a:buChar char="•"/>
              <a:defRPr sz="2400">
                <a:solidFill>
                  <a:schemeClr val="tx1"/>
                </a:solidFill>
                <a:latin typeface="Arial" panose="020B0604020202020204" pitchFamily="34" charset="0"/>
              </a:defRPr>
            </a:lvl3pPr>
            <a:lvl4pPr marL="1838325" indent="-342900">
              <a:spcBef>
                <a:spcPct val="20000"/>
              </a:spcBef>
              <a:buChar char="–"/>
              <a:defRPr sz="2000">
                <a:solidFill>
                  <a:schemeClr val="tx1"/>
                </a:solidFill>
                <a:latin typeface="Arial" panose="020B0604020202020204" pitchFamily="34" charset="0"/>
              </a:defRPr>
            </a:lvl4pPr>
            <a:lvl5pPr marL="2360613" indent="-342900">
              <a:spcBef>
                <a:spcPct val="20000"/>
              </a:spcBef>
              <a:buChar char="»"/>
              <a:defRPr sz="2000">
                <a:solidFill>
                  <a:schemeClr val="tx1"/>
                </a:solidFill>
                <a:latin typeface="Arial" panose="020B0604020202020204" pitchFamily="34" charset="0"/>
              </a:defRPr>
            </a:lvl5pPr>
            <a:lvl6pPr marL="2817813" indent="-342900" eaLnBrk="0" fontAlgn="base" hangingPunct="0">
              <a:spcBef>
                <a:spcPct val="20000"/>
              </a:spcBef>
              <a:spcAft>
                <a:spcPct val="0"/>
              </a:spcAft>
              <a:buChar char="»"/>
              <a:defRPr sz="2000">
                <a:solidFill>
                  <a:schemeClr val="tx1"/>
                </a:solidFill>
                <a:latin typeface="Arial" panose="020B0604020202020204" pitchFamily="34" charset="0"/>
              </a:defRPr>
            </a:lvl6pPr>
            <a:lvl7pPr marL="3275013" indent="-342900" eaLnBrk="0" fontAlgn="base" hangingPunct="0">
              <a:spcBef>
                <a:spcPct val="20000"/>
              </a:spcBef>
              <a:spcAft>
                <a:spcPct val="0"/>
              </a:spcAft>
              <a:buChar char="»"/>
              <a:defRPr sz="2000">
                <a:solidFill>
                  <a:schemeClr val="tx1"/>
                </a:solidFill>
                <a:latin typeface="Arial" panose="020B0604020202020204" pitchFamily="34" charset="0"/>
              </a:defRPr>
            </a:lvl7pPr>
            <a:lvl8pPr marL="3732213" indent="-342900" eaLnBrk="0" fontAlgn="base" hangingPunct="0">
              <a:spcBef>
                <a:spcPct val="20000"/>
              </a:spcBef>
              <a:spcAft>
                <a:spcPct val="0"/>
              </a:spcAft>
              <a:buChar char="»"/>
              <a:defRPr sz="2000">
                <a:solidFill>
                  <a:schemeClr val="tx1"/>
                </a:solidFill>
                <a:latin typeface="Arial" panose="020B0604020202020204" pitchFamily="34" charset="0"/>
              </a:defRPr>
            </a:lvl8pPr>
            <a:lvl9pPr marL="4189413" indent="-3429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3. mode</a:t>
            </a:r>
          </a:p>
        </p:txBody>
      </p:sp>
      <p:sp>
        <p:nvSpPr>
          <p:cNvPr id="25615" name="Text Box 17"/>
          <p:cNvSpPr txBox="1">
            <a:spLocks noChangeArrowheads="1"/>
          </p:cNvSpPr>
          <p:nvPr/>
        </p:nvSpPr>
        <p:spPr bwMode="auto">
          <a:xfrm>
            <a:off x="4953000" y="5438775"/>
            <a:ext cx="3743325"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800100" indent="-342900">
              <a:spcBef>
                <a:spcPct val="20000"/>
              </a:spcBef>
              <a:buChar char="–"/>
              <a:defRPr sz="2800">
                <a:solidFill>
                  <a:schemeClr val="tx1"/>
                </a:solidFill>
                <a:latin typeface="Arial" panose="020B0604020202020204" pitchFamily="34" charset="0"/>
              </a:defRPr>
            </a:lvl2pPr>
            <a:lvl3pPr marL="1316038" indent="-342900">
              <a:spcBef>
                <a:spcPct val="20000"/>
              </a:spcBef>
              <a:buChar char="•"/>
              <a:defRPr sz="2400">
                <a:solidFill>
                  <a:schemeClr val="tx1"/>
                </a:solidFill>
                <a:latin typeface="Arial" panose="020B0604020202020204" pitchFamily="34" charset="0"/>
              </a:defRPr>
            </a:lvl3pPr>
            <a:lvl4pPr marL="1838325" indent="-342900">
              <a:spcBef>
                <a:spcPct val="20000"/>
              </a:spcBef>
              <a:buChar char="–"/>
              <a:defRPr sz="2000">
                <a:solidFill>
                  <a:schemeClr val="tx1"/>
                </a:solidFill>
                <a:latin typeface="Arial" panose="020B0604020202020204" pitchFamily="34" charset="0"/>
              </a:defRPr>
            </a:lvl4pPr>
            <a:lvl5pPr marL="2360613" indent="-342900">
              <a:spcBef>
                <a:spcPct val="20000"/>
              </a:spcBef>
              <a:buChar char="»"/>
              <a:defRPr sz="2000">
                <a:solidFill>
                  <a:schemeClr val="tx1"/>
                </a:solidFill>
                <a:latin typeface="Arial" panose="020B0604020202020204" pitchFamily="34" charset="0"/>
              </a:defRPr>
            </a:lvl5pPr>
            <a:lvl6pPr marL="2817813" indent="-342900" eaLnBrk="0" fontAlgn="base" hangingPunct="0">
              <a:spcBef>
                <a:spcPct val="20000"/>
              </a:spcBef>
              <a:spcAft>
                <a:spcPct val="0"/>
              </a:spcAft>
              <a:buChar char="»"/>
              <a:defRPr sz="2000">
                <a:solidFill>
                  <a:schemeClr val="tx1"/>
                </a:solidFill>
                <a:latin typeface="Arial" panose="020B0604020202020204" pitchFamily="34" charset="0"/>
              </a:defRPr>
            </a:lvl6pPr>
            <a:lvl7pPr marL="3275013" indent="-342900" eaLnBrk="0" fontAlgn="base" hangingPunct="0">
              <a:spcBef>
                <a:spcPct val="20000"/>
              </a:spcBef>
              <a:spcAft>
                <a:spcPct val="0"/>
              </a:spcAft>
              <a:buChar char="»"/>
              <a:defRPr sz="2000">
                <a:solidFill>
                  <a:schemeClr val="tx1"/>
                </a:solidFill>
                <a:latin typeface="Arial" panose="020B0604020202020204" pitchFamily="34" charset="0"/>
              </a:defRPr>
            </a:lvl7pPr>
            <a:lvl8pPr marL="3732213" indent="-342900" eaLnBrk="0" fontAlgn="base" hangingPunct="0">
              <a:spcBef>
                <a:spcPct val="20000"/>
              </a:spcBef>
              <a:spcAft>
                <a:spcPct val="0"/>
              </a:spcAft>
              <a:buChar char="»"/>
              <a:defRPr sz="2000">
                <a:solidFill>
                  <a:schemeClr val="tx1"/>
                </a:solidFill>
                <a:latin typeface="Arial" panose="020B0604020202020204" pitchFamily="34" charset="0"/>
              </a:defRPr>
            </a:lvl8pPr>
            <a:lvl9pPr marL="4189413" indent="-3429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Torsional mode – rotations around vertical axis</a:t>
            </a:r>
          </a:p>
        </p:txBody>
      </p:sp>
      <p:sp>
        <p:nvSpPr>
          <p:cNvPr id="25616" name="Text Box 18"/>
          <p:cNvSpPr txBox="1">
            <a:spLocks noChangeArrowheads="1"/>
          </p:cNvSpPr>
          <p:nvPr/>
        </p:nvSpPr>
        <p:spPr bwMode="auto">
          <a:xfrm>
            <a:off x="1028700" y="4862513"/>
            <a:ext cx="15113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T = 0,736 s</a:t>
            </a:r>
          </a:p>
        </p:txBody>
      </p:sp>
      <p:sp>
        <p:nvSpPr>
          <p:cNvPr id="25617" name="Text Box 19"/>
          <p:cNvSpPr txBox="1">
            <a:spLocks noChangeArrowheads="1"/>
          </p:cNvSpPr>
          <p:nvPr/>
        </p:nvSpPr>
        <p:spPr bwMode="auto">
          <a:xfrm>
            <a:off x="2792413" y="6092825"/>
            <a:ext cx="43561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m</a:t>
            </a:r>
            <a:r>
              <a:rPr lang="sl-SI" altLang="sl-SI" sz="1800" baseline="-25000"/>
              <a:t>eff</a:t>
            </a:r>
            <a:r>
              <a:rPr lang="sl-SI" altLang="sl-SI" sz="1800"/>
              <a:t> = 24,6 % - torsional mode</a:t>
            </a:r>
          </a:p>
        </p:txBody>
      </p:sp>
      <p:sp>
        <p:nvSpPr>
          <p:cNvPr id="25618" name="Text Box 20"/>
          <p:cNvSpPr txBox="1">
            <a:spLocks noChangeArrowheads="1"/>
          </p:cNvSpPr>
          <p:nvPr/>
        </p:nvSpPr>
        <p:spPr bwMode="auto">
          <a:xfrm>
            <a:off x="1676400" y="6538913"/>
            <a:ext cx="802957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200"/>
              <a:t>Note: Torsional mode is not activated, since the structure is symmetric and the masses are symmetric</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5"/>
          <p:cNvSpPr txBox="1">
            <a:spLocks noChangeArrowheads="1"/>
          </p:cNvSpPr>
          <p:nvPr/>
        </p:nvSpPr>
        <p:spPr bwMode="auto">
          <a:xfrm>
            <a:off x="849313" y="512763"/>
            <a:ext cx="7451725" cy="438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In each direction </a:t>
            </a:r>
            <a:r>
              <a:rPr lang="sl-SI" altLang="sl-SI" sz="1800">
                <a:latin typeface="Symbol" panose="05050102010706020507" pitchFamily="18" charset="2"/>
              </a:rPr>
              <a:t>S</a:t>
            </a:r>
            <a:r>
              <a:rPr lang="sl-SI" altLang="sl-SI" sz="1800"/>
              <a:t>m</a:t>
            </a:r>
            <a:r>
              <a:rPr lang="sl-SI" altLang="sl-SI" sz="1800" baseline="-25000"/>
              <a:t>eff</a:t>
            </a:r>
            <a:r>
              <a:rPr lang="sl-SI" altLang="sl-SI" sz="1800"/>
              <a:t> should be at least 90% of the total mass</a:t>
            </a:r>
          </a:p>
          <a:p>
            <a:pPr eaLnBrk="1" hangingPunct="1">
              <a:spcBef>
                <a:spcPct val="50000"/>
              </a:spcBef>
              <a:buFontTx/>
              <a:buNone/>
            </a:pPr>
            <a:endParaRPr lang="sl-SI" altLang="sl-SI" sz="1800"/>
          </a:p>
          <a:p>
            <a:pPr eaLnBrk="1" hangingPunct="1">
              <a:spcBef>
                <a:spcPct val="50000"/>
              </a:spcBef>
              <a:buFontTx/>
              <a:buNone/>
            </a:pPr>
            <a:r>
              <a:rPr lang="sl-SI" altLang="sl-SI" sz="1800"/>
              <a:t>Comparison of the periods of vibrations defined by FMM and RSM</a:t>
            </a:r>
          </a:p>
          <a:p>
            <a:pPr eaLnBrk="1" hangingPunct="1">
              <a:spcBef>
                <a:spcPct val="50000"/>
              </a:spcBef>
              <a:buFontTx/>
              <a:buNone/>
            </a:pPr>
            <a:endParaRPr lang="sl-SI" altLang="sl-SI" sz="1800"/>
          </a:p>
          <a:p>
            <a:pPr eaLnBrk="1" hangingPunct="1">
              <a:spcBef>
                <a:spcPct val="50000"/>
              </a:spcBef>
              <a:buFontTx/>
              <a:buNone/>
            </a:pPr>
            <a:r>
              <a:rPr lang="sl-SI" altLang="sl-SI" sz="1800"/>
              <a:t>Longitudinal direction</a:t>
            </a:r>
          </a:p>
          <a:p>
            <a:pPr eaLnBrk="1" hangingPunct="1">
              <a:spcBef>
                <a:spcPct val="50000"/>
              </a:spcBef>
              <a:buFontTx/>
              <a:buNone/>
            </a:pPr>
            <a:r>
              <a:rPr lang="sl-SI" altLang="sl-SI" sz="1800"/>
              <a:t>FMM				RSM</a:t>
            </a:r>
          </a:p>
          <a:p>
            <a:pPr eaLnBrk="1" hangingPunct="1">
              <a:spcBef>
                <a:spcPct val="50000"/>
              </a:spcBef>
              <a:buFontTx/>
              <a:buNone/>
            </a:pPr>
            <a:r>
              <a:rPr lang="sl-SI" altLang="sl-SI" sz="1800"/>
              <a:t>T =  1,171 s                                       T = 1,170 s</a:t>
            </a:r>
          </a:p>
          <a:p>
            <a:pPr eaLnBrk="1" hangingPunct="1">
              <a:spcBef>
                <a:spcPct val="50000"/>
              </a:spcBef>
              <a:buFontTx/>
              <a:buNone/>
            </a:pPr>
            <a:r>
              <a:rPr lang="sl-SI" altLang="sl-SI" sz="1800"/>
              <a:t/>
            </a:r>
            <a:br>
              <a:rPr lang="sl-SI" altLang="sl-SI" sz="1800"/>
            </a:br>
            <a:r>
              <a:rPr lang="sl-SI" altLang="sl-SI" sz="1800"/>
              <a:t>Transverse direction</a:t>
            </a:r>
          </a:p>
          <a:p>
            <a:pPr eaLnBrk="1" hangingPunct="1">
              <a:spcBef>
                <a:spcPct val="50000"/>
              </a:spcBef>
              <a:buFontTx/>
              <a:buNone/>
            </a:pPr>
            <a:r>
              <a:rPr lang="sl-SI" altLang="sl-SI" sz="1800"/>
              <a:t>FMM				RSM</a:t>
            </a:r>
          </a:p>
          <a:p>
            <a:pPr eaLnBrk="1" hangingPunct="1">
              <a:spcBef>
                <a:spcPct val="50000"/>
              </a:spcBef>
              <a:buFontTx/>
              <a:buNone/>
            </a:pPr>
            <a:r>
              <a:rPr lang="sl-SI" altLang="sl-SI" sz="1800"/>
              <a:t>T =  0,742 s                                       T = 0,747 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849313" y="512763"/>
            <a:ext cx="7451725" cy="3278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Spectral accelerations S</a:t>
            </a:r>
            <a:r>
              <a:rPr lang="sl-SI" altLang="sl-SI" sz="1800" baseline="-25000"/>
              <a:t>d</a:t>
            </a:r>
            <a:r>
              <a:rPr lang="sl-SI" altLang="sl-SI" sz="1800"/>
              <a:t>(T) corresponding to each mode of vibration are defined</a:t>
            </a:r>
          </a:p>
          <a:p>
            <a:pPr eaLnBrk="1" hangingPunct="1">
              <a:spcBef>
                <a:spcPct val="50000"/>
              </a:spcBef>
              <a:buFontTx/>
              <a:buNone/>
            </a:pPr>
            <a:r>
              <a:rPr lang="sl-SI" altLang="sl-SI" sz="1800"/>
              <a:t>Internal forces and displacements due to the each mode of vibration are defined </a:t>
            </a:r>
          </a:p>
          <a:p>
            <a:pPr eaLnBrk="1" hangingPunct="1">
              <a:spcBef>
                <a:spcPct val="50000"/>
              </a:spcBef>
              <a:buFontTx/>
              <a:buNone/>
            </a:pPr>
            <a:r>
              <a:rPr lang="sl-SI" altLang="sl-SI" sz="1800"/>
              <a:t>Contributions of different modes are combined using SRSS or CQC rule.</a:t>
            </a:r>
          </a:p>
          <a:p>
            <a:pPr eaLnBrk="1" hangingPunct="1">
              <a:spcBef>
                <a:spcPct val="50000"/>
              </a:spcBef>
              <a:buFontTx/>
              <a:buNone/>
            </a:pPr>
            <a:endParaRPr lang="sl-SI" altLang="sl-SI" sz="1800"/>
          </a:p>
          <a:p>
            <a:pPr eaLnBrk="1" hangingPunct="1">
              <a:spcBef>
                <a:spcPct val="50000"/>
              </a:spcBef>
              <a:buFontTx/>
              <a:buNone/>
            </a:pPr>
            <a:r>
              <a:rPr lang="sl-SI" altLang="sl-SI" sz="1800"/>
              <a:t>Shear forces in piers, defined using FMM and RSM</a:t>
            </a:r>
          </a:p>
          <a:p>
            <a:pPr eaLnBrk="1" hangingPunct="1">
              <a:spcBef>
                <a:spcPct val="50000"/>
              </a:spcBef>
              <a:buFontTx/>
              <a:buNone/>
            </a:pPr>
            <a:endParaRPr lang="sl-SI" altLang="sl-SI" sz="1800"/>
          </a:p>
        </p:txBody>
      </p:sp>
      <p:sp>
        <p:nvSpPr>
          <p:cNvPr id="27651" name="Rectangle 3"/>
          <p:cNvSpPr>
            <a:spLocks noChangeArrowheads="1"/>
          </p:cNvSpPr>
          <p:nvPr/>
        </p:nvSpPr>
        <p:spPr bwMode="auto">
          <a:xfrm>
            <a:off x="849313" y="3489325"/>
            <a:ext cx="8316912" cy="2563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800"/>
              <a:t>Longitudinal direction</a:t>
            </a:r>
            <a:br>
              <a:rPr lang="sl-SI" altLang="sl-SI" sz="1800"/>
            </a:br>
            <a:r>
              <a:rPr lang="sl-SI" altLang="sl-SI" sz="1800"/>
              <a:t>FMM </a:t>
            </a:r>
            <a:r>
              <a:rPr lang="sl-SI" altLang="sl-SI" sz="1400"/>
              <a:t>(without torsion)</a:t>
            </a:r>
            <a:r>
              <a:rPr lang="sl-SI" altLang="sl-SI" sz="1800"/>
              <a:t>		RSM                    		Difference</a:t>
            </a:r>
          </a:p>
          <a:p>
            <a:pPr eaLnBrk="1" hangingPunct="1">
              <a:spcBef>
                <a:spcPct val="0"/>
              </a:spcBef>
              <a:buFontTx/>
              <a:buNone/>
            </a:pPr>
            <a:r>
              <a:rPr lang="sl-SI" altLang="sl-SI" sz="1800"/>
              <a:t>V</a:t>
            </a:r>
            <a:r>
              <a:rPr lang="sl-SI" altLang="sl-SI" sz="1800" baseline="-25000"/>
              <a:t>s14</a:t>
            </a:r>
            <a:r>
              <a:rPr lang="sl-SI" altLang="sl-SI" sz="1800"/>
              <a:t> = 2256 kN			V</a:t>
            </a:r>
            <a:r>
              <a:rPr lang="sl-SI" altLang="sl-SI" sz="1800" baseline="-25000"/>
              <a:t>s14</a:t>
            </a:r>
            <a:r>
              <a:rPr lang="sl-SI" altLang="sl-SI" sz="1800"/>
              <a:t> = 2261 kN                       0,22 %</a:t>
            </a:r>
          </a:p>
          <a:p>
            <a:pPr eaLnBrk="1" hangingPunct="1">
              <a:spcBef>
                <a:spcPct val="0"/>
              </a:spcBef>
              <a:buFontTx/>
              <a:buNone/>
            </a:pPr>
            <a:r>
              <a:rPr lang="sl-SI" altLang="sl-SI" sz="1800"/>
              <a:t>V</a:t>
            </a:r>
            <a:r>
              <a:rPr lang="sl-SI" altLang="sl-SI" sz="1800" baseline="-25000"/>
              <a:t>s21</a:t>
            </a:r>
            <a:r>
              <a:rPr lang="sl-SI" altLang="sl-SI" sz="1800"/>
              <a:t> = 685 kN			V</a:t>
            </a:r>
            <a:r>
              <a:rPr lang="sl-SI" altLang="sl-SI" sz="1800" baseline="-25000"/>
              <a:t>s21</a:t>
            </a:r>
            <a:r>
              <a:rPr lang="sl-SI" altLang="sl-SI" sz="1800"/>
              <a:t> = 688 kN                         0,44 %</a:t>
            </a:r>
          </a:p>
          <a:p>
            <a:pPr eaLnBrk="1" hangingPunct="1">
              <a:spcBef>
                <a:spcPct val="0"/>
              </a:spcBef>
              <a:buFontTx/>
              <a:buNone/>
            </a:pPr>
            <a:endParaRPr lang="sl-SI" altLang="sl-SI" sz="1800"/>
          </a:p>
          <a:p>
            <a:pPr eaLnBrk="1" hangingPunct="1">
              <a:spcBef>
                <a:spcPct val="0"/>
              </a:spcBef>
              <a:buFontTx/>
              <a:buNone/>
            </a:pPr>
            <a:r>
              <a:rPr lang="sl-SI" altLang="sl-SI" sz="1800"/>
              <a:t>Transverse direction</a:t>
            </a:r>
          </a:p>
          <a:p>
            <a:pPr eaLnBrk="1" hangingPunct="1">
              <a:spcBef>
                <a:spcPct val="0"/>
              </a:spcBef>
              <a:buFontTx/>
              <a:buNone/>
            </a:pPr>
            <a:r>
              <a:rPr lang="sl-SI" altLang="sl-SI" sz="1800"/>
              <a:t>FMM </a:t>
            </a:r>
            <a:r>
              <a:rPr lang="sl-SI" altLang="sl-SI" sz="1400"/>
              <a:t>(without torsion)</a:t>
            </a:r>
            <a:r>
              <a:rPr lang="sl-SI" altLang="sl-SI" sz="1800"/>
              <a:t>		RSM</a:t>
            </a:r>
          </a:p>
          <a:p>
            <a:pPr eaLnBrk="1" hangingPunct="1">
              <a:spcBef>
                <a:spcPct val="0"/>
              </a:spcBef>
              <a:buFontTx/>
              <a:buNone/>
            </a:pPr>
            <a:r>
              <a:rPr lang="sl-SI" altLang="sl-SI" sz="1800"/>
              <a:t>V</a:t>
            </a:r>
            <a:r>
              <a:rPr lang="sl-SI" altLang="sl-SI" sz="1800" baseline="-25000"/>
              <a:t>s14</a:t>
            </a:r>
            <a:r>
              <a:rPr lang="sl-SI" altLang="sl-SI" sz="1800"/>
              <a:t> = 3408 kN                                  V</a:t>
            </a:r>
            <a:r>
              <a:rPr lang="sl-SI" altLang="sl-SI" sz="1800" baseline="-25000"/>
              <a:t>s14</a:t>
            </a:r>
            <a:r>
              <a:rPr lang="sl-SI" altLang="sl-SI" sz="1800"/>
              <a:t> = 3256 kN		    4,7%</a:t>
            </a:r>
          </a:p>
          <a:p>
            <a:pPr eaLnBrk="1" hangingPunct="1">
              <a:spcBef>
                <a:spcPct val="0"/>
              </a:spcBef>
              <a:buFontTx/>
              <a:buNone/>
            </a:pPr>
            <a:r>
              <a:rPr lang="sl-SI" altLang="sl-SI" sz="1800"/>
              <a:t>V</a:t>
            </a:r>
            <a:r>
              <a:rPr lang="sl-SI" altLang="sl-SI" sz="1800" baseline="-25000"/>
              <a:t>s21</a:t>
            </a:r>
            <a:r>
              <a:rPr lang="sl-SI" altLang="sl-SI" sz="1800"/>
              <a:t> = 1345 kN                                  V</a:t>
            </a:r>
            <a:r>
              <a:rPr lang="sl-SI" altLang="sl-SI" sz="1800" baseline="-25000"/>
              <a:t>s21</a:t>
            </a:r>
            <a:r>
              <a:rPr lang="sl-SI" altLang="sl-SI" sz="1800"/>
              <a:t> = 1408 kN                       4,7%</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4"/>
          <p:cNvSpPr txBox="1">
            <a:spLocks noChangeArrowheads="1"/>
          </p:cNvSpPr>
          <p:nvPr/>
        </p:nvSpPr>
        <p:spPr bwMode="auto">
          <a:xfrm>
            <a:off x="596900" y="584200"/>
            <a:ext cx="8640763"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b="1"/>
              <a:t>Displacements due to the seismic action</a:t>
            </a:r>
          </a:p>
          <a:p>
            <a:pPr eaLnBrk="1" hangingPunct="1">
              <a:spcBef>
                <a:spcPct val="50000"/>
              </a:spcBef>
              <a:buFontTx/>
              <a:buNone/>
            </a:pPr>
            <a:r>
              <a:rPr lang="sl-SI" altLang="sl-SI" sz="1800"/>
              <a:t>Effective stiffness (cross-section) of RC elements should be taken into account.</a:t>
            </a:r>
          </a:p>
          <a:p>
            <a:pPr eaLnBrk="1" hangingPunct="1">
              <a:spcBef>
                <a:spcPct val="50000"/>
              </a:spcBef>
              <a:buFontTx/>
              <a:buNone/>
            </a:pPr>
            <a:endParaRPr lang="sl-SI" altLang="sl-SI" sz="1800"/>
          </a:p>
          <a:p>
            <a:pPr eaLnBrk="1" hangingPunct="1">
              <a:spcBef>
                <a:spcPct val="50000"/>
              </a:spcBef>
              <a:buFontTx/>
              <a:buNone/>
            </a:pPr>
            <a:r>
              <a:rPr lang="sl-SI" altLang="sl-SI" sz="1800"/>
              <a:t>Effective moment of inertia I</a:t>
            </a:r>
            <a:r>
              <a:rPr lang="sl-SI" altLang="sl-SI" sz="1800" baseline="-25000"/>
              <a:t>eff</a:t>
            </a:r>
            <a:r>
              <a:rPr lang="sl-SI" altLang="sl-SI" sz="1800"/>
              <a:t> can be defined according to Annex C</a:t>
            </a:r>
          </a:p>
        </p:txBody>
      </p:sp>
      <p:graphicFrame>
        <p:nvGraphicFramePr>
          <p:cNvPr id="28675" name="Object 5"/>
          <p:cNvGraphicFramePr>
            <a:graphicFrameLocks noGrp="1" noChangeAspect="1"/>
          </p:cNvGraphicFramePr>
          <p:nvPr>
            <p:ph/>
          </p:nvPr>
        </p:nvGraphicFramePr>
        <p:xfrm>
          <a:off x="855663" y="3105150"/>
          <a:ext cx="1658937" cy="3068638"/>
        </p:xfrm>
        <a:graphic>
          <a:graphicData uri="http://schemas.openxmlformats.org/presentationml/2006/ole">
            <mc:AlternateContent xmlns:mc="http://schemas.openxmlformats.org/markup-compatibility/2006">
              <mc:Choice xmlns:v="urn:schemas-microsoft-com:vml" Requires="v">
                <p:oleObj spid="_x0000_s28680" name="Equation" r:id="rId3" imgW="1003300" imgH="1854200" progId="Equation.3">
                  <p:embed/>
                </p:oleObj>
              </mc:Choice>
              <mc:Fallback>
                <p:oleObj name="Equation" r:id="rId3" imgW="1003300" imgH="18542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5663" y="3105150"/>
                        <a:ext cx="1658937" cy="3068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8676" name="Text Box 7"/>
          <p:cNvSpPr txBox="1">
            <a:spLocks noChangeArrowheads="1"/>
          </p:cNvSpPr>
          <p:nvPr/>
        </p:nvSpPr>
        <p:spPr bwMode="auto">
          <a:xfrm>
            <a:off x="631825" y="5222875"/>
            <a:ext cx="6985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Approximation of curvature </a:t>
            </a:r>
            <a:r>
              <a:rPr lang="sl-SI" altLang="sl-SI" sz="1800">
                <a:latin typeface="Symbol" panose="05050102010706020507" pitchFamily="18" charset="2"/>
              </a:rPr>
              <a:t>F</a:t>
            </a:r>
            <a:r>
              <a:rPr lang="sl-SI" altLang="sl-SI" sz="1800" baseline="-25000"/>
              <a:t>y</a:t>
            </a:r>
            <a:r>
              <a:rPr lang="sl-SI" altLang="sl-SI" sz="1800"/>
              <a:t> in rectangular cross-sections</a:t>
            </a:r>
          </a:p>
        </p:txBody>
      </p:sp>
      <p:sp>
        <p:nvSpPr>
          <p:cNvPr id="28677" name="Text Box 8"/>
          <p:cNvSpPr txBox="1">
            <a:spLocks noChangeArrowheads="1"/>
          </p:cNvSpPr>
          <p:nvPr/>
        </p:nvSpPr>
        <p:spPr bwMode="auto">
          <a:xfrm>
            <a:off x="3297238" y="2960688"/>
            <a:ext cx="6264275" cy="230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M</a:t>
            </a:r>
            <a:r>
              <a:rPr lang="sl-SI" altLang="sl-SI" sz="1800" baseline="-25000"/>
              <a:t>Rd</a:t>
            </a:r>
            <a:r>
              <a:rPr lang="sl-SI" altLang="sl-SI" sz="1800"/>
              <a:t> – design flexural strength</a:t>
            </a:r>
          </a:p>
          <a:p>
            <a:pPr eaLnBrk="1" hangingPunct="1">
              <a:spcBef>
                <a:spcPct val="50000"/>
              </a:spcBef>
              <a:buFontTx/>
              <a:buNone/>
            </a:pPr>
            <a:r>
              <a:rPr lang="sl-SI" altLang="sl-SI" sz="1800">
                <a:latin typeface="Symbol" panose="05050102010706020507" pitchFamily="18" charset="2"/>
              </a:rPr>
              <a:t>F</a:t>
            </a:r>
            <a:r>
              <a:rPr lang="sl-SI" altLang="sl-SI" sz="1800" baseline="-25000"/>
              <a:t>y</a:t>
            </a:r>
            <a:r>
              <a:rPr lang="sl-SI" altLang="sl-SI" sz="1800"/>
              <a:t> – yield curvature</a:t>
            </a:r>
          </a:p>
          <a:p>
            <a:pPr eaLnBrk="1" hangingPunct="1">
              <a:spcBef>
                <a:spcPct val="50000"/>
              </a:spcBef>
              <a:buFontTx/>
              <a:buNone/>
            </a:pPr>
            <a:r>
              <a:rPr lang="sl-SI" altLang="sl-SI" sz="1800">
                <a:latin typeface="Symbol" panose="05050102010706020507" pitchFamily="18" charset="2"/>
              </a:rPr>
              <a:t>e</a:t>
            </a:r>
            <a:r>
              <a:rPr lang="sl-SI" altLang="sl-SI" sz="1800" baseline="-25000"/>
              <a:t>sy</a:t>
            </a:r>
            <a:r>
              <a:rPr lang="sl-SI" altLang="sl-SI" sz="1800"/>
              <a:t> – yield strain of the reinforcement</a:t>
            </a:r>
          </a:p>
          <a:p>
            <a:pPr eaLnBrk="1" hangingPunct="1">
              <a:spcBef>
                <a:spcPct val="50000"/>
              </a:spcBef>
              <a:buFontTx/>
              <a:buNone/>
            </a:pPr>
            <a:r>
              <a:rPr lang="sl-SI" altLang="sl-SI" sz="1800">
                <a:latin typeface="Symbol" panose="05050102010706020507" pitchFamily="18" charset="2"/>
              </a:rPr>
              <a:t>e</a:t>
            </a:r>
            <a:r>
              <a:rPr lang="sl-SI" altLang="sl-SI" sz="1800" baseline="-25000"/>
              <a:t>cy</a:t>
            </a:r>
            <a:r>
              <a:rPr lang="sl-SI" altLang="sl-SI" sz="1800"/>
              <a:t> – concrete compressive strain corresponding to yielding of the reinforcement</a:t>
            </a:r>
            <a:endParaRPr lang="sl-SI" altLang="sl-SI" sz="1800" baseline="-25000"/>
          </a:p>
          <a:p>
            <a:pPr eaLnBrk="1" hangingPunct="1">
              <a:spcBef>
                <a:spcPct val="50000"/>
              </a:spcBef>
              <a:buFontTx/>
              <a:buNone/>
            </a:pPr>
            <a:r>
              <a:rPr lang="sl-SI" altLang="sl-SI" sz="1800"/>
              <a:t>d</a:t>
            </a:r>
            <a:r>
              <a:rPr lang="sl-SI" altLang="sl-SI" sz="1800" baseline="-25000"/>
              <a:t>s</a:t>
            </a:r>
            <a:r>
              <a:rPr lang="sl-SI" altLang="sl-SI" sz="1800"/>
              <a:t>  - effective depth of the cross-section</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4"/>
          <p:cNvSpPr>
            <a:spLocks noChangeArrowheads="1"/>
          </p:cNvSpPr>
          <p:nvPr/>
        </p:nvSpPr>
        <p:spPr bwMode="auto">
          <a:xfrm>
            <a:off x="849313" y="909638"/>
            <a:ext cx="1366837" cy="2087562"/>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29699" name="Rectangle 17" descr="Light upward diagonal"/>
          <p:cNvSpPr>
            <a:spLocks noChangeArrowheads="1"/>
          </p:cNvSpPr>
          <p:nvPr/>
        </p:nvSpPr>
        <p:spPr bwMode="auto">
          <a:xfrm>
            <a:off x="849313" y="909638"/>
            <a:ext cx="1366837" cy="827087"/>
          </a:xfrm>
          <a:prstGeom prst="rect">
            <a:avLst/>
          </a:prstGeom>
          <a:blipFill dpi="0" rotWithShape="0">
            <a:blip r:embed="rId3"/>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29700" name="Rectangle 6"/>
          <p:cNvSpPr>
            <a:spLocks noChangeArrowheads="1"/>
          </p:cNvSpPr>
          <p:nvPr/>
        </p:nvSpPr>
        <p:spPr bwMode="auto">
          <a:xfrm>
            <a:off x="992188" y="1052513"/>
            <a:ext cx="1081087" cy="1800225"/>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29701" name="Line 7"/>
          <p:cNvSpPr>
            <a:spLocks noChangeShapeType="1"/>
          </p:cNvSpPr>
          <p:nvPr/>
        </p:nvSpPr>
        <p:spPr bwMode="auto">
          <a:xfrm>
            <a:off x="3513138" y="909638"/>
            <a:ext cx="0" cy="20875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9702" name="Line 8"/>
          <p:cNvSpPr>
            <a:spLocks noChangeShapeType="1"/>
          </p:cNvSpPr>
          <p:nvPr/>
        </p:nvSpPr>
        <p:spPr bwMode="auto">
          <a:xfrm>
            <a:off x="3548063" y="909638"/>
            <a:ext cx="39687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9703" name="Line 10"/>
          <p:cNvSpPr>
            <a:spLocks noChangeShapeType="1"/>
          </p:cNvSpPr>
          <p:nvPr/>
        </p:nvSpPr>
        <p:spPr bwMode="auto">
          <a:xfrm flipH="1">
            <a:off x="2828925" y="2925763"/>
            <a:ext cx="6842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9704" name="Line 11"/>
          <p:cNvSpPr>
            <a:spLocks noChangeShapeType="1"/>
          </p:cNvSpPr>
          <p:nvPr/>
        </p:nvSpPr>
        <p:spPr bwMode="auto">
          <a:xfrm flipV="1">
            <a:off x="2828925" y="909638"/>
            <a:ext cx="1152525" cy="20161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9705" name="Line 12"/>
          <p:cNvSpPr>
            <a:spLocks noChangeShapeType="1"/>
          </p:cNvSpPr>
          <p:nvPr/>
        </p:nvSpPr>
        <p:spPr bwMode="auto">
          <a:xfrm>
            <a:off x="849313" y="1736725"/>
            <a:ext cx="14287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9706" name="Line 13"/>
          <p:cNvSpPr>
            <a:spLocks noChangeShapeType="1"/>
          </p:cNvSpPr>
          <p:nvPr/>
        </p:nvSpPr>
        <p:spPr bwMode="auto">
          <a:xfrm>
            <a:off x="2073275" y="1736725"/>
            <a:ext cx="14287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9707" name="Line 18"/>
          <p:cNvSpPr>
            <a:spLocks noChangeShapeType="1"/>
          </p:cNvSpPr>
          <p:nvPr/>
        </p:nvSpPr>
        <p:spPr bwMode="auto">
          <a:xfrm>
            <a:off x="3513138" y="2925763"/>
            <a:ext cx="0" cy="3952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9708" name="Line 19"/>
          <p:cNvSpPr>
            <a:spLocks noChangeShapeType="1"/>
          </p:cNvSpPr>
          <p:nvPr/>
        </p:nvSpPr>
        <p:spPr bwMode="auto">
          <a:xfrm>
            <a:off x="2828925" y="2925763"/>
            <a:ext cx="0" cy="3952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9709" name="Line 20"/>
          <p:cNvSpPr>
            <a:spLocks noChangeShapeType="1"/>
          </p:cNvSpPr>
          <p:nvPr/>
        </p:nvSpPr>
        <p:spPr bwMode="auto">
          <a:xfrm>
            <a:off x="2828925" y="3141663"/>
            <a:ext cx="684213"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9710" name="Line 21"/>
          <p:cNvSpPr>
            <a:spLocks noChangeShapeType="1"/>
          </p:cNvSpPr>
          <p:nvPr/>
        </p:nvSpPr>
        <p:spPr bwMode="auto">
          <a:xfrm>
            <a:off x="3513138" y="693738"/>
            <a:ext cx="503237"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9711" name="Line 22"/>
          <p:cNvSpPr>
            <a:spLocks noChangeShapeType="1"/>
          </p:cNvSpPr>
          <p:nvPr/>
        </p:nvSpPr>
        <p:spPr bwMode="auto">
          <a:xfrm>
            <a:off x="3513138" y="549275"/>
            <a:ext cx="0" cy="3603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9712" name="Line 23"/>
          <p:cNvSpPr>
            <a:spLocks noChangeShapeType="1"/>
          </p:cNvSpPr>
          <p:nvPr/>
        </p:nvSpPr>
        <p:spPr bwMode="auto">
          <a:xfrm>
            <a:off x="4008438" y="549275"/>
            <a:ext cx="0" cy="3603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9713" name="Text Box 24"/>
          <p:cNvSpPr txBox="1">
            <a:spLocks noChangeArrowheads="1"/>
          </p:cNvSpPr>
          <p:nvPr/>
        </p:nvSpPr>
        <p:spPr bwMode="auto">
          <a:xfrm>
            <a:off x="2971800" y="3098800"/>
            <a:ext cx="46831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latin typeface="Symbol" panose="05050102010706020507" pitchFamily="18" charset="2"/>
              </a:rPr>
              <a:t>e</a:t>
            </a:r>
            <a:r>
              <a:rPr lang="sl-SI" altLang="sl-SI" sz="1800" baseline="-25000"/>
              <a:t>sy</a:t>
            </a:r>
          </a:p>
        </p:txBody>
      </p:sp>
      <p:sp>
        <p:nvSpPr>
          <p:cNvPr id="29714" name="Text Box 25"/>
          <p:cNvSpPr txBox="1">
            <a:spLocks noChangeArrowheads="1"/>
          </p:cNvSpPr>
          <p:nvPr/>
        </p:nvSpPr>
        <p:spPr bwMode="auto">
          <a:xfrm>
            <a:off x="3513138" y="225425"/>
            <a:ext cx="46831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latin typeface="Symbol" panose="05050102010706020507" pitchFamily="18" charset="2"/>
              </a:rPr>
              <a:t>e</a:t>
            </a:r>
            <a:r>
              <a:rPr lang="sl-SI" altLang="sl-SI" sz="1800" baseline="-25000"/>
              <a:t>cy</a:t>
            </a:r>
          </a:p>
        </p:txBody>
      </p:sp>
      <p:sp>
        <p:nvSpPr>
          <p:cNvPr id="29715" name="Line 26"/>
          <p:cNvSpPr>
            <a:spLocks noChangeShapeType="1"/>
          </p:cNvSpPr>
          <p:nvPr/>
        </p:nvSpPr>
        <p:spPr bwMode="auto">
          <a:xfrm>
            <a:off x="4160838" y="2925763"/>
            <a:ext cx="5048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9716" name="Line 27"/>
          <p:cNvSpPr>
            <a:spLocks noChangeShapeType="1"/>
          </p:cNvSpPr>
          <p:nvPr/>
        </p:nvSpPr>
        <p:spPr bwMode="auto">
          <a:xfrm>
            <a:off x="4160838" y="912813"/>
            <a:ext cx="5048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9717" name="Line 28"/>
          <p:cNvSpPr>
            <a:spLocks noChangeShapeType="1"/>
          </p:cNvSpPr>
          <p:nvPr/>
        </p:nvSpPr>
        <p:spPr bwMode="auto">
          <a:xfrm>
            <a:off x="4413250" y="909638"/>
            <a:ext cx="0" cy="2016125"/>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9718" name="Text Box 29"/>
          <p:cNvSpPr txBox="1">
            <a:spLocks noChangeArrowheads="1"/>
          </p:cNvSpPr>
          <p:nvPr/>
        </p:nvSpPr>
        <p:spPr bwMode="auto">
          <a:xfrm>
            <a:off x="4665663" y="1593850"/>
            <a:ext cx="90011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d</a:t>
            </a:r>
            <a:r>
              <a:rPr lang="sl-SI" altLang="sl-SI" sz="1800" baseline="-25000"/>
              <a:t>s</a:t>
            </a:r>
          </a:p>
        </p:txBody>
      </p:sp>
      <p:graphicFrame>
        <p:nvGraphicFramePr>
          <p:cNvPr id="29719" name="Object 30"/>
          <p:cNvGraphicFramePr>
            <a:graphicFrameLocks noGrp="1" noChangeAspect="1"/>
          </p:cNvGraphicFramePr>
          <p:nvPr>
            <p:ph/>
          </p:nvPr>
        </p:nvGraphicFramePr>
        <p:xfrm>
          <a:off x="5421313" y="1697038"/>
          <a:ext cx="1471612" cy="687387"/>
        </p:xfrm>
        <a:graphic>
          <a:graphicData uri="http://schemas.openxmlformats.org/presentationml/2006/ole">
            <mc:AlternateContent xmlns:mc="http://schemas.openxmlformats.org/markup-compatibility/2006">
              <mc:Choice xmlns:v="urn:schemas-microsoft-com:vml" Requires="v">
                <p:oleObj spid="_x0000_s29725" name="Equation" r:id="rId4" imgW="977900" imgH="457200" progId="Equation.3">
                  <p:embed/>
                </p:oleObj>
              </mc:Choice>
              <mc:Fallback>
                <p:oleObj name="Equation" r:id="rId4" imgW="977900" imgH="457200" progId="Equation.3">
                  <p:embed/>
                  <p:pic>
                    <p:nvPicPr>
                      <p:cNvPr id="0" name="Object 3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21313" y="1697038"/>
                        <a:ext cx="1471612" cy="6873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9720" name="Text Box 32"/>
          <p:cNvSpPr txBox="1">
            <a:spLocks noChangeArrowheads="1"/>
          </p:cNvSpPr>
          <p:nvPr/>
        </p:nvSpPr>
        <p:spPr bwMode="auto">
          <a:xfrm>
            <a:off x="849313" y="3752850"/>
            <a:ext cx="8748712" cy="20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To define the effective stiffness the design flexural strength M</a:t>
            </a:r>
            <a:r>
              <a:rPr lang="sl-SI" altLang="sl-SI" sz="1800" baseline="-25000"/>
              <a:t>Rd </a:t>
            </a:r>
            <a:r>
              <a:rPr lang="sl-SI" altLang="sl-SI" sz="1800"/>
              <a:t>(flexural reinforcement) should be known. </a:t>
            </a:r>
          </a:p>
          <a:p>
            <a:pPr eaLnBrk="1" hangingPunct="1">
              <a:spcBef>
                <a:spcPct val="50000"/>
              </a:spcBef>
              <a:buFontTx/>
              <a:buNone/>
            </a:pPr>
            <a:r>
              <a:rPr lang="sl-SI" altLang="sl-SI" sz="1800"/>
              <a:t>If the effective stiffness are used only to calculate the displacements, the flexural reinforcement in columns should be defined prior to the estimation of displacements.</a:t>
            </a:r>
          </a:p>
          <a:p>
            <a:pPr eaLnBrk="1" hangingPunct="1">
              <a:spcBef>
                <a:spcPct val="50000"/>
              </a:spcBef>
              <a:buFontTx/>
              <a:buNone/>
            </a:pPr>
            <a:r>
              <a:rPr lang="sl-SI" altLang="sl-SI" sz="1800"/>
              <a:t>If the seismic forces are also estimated based on the effective stiffness, M</a:t>
            </a:r>
            <a:r>
              <a:rPr lang="sl-SI" altLang="sl-SI" sz="1800" baseline="-25000"/>
              <a:t>Rd</a:t>
            </a:r>
            <a:r>
              <a:rPr lang="sl-SI" altLang="sl-SI" sz="1800"/>
              <a:t> should be assumed. The assumption should be checked at the end of the analysis.</a:t>
            </a:r>
          </a:p>
        </p:txBody>
      </p:sp>
      <p:sp>
        <p:nvSpPr>
          <p:cNvPr id="29721" name="Line 33"/>
          <p:cNvSpPr>
            <a:spLocks noChangeShapeType="1"/>
          </p:cNvSpPr>
          <p:nvPr/>
        </p:nvSpPr>
        <p:spPr bwMode="auto">
          <a:xfrm>
            <a:off x="2397125" y="1916113"/>
            <a:ext cx="900113" cy="0"/>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29722" name="Text Box 34"/>
          <p:cNvSpPr txBox="1">
            <a:spLocks noChangeArrowheads="1"/>
          </p:cNvSpPr>
          <p:nvPr/>
        </p:nvSpPr>
        <p:spPr bwMode="auto">
          <a:xfrm>
            <a:off x="2684463" y="1477963"/>
            <a:ext cx="6477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N</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AutoShape 4"/>
          <p:cNvSpPr>
            <a:spLocks noChangeAspect="1" noChangeArrowheads="1" noTextEdit="1"/>
          </p:cNvSpPr>
          <p:nvPr/>
        </p:nvSpPr>
        <p:spPr bwMode="auto">
          <a:xfrm>
            <a:off x="695325" y="692150"/>
            <a:ext cx="7939088"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p>
        </p:txBody>
      </p:sp>
      <p:sp>
        <p:nvSpPr>
          <p:cNvPr id="30723" name="Freeform 6"/>
          <p:cNvSpPr>
            <a:spLocks/>
          </p:cNvSpPr>
          <p:nvPr/>
        </p:nvSpPr>
        <p:spPr bwMode="auto">
          <a:xfrm>
            <a:off x="2320925" y="2586038"/>
            <a:ext cx="176213" cy="179387"/>
          </a:xfrm>
          <a:custGeom>
            <a:avLst/>
            <a:gdLst>
              <a:gd name="T0" fmla="*/ 2147483646 w 221"/>
              <a:gd name="T1" fmla="*/ 0 h 224"/>
              <a:gd name="T2" fmla="*/ 2147483646 w 221"/>
              <a:gd name="T3" fmla="*/ 2147483646 h 224"/>
              <a:gd name="T4" fmla="*/ 2147483646 w 221"/>
              <a:gd name="T5" fmla="*/ 2147483646 h 224"/>
              <a:gd name="T6" fmla="*/ 2147483646 w 221"/>
              <a:gd name="T7" fmla="*/ 2147483646 h 224"/>
              <a:gd name="T8" fmla="*/ 2147483646 w 221"/>
              <a:gd name="T9" fmla="*/ 2147483646 h 224"/>
              <a:gd name="T10" fmla="*/ 2147483646 w 221"/>
              <a:gd name="T11" fmla="*/ 2147483646 h 224"/>
              <a:gd name="T12" fmla="*/ 2147483646 w 221"/>
              <a:gd name="T13" fmla="*/ 2147483646 h 224"/>
              <a:gd name="T14" fmla="*/ 0 w 221"/>
              <a:gd name="T15" fmla="*/ 2147483646 h 224"/>
              <a:gd name="T16" fmla="*/ 0 w 221"/>
              <a:gd name="T17" fmla="*/ 2147483646 h 224"/>
              <a:gd name="T18" fmla="*/ 2147483646 w 221"/>
              <a:gd name="T19" fmla="*/ 2147483646 h 224"/>
              <a:gd name="T20" fmla="*/ 2147483646 w 221"/>
              <a:gd name="T21" fmla="*/ 2147483646 h 224"/>
              <a:gd name="T22" fmla="*/ 2147483646 w 221"/>
              <a:gd name="T23" fmla="*/ 2147483646 h 224"/>
              <a:gd name="T24" fmla="*/ 2147483646 w 221"/>
              <a:gd name="T25" fmla="*/ 2147483646 h 224"/>
              <a:gd name="T26" fmla="*/ 2147483646 w 221"/>
              <a:gd name="T27" fmla="*/ 2147483646 h 224"/>
              <a:gd name="T28" fmla="*/ 2147483646 w 221"/>
              <a:gd name="T29" fmla="*/ 2147483646 h 224"/>
              <a:gd name="T30" fmla="*/ 2147483646 w 221"/>
              <a:gd name="T31" fmla="*/ 2147483646 h 224"/>
              <a:gd name="T32" fmla="*/ 2147483646 w 221"/>
              <a:gd name="T33" fmla="*/ 2147483646 h 224"/>
              <a:gd name="T34" fmla="*/ 2147483646 w 221"/>
              <a:gd name="T35" fmla="*/ 2147483646 h 224"/>
              <a:gd name="T36" fmla="*/ 2147483646 w 221"/>
              <a:gd name="T37" fmla="*/ 2147483646 h 224"/>
              <a:gd name="T38" fmla="*/ 2147483646 w 221"/>
              <a:gd name="T39" fmla="*/ 2147483646 h 224"/>
              <a:gd name="T40" fmla="*/ 2147483646 w 221"/>
              <a:gd name="T41" fmla="*/ 2147483646 h 224"/>
              <a:gd name="T42" fmla="*/ 2147483646 w 221"/>
              <a:gd name="T43" fmla="*/ 2147483646 h 224"/>
              <a:gd name="T44" fmla="*/ 2147483646 w 221"/>
              <a:gd name="T45" fmla="*/ 2147483646 h 224"/>
              <a:gd name="T46" fmla="*/ 2147483646 w 221"/>
              <a:gd name="T47" fmla="*/ 2147483646 h 224"/>
              <a:gd name="T48" fmla="*/ 2147483646 w 221"/>
              <a:gd name="T49" fmla="*/ 2147483646 h 224"/>
              <a:gd name="T50" fmla="*/ 2147483646 w 221"/>
              <a:gd name="T51" fmla="*/ 2147483646 h 224"/>
              <a:gd name="T52" fmla="*/ 2147483646 w 221"/>
              <a:gd name="T53" fmla="*/ 2147483646 h 224"/>
              <a:gd name="T54" fmla="*/ 2147483646 w 221"/>
              <a:gd name="T55" fmla="*/ 2147483646 h 224"/>
              <a:gd name="T56" fmla="*/ 2147483646 w 221"/>
              <a:gd name="T57" fmla="*/ 2147483646 h 224"/>
              <a:gd name="T58" fmla="*/ 2147483646 w 221"/>
              <a:gd name="T59" fmla="*/ 2147483646 h 224"/>
              <a:gd name="T60" fmla="*/ 2147483646 w 221"/>
              <a:gd name="T61" fmla="*/ 2147483646 h 224"/>
              <a:gd name="T62" fmla="*/ 2147483646 w 221"/>
              <a:gd name="T63" fmla="*/ 0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1" h="224">
                <a:moveTo>
                  <a:pt x="111" y="0"/>
                </a:moveTo>
                <a:lnTo>
                  <a:pt x="99" y="0"/>
                </a:lnTo>
                <a:lnTo>
                  <a:pt x="88" y="2"/>
                </a:lnTo>
                <a:lnTo>
                  <a:pt x="78" y="6"/>
                </a:lnTo>
                <a:lnTo>
                  <a:pt x="67" y="10"/>
                </a:lnTo>
                <a:lnTo>
                  <a:pt x="57" y="13"/>
                </a:lnTo>
                <a:lnTo>
                  <a:pt x="47" y="19"/>
                </a:lnTo>
                <a:lnTo>
                  <a:pt x="40" y="25"/>
                </a:lnTo>
                <a:lnTo>
                  <a:pt x="32" y="33"/>
                </a:lnTo>
                <a:lnTo>
                  <a:pt x="24" y="40"/>
                </a:lnTo>
                <a:lnTo>
                  <a:pt x="17" y="50"/>
                </a:lnTo>
                <a:lnTo>
                  <a:pt x="13" y="59"/>
                </a:lnTo>
                <a:lnTo>
                  <a:pt x="7" y="69"/>
                </a:lnTo>
                <a:lnTo>
                  <a:pt x="3" y="78"/>
                </a:lnTo>
                <a:lnTo>
                  <a:pt x="2" y="90"/>
                </a:lnTo>
                <a:lnTo>
                  <a:pt x="0" y="101"/>
                </a:lnTo>
                <a:lnTo>
                  <a:pt x="0" y="113"/>
                </a:lnTo>
                <a:lnTo>
                  <a:pt x="0" y="123"/>
                </a:lnTo>
                <a:lnTo>
                  <a:pt x="2" y="134"/>
                </a:lnTo>
                <a:lnTo>
                  <a:pt x="3" y="146"/>
                </a:lnTo>
                <a:lnTo>
                  <a:pt x="7" y="155"/>
                </a:lnTo>
                <a:lnTo>
                  <a:pt x="13" y="165"/>
                </a:lnTo>
                <a:lnTo>
                  <a:pt x="17" y="174"/>
                </a:lnTo>
                <a:lnTo>
                  <a:pt x="24" y="184"/>
                </a:lnTo>
                <a:lnTo>
                  <a:pt x="32" y="192"/>
                </a:lnTo>
                <a:lnTo>
                  <a:pt x="40" y="199"/>
                </a:lnTo>
                <a:lnTo>
                  <a:pt x="47" y="205"/>
                </a:lnTo>
                <a:lnTo>
                  <a:pt x="57" y="211"/>
                </a:lnTo>
                <a:lnTo>
                  <a:pt x="67" y="214"/>
                </a:lnTo>
                <a:lnTo>
                  <a:pt x="78" y="218"/>
                </a:lnTo>
                <a:lnTo>
                  <a:pt x="88" y="222"/>
                </a:lnTo>
                <a:lnTo>
                  <a:pt x="99" y="224"/>
                </a:lnTo>
                <a:lnTo>
                  <a:pt x="111" y="224"/>
                </a:lnTo>
                <a:lnTo>
                  <a:pt x="122" y="224"/>
                </a:lnTo>
                <a:lnTo>
                  <a:pt x="133" y="222"/>
                </a:lnTo>
                <a:lnTo>
                  <a:pt x="143" y="218"/>
                </a:lnTo>
                <a:lnTo>
                  <a:pt x="155" y="214"/>
                </a:lnTo>
                <a:lnTo>
                  <a:pt x="164" y="211"/>
                </a:lnTo>
                <a:lnTo>
                  <a:pt x="172" y="205"/>
                </a:lnTo>
                <a:lnTo>
                  <a:pt x="181" y="199"/>
                </a:lnTo>
                <a:lnTo>
                  <a:pt x="189" y="192"/>
                </a:lnTo>
                <a:lnTo>
                  <a:pt x="197" y="184"/>
                </a:lnTo>
                <a:lnTo>
                  <a:pt x="202" y="174"/>
                </a:lnTo>
                <a:lnTo>
                  <a:pt x="208" y="165"/>
                </a:lnTo>
                <a:lnTo>
                  <a:pt x="214" y="155"/>
                </a:lnTo>
                <a:lnTo>
                  <a:pt x="218" y="146"/>
                </a:lnTo>
                <a:lnTo>
                  <a:pt x="220" y="134"/>
                </a:lnTo>
                <a:lnTo>
                  <a:pt x="221" y="123"/>
                </a:lnTo>
                <a:lnTo>
                  <a:pt x="221" y="113"/>
                </a:lnTo>
                <a:lnTo>
                  <a:pt x="221" y="101"/>
                </a:lnTo>
                <a:lnTo>
                  <a:pt x="220" y="90"/>
                </a:lnTo>
                <a:lnTo>
                  <a:pt x="218" y="78"/>
                </a:lnTo>
                <a:lnTo>
                  <a:pt x="214" y="69"/>
                </a:lnTo>
                <a:lnTo>
                  <a:pt x="208" y="59"/>
                </a:lnTo>
                <a:lnTo>
                  <a:pt x="202" y="50"/>
                </a:lnTo>
                <a:lnTo>
                  <a:pt x="197" y="40"/>
                </a:lnTo>
                <a:lnTo>
                  <a:pt x="189" y="33"/>
                </a:lnTo>
                <a:lnTo>
                  <a:pt x="181" y="25"/>
                </a:lnTo>
                <a:lnTo>
                  <a:pt x="172" y="19"/>
                </a:lnTo>
                <a:lnTo>
                  <a:pt x="164" y="13"/>
                </a:lnTo>
                <a:lnTo>
                  <a:pt x="155" y="10"/>
                </a:lnTo>
                <a:lnTo>
                  <a:pt x="143" y="6"/>
                </a:lnTo>
                <a:lnTo>
                  <a:pt x="133" y="2"/>
                </a:lnTo>
                <a:lnTo>
                  <a:pt x="122" y="0"/>
                </a:lnTo>
                <a:lnTo>
                  <a:pt x="111" y="0"/>
                </a:lnTo>
                <a:close/>
              </a:path>
            </a:pathLst>
          </a:cu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724" name="Freeform 7"/>
          <p:cNvSpPr>
            <a:spLocks/>
          </p:cNvSpPr>
          <p:nvPr/>
        </p:nvSpPr>
        <p:spPr bwMode="auto">
          <a:xfrm>
            <a:off x="2320925" y="2586038"/>
            <a:ext cx="176213" cy="179387"/>
          </a:xfrm>
          <a:custGeom>
            <a:avLst/>
            <a:gdLst>
              <a:gd name="T0" fmla="*/ 2147483646 w 221"/>
              <a:gd name="T1" fmla="*/ 0 h 224"/>
              <a:gd name="T2" fmla="*/ 2147483646 w 221"/>
              <a:gd name="T3" fmla="*/ 2147483646 h 224"/>
              <a:gd name="T4" fmla="*/ 2147483646 w 221"/>
              <a:gd name="T5" fmla="*/ 2147483646 h 224"/>
              <a:gd name="T6" fmla="*/ 2147483646 w 221"/>
              <a:gd name="T7" fmla="*/ 2147483646 h 224"/>
              <a:gd name="T8" fmla="*/ 2147483646 w 221"/>
              <a:gd name="T9" fmla="*/ 2147483646 h 224"/>
              <a:gd name="T10" fmla="*/ 2147483646 w 221"/>
              <a:gd name="T11" fmla="*/ 2147483646 h 224"/>
              <a:gd name="T12" fmla="*/ 2147483646 w 221"/>
              <a:gd name="T13" fmla="*/ 2147483646 h 224"/>
              <a:gd name="T14" fmla="*/ 0 w 221"/>
              <a:gd name="T15" fmla="*/ 2147483646 h 224"/>
              <a:gd name="T16" fmla="*/ 0 w 221"/>
              <a:gd name="T17" fmla="*/ 2147483646 h 224"/>
              <a:gd name="T18" fmla="*/ 2147483646 w 221"/>
              <a:gd name="T19" fmla="*/ 2147483646 h 224"/>
              <a:gd name="T20" fmla="*/ 2147483646 w 221"/>
              <a:gd name="T21" fmla="*/ 2147483646 h 224"/>
              <a:gd name="T22" fmla="*/ 2147483646 w 221"/>
              <a:gd name="T23" fmla="*/ 2147483646 h 224"/>
              <a:gd name="T24" fmla="*/ 2147483646 w 221"/>
              <a:gd name="T25" fmla="*/ 2147483646 h 224"/>
              <a:gd name="T26" fmla="*/ 2147483646 w 221"/>
              <a:gd name="T27" fmla="*/ 2147483646 h 224"/>
              <a:gd name="T28" fmla="*/ 2147483646 w 221"/>
              <a:gd name="T29" fmla="*/ 2147483646 h 224"/>
              <a:gd name="T30" fmla="*/ 2147483646 w 221"/>
              <a:gd name="T31" fmla="*/ 2147483646 h 224"/>
              <a:gd name="T32" fmla="*/ 2147483646 w 221"/>
              <a:gd name="T33" fmla="*/ 2147483646 h 224"/>
              <a:gd name="T34" fmla="*/ 2147483646 w 221"/>
              <a:gd name="T35" fmla="*/ 2147483646 h 224"/>
              <a:gd name="T36" fmla="*/ 2147483646 w 221"/>
              <a:gd name="T37" fmla="*/ 2147483646 h 224"/>
              <a:gd name="T38" fmla="*/ 2147483646 w 221"/>
              <a:gd name="T39" fmla="*/ 2147483646 h 224"/>
              <a:gd name="T40" fmla="*/ 2147483646 w 221"/>
              <a:gd name="T41" fmla="*/ 2147483646 h 224"/>
              <a:gd name="T42" fmla="*/ 2147483646 w 221"/>
              <a:gd name="T43" fmla="*/ 2147483646 h 224"/>
              <a:gd name="T44" fmla="*/ 2147483646 w 221"/>
              <a:gd name="T45" fmla="*/ 2147483646 h 224"/>
              <a:gd name="T46" fmla="*/ 2147483646 w 221"/>
              <a:gd name="T47" fmla="*/ 2147483646 h 224"/>
              <a:gd name="T48" fmla="*/ 2147483646 w 221"/>
              <a:gd name="T49" fmla="*/ 2147483646 h 224"/>
              <a:gd name="T50" fmla="*/ 2147483646 w 221"/>
              <a:gd name="T51" fmla="*/ 2147483646 h 224"/>
              <a:gd name="T52" fmla="*/ 2147483646 w 221"/>
              <a:gd name="T53" fmla="*/ 2147483646 h 224"/>
              <a:gd name="T54" fmla="*/ 2147483646 w 221"/>
              <a:gd name="T55" fmla="*/ 2147483646 h 224"/>
              <a:gd name="T56" fmla="*/ 2147483646 w 221"/>
              <a:gd name="T57" fmla="*/ 2147483646 h 224"/>
              <a:gd name="T58" fmla="*/ 2147483646 w 221"/>
              <a:gd name="T59" fmla="*/ 2147483646 h 224"/>
              <a:gd name="T60" fmla="*/ 2147483646 w 221"/>
              <a:gd name="T61" fmla="*/ 2147483646 h 224"/>
              <a:gd name="T62" fmla="*/ 2147483646 w 221"/>
              <a:gd name="T63" fmla="*/ 0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1" h="224">
                <a:moveTo>
                  <a:pt x="111" y="0"/>
                </a:moveTo>
                <a:lnTo>
                  <a:pt x="99" y="0"/>
                </a:lnTo>
                <a:lnTo>
                  <a:pt x="88" y="2"/>
                </a:lnTo>
                <a:lnTo>
                  <a:pt x="78" y="6"/>
                </a:lnTo>
                <a:lnTo>
                  <a:pt x="67" y="10"/>
                </a:lnTo>
                <a:lnTo>
                  <a:pt x="57" y="13"/>
                </a:lnTo>
                <a:lnTo>
                  <a:pt x="47" y="19"/>
                </a:lnTo>
                <a:lnTo>
                  <a:pt x="40" y="25"/>
                </a:lnTo>
                <a:lnTo>
                  <a:pt x="32" y="33"/>
                </a:lnTo>
                <a:lnTo>
                  <a:pt x="24" y="40"/>
                </a:lnTo>
                <a:lnTo>
                  <a:pt x="17" y="50"/>
                </a:lnTo>
                <a:lnTo>
                  <a:pt x="13" y="59"/>
                </a:lnTo>
                <a:lnTo>
                  <a:pt x="7" y="69"/>
                </a:lnTo>
                <a:lnTo>
                  <a:pt x="3" y="78"/>
                </a:lnTo>
                <a:lnTo>
                  <a:pt x="2" y="90"/>
                </a:lnTo>
                <a:lnTo>
                  <a:pt x="0" y="101"/>
                </a:lnTo>
                <a:lnTo>
                  <a:pt x="0" y="113"/>
                </a:lnTo>
                <a:lnTo>
                  <a:pt x="0" y="123"/>
                </a:lnTo>
                <a:lnTo>
                  <a:pt x="2" y="134"/>
                </a:lnTo>
                <a:lnTo>
                  <a:pt x="3" y="146"/>
                </a:lnTo>
                <a:lnTo>
                  <a:pt x="7" y="155"/>
                </a:lnTo>
                <a:lnTo>
                  <a:pt x="13" y="165"/>
                </a:lnTo>
                <a:lnTo>
                  <a:pt x="17" y="174"/>
                </a:lnTo>
                <a:lnTo>
                  <a:pt x="24" y="184"/>
                </a:lnTo>
                <a:lnTo>
                  <a:pt x="32" y="192"/>
                </a:lnTo>
                <a:lnTo>
                  <a:pt x="40" y="199"/>
                </a:lnTo>
                <a:lnTo>
                  <a:pt x="47" y="205"/>
                </a:lnTo>
                <a:lnTo>
                  <a:pt x="57" y="211"/>
                </a:lnTo>
                <a:lnTo>
                  <a:pt x="67" y="214"/>
                </a:lnTo>
                <a:lnTo>
                  <a:pt x="78" y="218"/>
                </a:lnTo>
                <a:lnTo>
                  <a:pt x="88" y="222"/>
                </a:lnTo>
                <a:lnTo>
                  <a:pt x="99" y="224"/>
                </a:lnTo>
                <a:lnTo>
                  <a:pt x="111" y="224"/>
                </a:lnTo>
                <a:lnTo>
                  <a:pt x="122" y="224"/>
                </a:lnTo>
                <a:lnTo>
                  <a:pt x="133" y="222"/>
                </a:lnTo>
                <a:lnTo>
                  <a:pt x="143" y="218"/>
                </a:lnTo>
                <a:lnTo>
                  <a:pt x="155" y="214"/>
                </a:lnTo>
                <a:lnTo>
                  <a:pt x="164" y="211"/>
                </a:lnTo>
                <a:lnTo>
                  <a:pt x="172" y="205"/>
                </a:lnTo>
                <a:lnTo>
                  <a:pt x="181" y="199"/>
                </a:lnTo>
                <a:lnTo>
                  <a:pt x="189" y="192"/>
                </a:lnTo>
                <a:lnTo>
                  <a:pt x="197" y="184"/>
                </a:lnTo>
                <a:lnTo>
                  <a:pt x="202" y="174"/>
                </a:lnTo>
                <a:lnTo>
                  <a:pt x="208" y="165"/>
                </a:lnTo>
                <a:lnTo>
                  <a:pt x="214" y="155"/>
                </a:lnTo>
                <a:lnTo>
                  <a:pt x="218" y="146"/>
                </a:lnTo>
                <a:lnTo>
                  <a:pt x="220" y="134"/>
                </a:lnTo>
                <a:lnTo>
                  <a:pt x="221" y="123"/>
                </a:lnTo>
                <a:lnTo>
                  <a:pt x="221" y="113"/>
                </a:lnTo>
                <a:lnTo>
                  <a:pt x="221" y="101"/>
                </a:lnTo>
                <a:lnTo>
                  <a:pt x="220" y="90"/>
                </a:lnTo>
                <a:lnTo>
                  <a:pt x="218" y="78"/>
                </a:lnTo>
                <a:lnTo>
                  <a:pt x="214" y="69"/>
                </a:lnTo>
                <a:lnTo>
                  <a:pt x="208" y="59"/>
                </a:lnTo>
                <a:lnTo>
                  <a:pt x="202" y="50"/>
                </a:lnTo>
                <a:lnTo>
                  <a:pt x="197" y="40"/>
                </a:lnTo>
                <a:lnTo>
                  <a:pt x="189" y="33"/>
                </a:lnTo>
                <a:lnTo>
                  <a:pt x="181" y="25"/>
                </a:lnTo>
                <a:lnTo>
                  <a:pt x="172" y="19"/>
                </a:lnTo>
                <a:lnTo>
                  <a:pt x="164" y="13"/>
                </a:lnTo>
                <a:lnTo>
                  <a:pt x="155" y="10"/>
                </a:lnTo>
                <a:lnTo>
                  <a:pt x="143" y="6"/>
                </a:lnTo>
                <a:lnTo>
                  <a:pt x="133" y="2"/>
                </a:lnTo>
                <a:lnTo>
                  <a:pt x="122" y="0"/>
                </a:lnTo>
                <a:lnTo>
                  <a:pt x="111"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sl-SI"/>
          </a:p>
        </p:txBody>
      </p:sp>
      <p:sp>
        <p:nvSpPr>
          <p:cNvPr id="30725" name="Freeform 8"/>
          <p:cNvSpPr>
            <a:spLocks/>
          </p:cNvSpPr>
          <p:nvPr/>
        </p:nvSpPr>
        <p:spPr bwMode="auto">
          <a:xfrm>
            <a:off x="2320925" y="3125788"/>
            <a:ext cx="176213" cy="177800"/>
          </a:xfrm>
          <a:custGeom>
            <a:avLst/>
            <a:gdLst>
              <a:gd name="T0" fmla="*/ 2147483646 w 221"/>
              <a:gd name="T1" fmla="*/ 2147483646 h 224"/>
              <a:gd name="T2" fmla="*/ 2147483646 w 221"/>
              <a:gd name="T3" fmla="*/ 2147483646 h 224"/>
              <a:gd name="T4" fmla="*/ 2147483646 w 221"/>
              <a:gd name="T5" fmla="*/ 2147483646 h 224"/>
              <a:gd name="T6" fmla="*/ 2147483646 w 221"/>
              <a:gd name="T7" fmla="*/ 2147483646 h 224"/>
              <a:gd name="T8" fmla="*/ 2147483646 w 221"/>
              <a:gd name="T9" fmla="*/ 2147483646 h 224"/>
              <a:gd name="T10" fmla="*/ 2147483646 w 221"/>
              <a:gd name="T11" fmla="*/ 2147483646 h 224"/>
              <a:gd name="T12" fmla="*/ 2147483646 w 221"/>
              <a:gd name="T13" fmla="*/ 2147483646 h 224"/>
              <a:gd name="T14" fmla="*/ 0 w 221"/>
              <a:gd name="T15" fmla="*/ 2147483646 h 224"/>
              <a:gd name="T16" fmla="*/ 0 w 221"/>
              <a:gd name="T17" fmla="*/ 2147483646 h 224"/>
              <a:gd name="T18" fmla="*/ 2147483646 w 221"/>
              <a:gd name="T19" fmla="*/ 2147483646 h 224"/>
              <a:gd name="T20" fmla="*/ 2147483646 w 221"/>
              <a:gd name="T21" fmla="*/ 2147483646 h 224"/>
              <a:gd name="T22" fmla="*/ 2147483646 w 221"/>
              <a:gd name="T23" fmla="*/ 2147483646 h 224"/>
              <a:gd name="T24" fmla="*/ 2147483646 w 221"/>
              <a:gd name="T25" fmla="*/ 2147483646 h 224"/>
              <a:gd name="T26" fmla="*/ 2147483646 w 221"/>
              <a:gd name="T27" fmla="*/ 2147483646 h 224"/>
              <a:gd name="T28" fmla="*/ 2147483646 w 221"/>
              <a:gd name="T29" fmla="*/ 2147483646 h 224"/>
              <a:gd name="T30" fmla="*/ 2147483646 w 221"/>
              <a:gd name="T31" fmla="*/ 2147483646 h 224"/>
              <a:gd name="T32" fmla="*/ 2147483646 w 221"/>
              <a:gd name="T33" fmla="*/ 2147483646 h 224"/>
              <a:gd name="T34" fmla="*/ 2147483646 w 221"/>
              <a:gd name="T35" fmla="*/ 2147483646 h 224"/>
              <a:gd name="T36" fmla="*/ 2147483646 w 221"/>
              <a:gd name="T37" fmla="*/ 2147483646 h 224"/>
              <a:gd name="T38" fmla="*/ 2147483646 w 221"/>
              <a:gd name="T39" fmla="*/ 2147483646 h 224"/>
              <a:gd name="T40" fmla="*/ 2147483646 w 221"/>
              <a:gd name="T41" fmla="*/ 2147483646 h 224"/>
              <a:gd name="T42" fmla="*/ 2147483646 w 221"/>
              <a:gd name="T43" fmla="*/ 2147483646 h 224"/>
              <a:gd name="T44" fmla="*/ 2147483646 w 221"/>
              <a:gd name="T45" fmla="*/ 2147483646 h 224"/>
              <a:gd name="T46" fmla="*/ 2147483646 w 221"/>
              <a:gd name="T47" fmla="*/ 2147483646 h 224"/>
              <a:gd name="T48" fmla="*/ 2147483646 w 221"/>
              <a:gd name="T49" fmla="*/ 2147483646 h 224"/>
              <a:gd name="T50" fmla="*/ 2147483646 w 221"/>
              <a:gd name="T51" fmla="*/ 2147483646 h 224"/>
              <a:gd name="T52" fmla="*/ 2147483646 w 221"/>
              <a:gd name="T53" fmla="*/ 2147483646 h 224"/>
              <a:gd name="T54" fmla="*/ 2147483646 w 221"/>
              <a:gd name="T55" fmla="*/ 2147483646 h 224"/>
              <a:gd name="T56" fmla="*/ 2147483646 w 221"/>
              <a:gd name="T57" fmla="*/ 2147483646 h 224"/>
              <a:gd name="T58" fmla="*/ 2147483646 w 221"/>
              <a:gd name="T59" fmla="*/ 2147483646 h 224"/>
              <a:gd name="T60" fmla="*/ 2147483646 w 221"/>
              <a:gd name="T61" fmla="*/ 2147483646 h 224"/>
              <a:gd name="T62" fmla="*/ 2147483646 w 221"/>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1" h="224">
                <a:moveTo>
                  <a:pt x="111" y="0"/>
                </a:moveTo>
                <a:lnTo>
                  <a:pt x="99" y="2"/>
                </a:lnTo>
                <a:lnTo>
                  <a:pt x="88" y="4"/>
                </a:lnTo>
                <a:lnTo>
                  <a:pt x="78" y="6"/>
                </a:lnTo>
                <a:lnTo>
                  <a:pt x="67" y="10"/>
                </a:lnTo>
                <a:lnTo>
                  <a:pt x="57" y="14"/>
                </a:lnTo>
                <a:lnTo>
                  <a:pt x="47" y="19"/>
                </a:lnTo>
                <a:lnTo>
                  <a:pt x="40" y="27"/>
                </a:lnTo>
                <a:lnTo>
                  <a:pt x="32" y="33"/>
                </a:lnTo>
                <a:lnTo>
                  <a:pt x="24" y="42"/>
                </a:lnTo>
                <a:lnTo>
                  <a:pt x="17" y="50"/>
                </a:lnTo>
                <a:lnTo>
                  <a:pt x="13" y="59"/>
                </a:lnTo>
                <a:lnTo>
                  <a:pt x="7" y="69"/>
                </a:lnTo>
                <a:lnTo>
                  <a:pt x="3" y="79"/>
                </a:lnTo>
                <a:lnTo>
                  <a:pt x="2" y="90"/>
                </a:lnTo>
                <a:lnTo>
                  <a:pt x="0" y="102"/>
                </a:lnTo>
                <a:lnTo>
                  <a:pt x="0" y="113"/>
                </a:lnTo>
                <a:lnTo>
                  <a:pt x="0" y="125"/>
                </a:lnTo>
                <a:lnTo>
                  <a:pt x="2" y="134"/>
                </a:lnTo>
                <a:lnTo>
                  <a:pt x="3" y="146"/>
                </a:lnTo>
                <a:lnTo>
                  <a:pt x="7" y="155"/>
                </a:lnTo>
                <a:lnTo>
                  <a:pt x="13" y="165"/>
                </a:lnTo>
                <a:lnTo>
                  <a:pt x="17" y="174"/>
                </a:lnTo>
                <a:lnTo>
                  <a:pt x="24" y="184"/>
                </a:lnTo>
                <a:lnTo>
                  <a:pt x="32" y="192"/>
                </a:lnTo>
                <a:lnTo>
                  <a:pt x="40" y="199"/>
                </a:lnTo>
                <a:lnTo>
                  <a:pt x="47" y="205"/>
                </a:lnTo>
                <a:lnTo>
                  <a:pt x="57" y="211"/>
                </a:lnTo>
                <a:lnTo>
                  <a:pt x="67" y="215"/>
                </a:lnTo>
                <a:lnTo>
                  <a:pt x="78" y="218"/>
                </a:lnTo>
                <a:lnTo>
                  <a:pt x="88" y="222"/>
                </a:lnTo>
                <a:lnTo>
                  <a:pt x="99" y="224"/>
                </a:lnTo>
                <a:lnTo>
                  <a:pt x="111" y="224"/>
                </a:lnTo>
                <a:lnTo>
                  <a:pt x="122" y="224"/>
                </a:lnTo>
                <a:lnTo>
                  <a:pt x="133" y="222"/>
                </a:lnTo>
                <a:lnTo>
                  <a:pt x="143" y="218"/>
                </a:lnTo>
                <a:lnTo>
                  <a:pt x="155" y="215"/>
                </a:lnTo>
                <a:lnTo>
                  <a:pt x="164" y="211"/>
                </a:lnTo>
                <a:lnTo>
                  <a:pt x="172" y="205"/>
                </a:lnTo>
                <a:lnTo>
                  <a:pt x="181" y="199"/>
                </a:lnTo>
                <a:lnTo>
                  <a:pt x="189" y="192"/>
                </a:lnTo>
                <a:lnTo>
                  <a:pt x="197" y="184"/>
                </a:lnTo>
                <a:lnTo>
                  <a:pt x="202" y="174"/>
                </a:lnTo>
                <a:lnTo>
                  <a:pt x="208" y="165"/>
                </a:lnTo>
                <a:lnTo>
                  <a:pt x="214" y="155"/>
                </a:lnTo>
                <a:lnTo>
                  <a:pt x="218" y="146"/>
                </a:lnTo>
                <a:lnTo>
                  <a:pt x="220" y="134"/>
                </a:lnTo>
                <a:lnTo>
                  <a:pt x="221" y="125"/>
                </a:lnTo>
                <a:lnTo>
                  <a:pt x="221" y="113"/>
                </a:lnTo>
                <a:lnTo>
                  <a:pt x="221" y="102"/>
                </a:lnTo>
                <a:lnTo>
                  <a:pt x="220" y="90"/>
                </a:lnTo>
                <a:lnTo>
                  <a:pt x="218" y="79"/>
                </a:lnTo>
                <a:lnTo>
                  <a:pt x="214" y="69"/>
                </a:lnTo>
                <a:lnTo>
                  <a:pt x="208" y="59"/>
                </a:lnTo>
                <a:lnTo>
                  <a:pt x="202" y="50"/>
                </a:lnTo>
                <a:lnTo>
                  <a:pt x="197" y="42"/>
                </a:lnTo>
                <a:lnTo>
                  <a:pt x="189" y="33"/>
                </a:lnTo>
                <a:lnTo>
                  <a:pt x="181" y="27"/>
                </a:lnTo>
                <a:lnTo>
                  <a:pt x="172" y="19"/>
                </a:lnTo>
                <a:lnTo>
                  <a:pt x="164" y="14"/>
                </a:lnTo>
                <a:lnTo>
                  <a:pt x="155" y="10"/>
                </a:lnTo>
                <a:lnTo>
                  <a:pt x="143" y="6"/>
                </a:lnTo>
                <a:lnTo>
                  <a:pt x="133" y="4"/>
                </a:lnTo>
                <a:lnTo>
                  <a:pt x="122" y="2"/>
                </a:lnTo>
                <a:lnTo>
                  <a:pt x="111" y="0"/>
                </a:lnTo>
                <a:close/>
              </a:path>
            </a:pathLst>
          </a:cu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726" name="Freeform 9"/>
          <p:cNvSpPr>
            <a:spLocks/>
          </p:cNvSpPr>
          <p:nvPr/>
        </p:nvSpPr>
        <p:spPr bwMode="auto">
          <a:xfrm>
            <a:off x="2320925" y="3125788"/>
            <a:ext cx="176213" cy="177800"/>
          </a:xfrm>
          <a:custGeom>
            <a:avLst/>
            <a:gdLst>
              <a:gd name="T0" fmla="*/ 2147483646 w 221"/>
              <a:gd name="T1" fmla="*/ 2147483646 h 224"/>
              <a:gd name="T2" fmla="*/ 2147483646 w 221"/>
              <a:gd name="T3" fmla="*/ 2147483646 h 224"/>
              <a:gd name="T4" fmla="*/ 2147483646 w 221"/>
              <a:gd name="T5" fmla="*/ 2147483646 h 224"/>
              <a:gd name="T6" fmla="*/ 2147483646 w 221"/>
              <a:gd name="T7" fmla="*/ 2147483646 h 224"/>
              <a:gd name="T8" fmla="*/ 2147483646 w 221"/>
              <a:gd name="T9" fmla="*/ 2147483646 h 224"/>
              <a:gd name="T10" fmla="*/ 2147483646 w 221"/>
              <a:gd name="T11" fmla="*/ 2147483646 h 224"/>
              <a:gd name="T12" fmla="*/ 2147483646 w 221"/>
              <a:gd name="T13" fmla="*/ 2147483646 h 224"/>
              <a:gd name="T14" fmla="*/ 0 w 221"/>
              <a:gd name="T15" fmla="*/ 2147483646 h 224"/>
              <a:gd name="T16" fmla="*/ 0 w 221"/>
              <a:gd name="T17" fmla="*/ 2147483646 h 224"/>
              <a:gd name="T18" fmla="*/ 2147483646 w 221"/>
              <a:gd name="T19" fmla="*/ 2147483646 h 224"/>
              <a:gd name="T20" fmla="*/ 2147483646 w 221"/>
              <a:gd name="T21" fmla="*/ 2147483646 h 224"/>
              <a:gd name="T22" fmla="*/ 2147483646 w 221"/>
              <a:gd name="T23" fmla="*/ 2147483646 h 224"/>
              <a:gd name="T24" fmla="*/ 2147483646 w 221"/>
              <a:gd name="T25" fmla="*/ 2147483646 h 224"/>
              <a:gd name="T26" fmla="*/ 2147483646 w 221"/>
              <a:gd name="T27" fmla="*/ 2147483646 h 224"/>
              <a:gd name="T28" fmla="*/ 2147483646 w 221"/>
              <a:gd name="T29" fmla="*/ 2147483646 h 224"/>
              <a:gd name="T30" fmla="*/ 2147483646 w 221"/>
              <a:gd name="T31" fmla="*/ 2147483646 h 224"/>
              <a:gd name="T32" fmla="*/ 2147483646 w 221"/>
              <a:gd name="T33" fmla="*/ 2147483646 h 224"/>
              <a:gd name="T34" fmla="*/ 2147483646 w 221"/>
              <a:gd name="T35" fmla="*/ 2147483646 h 224"/>
              <a:gd name="T36" fmla="*/ 2147483646 w 221"/>
              <a:gd name="T37" fmla="*/ 2147483646 h 224"/>
              <a:gd name="T38" fmla="*/ 2147483646 w 221"/>
              <a:gd name="T39" fmla="*/ 2147483646 h 224"/>
              <a:gd name="T40" fmla="*/ 2147483646 w 221"/>
              <a:gd name="T41" fmla="*/ 2147483646 h 224"/>
              <a:gd name="T42" fmla="*/ 2147483646 w 221"/>
              <a:gd name="T43" fmla="*/ 2147483646 h 224"/>
              <a:gd name="T44" fmla="*/ 2147483646 w 221"/>
              <a:gd name="T45" fmla="*/ 2147483646 h 224"/>
              <a:gd name="T46" fmla="*/ 2147483646 w 221"/>
              <a:gd name="T47" fmla="*/ 2147483646 h 224"/>
              <a:gd name="T48" fmla="*/ 2147483646 w 221"/>
              <a:gd name="T49" fmla="*/ 2147483646 h 224"/>
              <a:gd name="T50" fmla="*/ 2147483646 w 221"/>
              <a:gd name="T51" fmla="*/ 2147483646 h 224"/>
              <a:gd name="T52" fmla="*/ 2147483646 w 221"/>
              <a:gd name="T53" fmla="*/ 2147483646 h 224"/>
              <a:gd name="T54" fmla="*/ 2147483646 w 221"/>
              <a:gd name="T55" fmla="*/ 2147483646 h 224"/>
              <a:gd name="T56" fmla="*/ 2147483646 w 221"/>
              <a:gd name="T57" fmla="*/ 2147483646 h 224"/>
              <a:gd name="T58" fmla="*/ 2147483646 w 221"/>
              <a:gd name="T59" fmla="*/ 2147483646 h 224"/>
              <a:gd name="T60" fmla="*/ 2147483646 w 221"/>
              <a:gd name="T61" fmla="*/ 2147483646 h 224"/>
              <a:gd name="T62" fmla="*/ 2147483646 w 221"/>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1" h="224">
                <a:moveTo>
                  <a:pt x="111" y="0"/>
                </a:moveTo>
                <a:lnTo>
                  <a:pt x="99" y="2"/>
                </a:lnTo>
                <a:lnTo>
                  <a:pt x="88" y="4"/>
                </a:lnTo>
                <a:lnTo>
                  <a:pt x="78" y="6"/>
                </a:lnTo>
                <a:lnTo>
                  <a:pt x="67" y="10"/>
                </a:lnTo>
                <a:lnTo>
                  <a:pt x="57" y="14"/>
                </a:lnTo>
                <a:lnTo>
                  <a:pt x="47" y="19"/>
                </a:lnTo>
                <a:lnTo>
                  <a:pt x="40" y="27"/>
                </a:lnTo>
                <a:lnTo>
                  <a:pt x="32" y="33"/>
                </a:lnTo>
                <a:lnTo>
                  <a:pt x="24" y="42"/>
                </a:lnTo>
                <a:lnTo>
                  <a:pt x="17" y="50"/>
                </a:lnTo>
                <a:lnTo>
                  <a:pt x="13" y="59"/>
                </a:lnTo>
                <a:lnTo>
                  <a:pt x="7" y="69"/>
                </a:lnTo>
                <a:lnTo>
                  <a:pt x="3" y="79"/>
                </a:lnTo>
                <a:lnTo>
                  <a:pt x="2" y="90"/>
                </a:lnTo>
                <a:lnTo>
                  <a:pt x="0" y="102"/>
                </a:lnTo>
                <a:lnTo>
                  <a:pt x="0" y="113"/>
                </a:lnTo>
                <a:lnTo>
                  <a:pt x="0" y="125"/>
                </a:lnTo>
                <a:lnTo>
                  <a:pt x="2" y="134"/>
                </a:lnTo>
                <a:lnTo>
                  <a:pt x="3" y="146"/>
                </a:lnTo>
                <a:lnTo>
                  <a:pt x="7" y="155"/>
                </a:lnTo>
                <a:lnTo>
                  <a:pt x="13" y="165"/>
                </a:lnTo>
                <a:lnTo>
                  <a:pt x="17" y="174"/>
                </a:lnTo>
                <a:lnTo>
                  <a:pt x="24" y="184"/>
                </a:lnTo>
                <a:lnTo>
                  <a:pt x="32" y="192"/>
                </a:lnTo>
                <a:lnTo>
                  <a:pt x="40" y="199"/>
                </a:lnTo>
                <a:lnTo>
                  <a:pt x="47" y="205"/>
                </a:lnTo>
                <a:lnTo>
                  <a:pt x="57" y="211"/>
                </a:lnTo>
                <a:lnTo>
                  <a:pt x="67" y="215"/>
                </a:lnTo>
                <a:lnTo>
                  <a:pt x="78" y="218"/>
                </a:lnTo>
                <a:lnTo>
                  <a:pt x="88" y="222"/>
                </a:lnTo>
                <a:lnTo>
                  <a:pt x="99" y="224"/>
                </a:lnTo>
                <a:lnTo>
                  <a:pt x="111" y="224"/>
                </a:lnTo>
                <a:lnTo>
                  <a:pt x="122" y="224"/>
                </a:lnTo>
                <a:lnTo>
                  <a:pt x="133" y="222"/>
                </a:lnTo>
                <a:lnTo>
                  <a:pt x="143" y="218"/>
                </a:lnTo>
                <a:lnTo>
                  <a:pt x="155" y="215"/>
                </a:lnTo>
                <a:lnTo>
                  <a:pt x="164" y="211"/>
                </a:lnTo>
                <a:lnTo>
                  <a:pt x="172" y="205"/>
                </a:lnTo>
                <a:lnTo>
                  <a:pt x="181" y="199"/>
                </a:lnTo>
                <a:lnTo>
                  <a:pt x="189" y="192"/>
                </a:lnTo>
                <a:lnTo>
                  <a:pt x="197" y="184"/>
                </a:lnTo>
                <a:lnTo>
                  <a:pt x="202" y="174"/>
                </a:lnTo>
                <a:lnTo>
                  <a:pt x="208" y="165"/>
                </a:lnTo>
                <a:lnTo>
                  <a:pt x="214" y="155"/>
                </a:lnTo>
                <a:lnTo>
                  <a:pt x="218" y="146"/>
                </a:lnTo>
                <a:lnTo>
                  <a:pt x="220" y="134"/>
                </a:lnTo>
                <a:lnTo>
                  <a:pt x="221" y="125"/>
                </a:lnTo>
                <a:lnTo>
                  <a:pt x="221" y="113"/>
                </a:lnTo>
                <a:lnTo>
                  <a:pt x="221" y="102"/>
                </a:lnTo>
                <a:lnTo>
                  <a:pt x="220" y="90"/>
                </a:lnTo>
                <a:lnTo>
                  <a:pt x="218" y="79"/>
                </a:lnTo>
                <a:lnTo>
                  <a:pt x="214" y="69"/>
                </a:lnTo>
                <a:lnTo>
                  <a:pt x="208" y="59"/>
                </a:lnTo>
                <a:lnTo>
                  <a:pt x="202" y="50"/>
                </a:lnTo>
                <a:lnTo>
                  <a:pt x="197" y="42"/>
                </a:lnTo>
                <a:lnTo>
                  <a:pt x="189" y="33"/>
                </a:lnTo>
                <a:lnTo>
                  <a:pt x="181" y="27"/>
                </a:lnTo>
                <a:lnTo>
                  <a:pt x="172" y="19"/>
                </a:lnTo>
                <a:lnTo>
                  <a:pt x="164" y="14"/>
                </a:lnTo>
                <a:lnTo>
                  <a:pt x="155" y="10"/>
                </a:lnTo>
                <a:lnTo>
                  <a:pt x="143" y="6"/>
                </a:lnTo>
                <a:lnTo>
                  <a:pt x="133" y="4"/>
                </a:lnTo>
                <a:lnTo>
                  <a:pt x="122" y="2"/>
                </a:lnTo>
                <a:lnTo>
                  <a:pt x="111"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sl-SI"/>
          </a:p>
        </p:txBody>
      </p:sp>
      <p:sp>
        <p:nvSpPr>
          <p:cNvPr id="30727" name="Freeform 10"/>
          <p:cNvSpPr>
            <a:spLocks/>
          </p:cNvSpPr>
          <p:nvPr/>
        </p:nvSpPr>
        <p:spPr bwMode="auto">
          <a:xfrm>
            <a:off x="3394075" y="2586038"/>
            <a:ext cx="177800" cy="179387"/>
          </a:xfrm>
          <a:custGeom>
            <a:avLst/>
            <a:gdLst>
              <a:gd name="T0" fmla="*/ 2147483646 w 224"/>
              <a:gd name="T1" fmla="*/ 0 h 224"/>
              <a:gd name="T2" fmla="*/ 2147483646 w 224"/>
              <a:gd name="T3" fmla="*/ 2147483646 h 224"/>
              <a:gd name="T4" fmla="*/ 2147483646 w 224"/>
              <a:gd name="T5" fmla="*/ 2147483646 h 224"/>
              <a:gd name="T6" fmla="*/ 2147483646 w 224"/>
              <a:gd name="T7" fmla="*/ 2147483646 h 224"/>
              <a:gd name="T8" fmla="*/ 2147483646 w 224"/>
              <a:gd name="T9" fmla="*/ 2147483646 h 224"/>
              <a:gd name="T10" fmla="*/ 2147483646 w 224"/>
              <a:gd name="T11" fmla="*/ 2147483646 h 224"/>
              <a:gd name="T12" fmla="*/ 2147483646 w 224"/>
              <a:gd name="T13" fmla="*/ 2147483646 h 224"/>
              <a:gd name="T14" fmla="*/ 0 w 224"/>
              <a:gd name="T15" fmla="*/ 2147483646 h 224"/>
              <a:gd name="T16" fmla="*/ 0 w 224"/>
              <a:gd name="T17" fmla="*/ 2147483646 h 224"/>
              <a:gd name="T18" fmla="*/ 2147483646 w 224"/>
              <a:gd name="T19" fmla="*/ 2147483646 h 224"/>
              <a:gd name="T20" fmla="*/ 2147483646 w 224"/>
              <a:gd name="T21" fmla="*/ 2147483646 h 224"/>
              <a:gd name="T22" fmla="*/ 2147483646 w 224"/>
              <a:gd name="T23" fmla="*/ 2147483646 h 224"/>
              <a:gd name="T24" fmla="*/ 2147483646 w 224"/>
              <a:gd name="T25" fmla="*/ 2147483646 h 224"/>
              <a:gd name="T26" fmla="*/ 2147483646 w 224"/>
              <a:gd name="T27" fmla="*/ 2147483646 h 224"/>
              <a:gd name="T28" fmla="*/ 2147483646 w 224"/>
              <a:gd name="T29" fmla="*/ 2147483646 h 224"/>
              <a:gd name="T30" fmla="*/ 2147483646 w 224"/>
              <a:gd name="T31" fmla="*/ 2147483646 h 224"/>
              <a:gd name="T32" fmla="*/ 2147483646 w 224"/>
              <a:gd name="T33" fmla="*/ 2147483646 h 224"/>
              <a:gd name="T34" fmla="*/ 2147483646 w 224"/>
              <a:gd name="T35" fmla="*/ 2147483646 h 224"/>
              <a:gd name="T36" fmla="*/ 2147483646 w 224"/>
              <a:gd name="T37" fmla="*/ 2147483646 h 224"/>
              <a:gd name="T38" fmla="*/ 2147483646 w 224"/>
              <a:gd name="T39" fmla="*/ 2147483646 h 224"/>
              <a:gd name="T40" fmla="*/ 2147483646 w 224"/>
              <a:gd name="T41" fmla="*/ 2147483646 h 224"/>
              <a:gd name="T42" fmla="*/ 2147483646 w 224"/>
              <a:gd name="T43" fmla="*/ 2147483646 h 224"/>
              <a:gd name="T44" fmla="*/ 2147483646 w 224"/>
              <a:gd name="T45" fmla="*/ 2147483646 h 224"/>
              <a:gd name="T46" fmla="*/ 2147483646 w 224"/>
              <a:gd name="T47" fmla="*/ 2147483646 h 224"/>
              <a:gd name="T48" fmla="*/ 2147483646 w 224"/>
              <a:gd name="T49" fmla="*/ 2147483646 h 224"/>
              <a:gd name="T50" fmla="*/ 2147483646 w 224"/>
              <a:gd name="T51" fmla="*/ 2147483646 h 224"/>
              <a:gd name="T52" fmla="*/ 2147483646 w 224"/>
              <a:gd name="T53" fmla="*/ 2147483646 h 224"/>
              <a:gd name="T54" fmla="*/ 2147483646 w 224"/>
              <a:gd name="T55" fmla="*/ 2147483646 h 224"/>
              <a:gd name="T56" fmla="*/ 2147483646 w 224"/>
              <a:gd name="T57" fmla="*/ 2147483646 h 224"/>
              <a:gd name="T58" fmla="*/ 2147483646 w 224"/>
              <a:gd name="T59" fmla="*/ 2147483646 h 224"/>
              <a:gd name="T60" fmla="*/ 2147483646 w 224"/>
              <a:gd name="T61" fmla="*/ 2147483646 h 224"/>
              <a:gd name="T62" fmla="*/ 2147483646 w 224"/>
              <a:gd name="T63" fmla="*/ 0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4" h="224">
                <a:moveTo>
                  <a:pt x="111" y="0"/>
                </a:moveTo>
                <a:lnTo>
                  <a:pt x="99" y="0"/>
                </a:lnTo>
                <a:lnTo>
                  <a:pt x="88" y="2"/>
                </a:lnTo>
                <a:lnTo>
                  <a:pt x="78" y="6"/>
                </a:lnTo>
                <a:lnTo>
                  <a:pt x="67" y="10"/>
                </a:lnTo>
                <a:lnTo>
                  <a:pt x="57" y="13"/>
                </a:lnTo>
                <a:lnTo>
                  <a:pt x="50" y="19"/>
                </a:lnTo>
                <a:lnTo>
                  <a:pt x="40" y="25"/>
                </a:lnTo>
                <a:lnTo>
                  <a:pt x="32" y="33"/>
                </a:lnTo>
                <a:lnTo>
                  <a:pt x="25" y="40"/>
                </a:lnTo>
                <a:lnTo>
                  <a:pt x="19" y="50"/>
                </a:lnTo>
                <a:lnTo>
                  <a:pt x="13" y="59"/>
                </a:lnTo>
                <a:lnTo>
                  <a:pt x="8" y="69"/>
                </a:lnTo>
                <a:lnTo>
                  <a:pt x="4" y="78"/>
                </a:lnTo>
                <a:lnTo>
                  <a:pt x="2" y="90"/>
                </a:lnTo>
                <a:lnTo>
                  <a:pt x="0" y="101"/>
                </a:lnTo>
                <a:lnTo>
                  <a:pt x="0" y="113"/>
                </a:lnTo>
                <a:lnTo>
                  <a:pt x="0" y="123"/>
                </a:lnTo>
                <a:lnTo>
                  <a:pt x="2" y="134"/>
                </a:lnTo>
                <a:lnTo>
                  <a:pt x="4" y="146"/>
                </a:lnTo>
                <a:lnTo>
                  <a:pt x="8" y="155"/>
                </a:lnTo>
                <a:lnTo>
                  <a:pt x="13" y="165"/>
                </a:lnTo>
                <a:lnTo>
                  <a:pt x="19" y="174"/>
                </a:lnTo>
                <a:lnTo>
                  <a:pt x="25" y="184"/>
                </a:lnTo>
                <a:lnTo>
                  <a:pt x="32" y="192"/>
                </a:lnTo>
                <a:lnTo>
                  <a:pt x="40" y="199"/>
                </a:lnTo>
                <a:lnTo>
                  <a:pt x="50" y="205"/>
                </a:lnTo>
                <a:lnTo>
                  <a:pt x="57" y="211"/>
                </a:lnTo>
                <a:lnTo>
                  <a:pt x="67" y="214"/>
                </a:lnTo>
                <a:lnTo>
                  <a:pt x="78" y="218"/>
                </a:lnTo>
                <a:lnTo>
                  <a:pt x="88" y="222"/>
                </a:lnTo>
                <a:lnTo>
                  <a:pt x="99" y="224"/>
                </a:lnTo>
                <a:lnTo>
                  <a:pt x="111" y="224"/>
                </a:lnTo>
                <a:lnTo>
                  <a:pt x="122" y="224"/>
                </a:lnTo>
                <a:lnTo>
                  <a:pt x="134" y="222"/>
                </a:lnTo>
                <a:lnTo>
                  <a:pt x="145" y="218"/>
                </a:lnTo>
                <a:lnTo>
                  <a:pt x="155" y="214"/>
                </a:lnTo>
                <a:lnTo>
                  <a:pt x="164" y="211"/>
                </a:lnTo>
                <a:lnTo>
                  <a:pt x="174" y="205"/>
                </a:lnTo>
                <a:lnTo>
                  <a:pt x="182" y="199"/>
                </a:lnTo>
                <a:lnTo>
                  <a:pt x="189" y="192"/>
                </a:lnTo>
                <a:lnTo>
                  <a:pt x="197" y="184"/>
                </a:lnTo>
                <a:lnTo>
                  <a:pt x="205" y="174"/>
                </a:lnTo>
                <a:lnTo>
                  <a:pt x="208" y="165"/>
                </a:lnTo>
                <a:lnTo>
                  <a:pt x="214" y="155"/>
                </a:lnTo>
                <a:lnTo>
                  <a:pt x="218" y="146"/>
                </a:lnTo>
                <a:lnTo>
                  <a:pt x="220" y="134"/>
                </a:lnTo>
                <a:lnTo>
                  <a:pt x="222" y="123"/>
                </a:lnTo>
                <a:lnTo>
                  <a:pt x="224" y="113"/>
                </a:lnTo>
                <a:lnTo>
                  <a:pt x="222" y="101"/>
                </a:lnTo>
                <a:lnTo>
                  <a:pt x="220" y="90"/>
                </a:lnTo>
                <a:lnTo>
                  <a:pt x="218" y="78"/>
                </a:lnTo>
                <a:lnTo>
                  <a:pt x="214" y="69"/>
                </a:lnTo>
                <a:lnTo>
                  <a:pt x="208" y="59"/>
                </a:lnTo>
                <a:lnTo>
                  <a:pt x="205" y="50"/>
                </a:lnTo>
                <a:lnTo>
                  <a:pt x="197" y="40"/>
                </a:lnTo>
                <a:lnTo>
                  <a:pt x="189" y="33"/>
                </a:lnTo>
                <a:lnTo>
                  <a:pt x="182" y="25"/>
                </a:lnTo>
                <a:lnTo>
                  <a:pt x="174" y="19"/>
                </a:lnTo>
                <a:lnTo>
                  <a:pt x="164" y="13"/>
                </a:lnTo>
                <a:lnTo>
                  <a:pt x="155" y="10"/>
                </a:lnTo>
                <a:lnTo>
                  <a:pt x="145" y="6"/>
                </a:lnTo>
                <a:lnTo>
                  <a:pt x="134" y="2"/>
                </a:lnTo>
                <a:lnTo>
                  <a:pt x="122" y="0"/>
                </a:lnTo>
                <a:lnTo>
                  <a:pt x="111" y="0"/>
                </a:lnTo>
                <a:close/>
              </a:path>
            </a:pathLst>
          </a:cu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728" name="Freeform 11"/>
          <p:cNvSpPr>
            <a:spLocks/>
          </p:cNvSpPr>
          <p:nvPr/>
        </p:nvSpPr>
        <p:spPr bwMode="auto">
          <a:xfrm>
            <a:off x="3394075" y="2586038"/>
            <a:ext cx="177800" cy="179387"/>
          </a:xfrm>
          <a:custGeom>
            <a:avLst/>
            <a:gdLst>
              <a:gd name="T0" fmla="*/ 2147483646 w 224"/>
              <a:gd name="T1" fmla="*/ 0 h 224"/>
              <a:gd name="T2" fmla="*/ 2147483646 w 224"/>
              <a:gd name="T3" fmla="*/ 2147483646 h 224"/>
              <a:gd name="T4" fmla="*/ 2147483646 w 224"/>
              <a:gd name="T5" fmla="*/ 2147483646 h 224"/>
              <a:gd name="T6" fmla="*/ 2147483646 w 224"/>
              <a:gd name="T7" fmla="*/ 2147483646 h 224"/>
              <a:gd name="T8" fmla="*/ 2147483646 w 224"/>
              <a:gd name="T9" fmla="*/ 2147483646 h 224"/>
              <a:gd name="T10" fmla="*/ 2147483646 w 224"/>
              <a:gd name="T11" fmla="*/ 2147483646 h 224"/>
              <a:gd name="T12" fmla="*/ 2147483646 w 224"/>
              <a:gd name="T13" fmla="*/ 2147483646 h 224"/>
              <a:gd name="T14" fmla="*/ 0 w 224"/>
              <a:gd name="T15" fmla="*/ 2147483646 h 224"/>
              <a:gd name="T16" fmla="*/ 0 w 224"/>
              <a:gd name="T17" fmla="*/ 2147483646 h 224"/>
              <a:gd name="T18" fmla="*/ 2147483646 w 224"/>
              <a:gd name="T19" fmla="*/ 2147483646 h 224"/>
              <a:gd name="T20" fmla="*/ 2147483646 w 224"/>
              <a:gd name="T21" fmla="*/ 2147483646 h 224"/>
              <a:gd name="T22" fmla="*/ 2147483646 w 224"/>
              <a:gd name="T23" fmla="*/ 2147483646 h 224"/>
              <a:gd name="T24" fmla="*/ 2147483646 w 224"/>
              <a:gd name="T25" fmla="*/ 2147483646 h 224"/>
              <a:gd name="T26" fmla="*/ 2147483646 w 224"/>
              <a:gd name="T27" fmla="*/ 2147483646 h 224"/>
              <a:gd name="T28" fmla="*/ 2147483646 w 224"/>
              <a:gd name="T29" fmla="*/ 2147483646 h 224"/>
              <a:gd name="T30" fmla="*/ 2147483646 w 224"/>
              <a:gd name="T31" fmla="*/ 2147483646 h 224"/>
              <a:gd name="T32" fmla="*/ 2147483646 w 224"/>
              <a:gd name="T33" fmla="*/ 2147483646 h 224"/>
              <a:gd name="T34" fmla="*/ 2147483646 w 224"/>
              <a:gd name="T35" fmla="*/ 2147483646 h 224"/>
              <a:gd name="T36" fmla="*/ 2147483646 w 224"/>
              <a:gd name="T37" fmla="*/ 2147483646 h 224"/>
              <a:gd name="T38" fmla="*/ 2147483646 w 224"/>
              <a:gd name="T39" fmla="*/ 2147483646 h 224"/>
              <a:gd name="T40" fmla="*/ 2147483646 w 224"/>
              <a:gd name="T41" fmla="*/ 2147483646 h 224"/>
              <a:gd name="T42" fmla="*/ 2147483646 w 224"/>
              <a:gd name="T43" fmla="*/ 2147483646 h 224"/>
              <a:gd name="T44" fmla="*/ 2147483646 w 224"/>
              <a:gd name="T45" fmla="*/ 2147483646 h 224"/>
              <a:gd name="T46" fmla="*/ 2147483646 w 224"/>
              <a:gd name="T47" fmla="*/ 2147483646 h 224"/>
              <a:gd name="T48" fmla="*/ 2147483646 w 224"/>
              <a:gd name="T49" fmla="*/ 2147483646 h 224"/>
              <a:gd name="T50" fmla="*/ 2147483646 w 224"/>
              <a:gd name="T51" fmla="*/ 2147483646 h 224"/>
              <a:gd name="T52" fmla="*/ 2147483646 w 224"/>
              <a:gd name="T53" fmla="*/ 2147483646 h 224"/>
              <a:gd name="T54" fmla="*/ 2147483646 w 224"/>
              <a:gd name="T55" fmla="*/ 2147483646 h 224"/>
              <a:gd name="T56" fmla="*/ 2147483646 w 224"/>
              <a:gd name="T57" fmla="*/ 2147483646 h 224"/>
              <a:gd name="T58" fmla="*/ 2147483646 w 224"/>
              <a:gd name="T59" fmla="*/ 2147483646 h 224"/>
              <a:gd name="T60" fmla="*/ 2147483646 w 224"/>
              <a:gd name="T61" fmla="*/ 2147483646 h 224"/>
              <a:gd name="T62" fmla="*/ 2147483646 w 224"/>
              <a:gd name="T63" fmla="*/ 0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4" h="224">
                <a:moveTo>
                  <a:pt x="111" y="0"/>
                </a:moveTo>
                <a:lnTo>
                  <a:pt x="99" y="0"/>
                </a:lnTo>
                <a:lnTo>
                  <a:pt x="88" y="2"/>
                </a:lnTo>
                <a:lnTo>
                  <a:pt x="78" y="6"/>
                </a:lnTo>
                <a:lnTo>
                  <a:pt x="67" y="10"/>
                </a:lnTo>
                <a:lnTo>
                  <a:pt x="57" y="13"/>
                </a:lnTo>
                <a:lnTo>
                  <a:pt x="50" y="19"/>
                </a:lnTo>
                <a:lnTo>
                  <a:pt x="40" y="25"/>
                </a:lnTo>
                <a:lnTo>
                  <a:pt x="32" y="33"/>
                </a:lnTo>
                <a:lnTo>
                  <a:pt x="25" y="40"/>
                </a:lnTo>
                <a:lnTo>
                  <a:pt x="19" y="50"/>
                </a:lnTo>
                <a:lnTo>
                  <a:pt x="13" y="59"/>
                </a:lnTo>
                <a:lnTo>
                  <a:pt x="8" y="69"/>
                </a:lnTo>
                <a:lnTo>
                  <a:pt x="4" y="78"/>
                </a:lnTo>
                <a:lnTo>
                  <a:pt x="2" y="90"/>
                </a:lnTo>
                <a:lnTo>
                  <a:pt x="0" y="101"/>
                </a:lnTo>
                <a:lnTo>
                  <a:pt x="0" y="113"/>
                </a:lnTo>
                <a:lnTo>
                  <a:pt x="0" y="123"/>
                </a:lnTo>
                <a:lnTo>
                  <a:pt x="2" y="134"/>
                </a:lnTo>
                <a:lnTo>
                  <a:pt x="4" y="146"/>
                </a:lnTo>
                <a:lnTo>
                  <a:pt x="8" y="155"/>
                </a:lnTo>
                <a:lnTo>
                  <a:pt x="13" y="165"/>
                </a:lnTo>
                <a:lnTo>
                  <a:pt x="19" y="174"/>
                </a:lnTo>
                <a:lnTo>
                  <a:pt x="25" y="184"/>
                </a:lnTo>
                <a:lnTo>
                  <a:pt x="32" y="192"/>
                </a:lnTo>
                <a:lnTo>
                  <a:pt x="40" y="199"/>
                </a:lnTo>
                <a:lnTo>
                  <a:pt x="50" y="205"/>
                </a:lnTo>
                <a:lnTo>
                  <a:pt x="57" y="211"/>
                </a:lnTo>
                <a:lnTo>
                  <a:pt x="67" y="214"/>
                </a:lnTo>
                <a:lnTo>
                  <a:pt x="78" y="218"/>
                </a:lnTo>
                <a:lnTo>
                  <a:pt x="88" y="222"/>
                </a:lnTo>
                <a:lnTo>
                  <a:pt x="99" y="224"/>
                </a:lnTo>
                <a:lnTo>
                  <a:pt x="111" y="224"/>
                </a:lnTo>
                <a:lnTo>
                  <a:pt x="122" y="224"/>
                </a:lnTo>
                <a:lnTo>
                  <a:pt x="134" y="222"/>
                </a:lnTo>
                <a:lnTo>
                  <a:pt x="145" y="218"/>
                </a:lnTo>
                <a:lnTo>
                  <a:pt x="155" y="214"/>
                </a:lnTo>
                <a:lnTo>
                  <a:pt x="164" y="211"/>
                </a:lnTo>
                <a:lnTo>
                  <a:pt x="174" y="205"/>
                </a:lnTo>
                <a:lnTo>
                  <a:pt x="182" y="199"/>
                </a:lnTo>
                <a:lnTo>
                  <a:pt x="189" y="192"/>
                </a:lnTo>
                <a:lnTo>
                  <a:pt x="197" y="184"/>
                </a:lnTo>
                <a:lnTo>
                  <a:pt x="205" y="174"/>
                </a:lnTo>
                <a:lnTo>
                  <a:pt x="208" y="165"/>
                </a:lnTo>
                <a:lnTo>
                  <a:pt x="214" y="155"/>
                </a:lnTo>
                <a:lnTo>
                  <a:pt x="218" y="146"/>
                </a:lnTo>
                <a:lnTo>
                  <a:pt x="220" y="134"/>
                </a:lnTo>
                <a:lnTo>
                  <a:pt x="222" y="123"/>
                </a:lnTo>
                <a:lnTo>
                  <a:pt x="224" y="113"/>
                </a:lnTo>
                <a:lnTo>
                  <a:pt x="222" y="101"/>
                </a:lnTo>
                <a:lnTo>
                  <a:pt x="220" y="90"/>
                </a:lnTo>
                <a:lnTo>
                  <a:pt x="218" y="78"/>
                </a:lnTo>
                <a:lnTo>
                  <a:pt x="214" y="69"/>
                </a:lnTo>
                <a:lnTo>
                  <a:pt x="208" y="59"/>
                </a:lnTo>
                <a:lnTo>
                  <a:pt x="205" y="50"/>
                </a:lnTo>
                <a:lnTo>
                  <a:pt x="197" y="40"/>
                </a:lnTo>
                <a:lnTo>
                  <a:pt x="189" y="33"/>
                </a:lnTo>
                <a:lnTo>
                  <a:pt x="182" y="25"/>
                </a:lnTo>
                <a:lnTo>
                  <a:pt x="174" y="19"/>
                </a:lnTo>
                <a:lnTo>
                  <a:pt x="164" y="13"/>
                </a:lnTo>
                <a:lnTo>
                  <a:pt x="155" y="10"/>
                </a:lnTo>
                <a:lnTo>
                  <a:pt x="145" y="6"/>
                </a:lnTo>
                <a:lnTo>
                  <a:pt x="134" y="2"/>
                </a:lnTo>
                <a:lnTo>
                  <a:pt x="122" y="0"/>
                </a:lnTo>
                <a:lnTo>
                  <a:pt x="111"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sl-SI"/>
          </a:p>
        </p:txBody>
      </p:sp>
      <p:sp>
        <p:nvSpPr>
          <p:cNvPr id="30729" name="Freeform 12"/>
          <p:cNvSpPr>
            <a:spLocks/>
          </p:cNvSpPr>
          <p:nvPr/>
        </p:nvSpPr>
        <p:spPr bwMode="auto">
          <a:xfrm>
            <a:off x="3402013" y="3125788"/>
            <a:ext cx="177800" cy="177800"/>
          </a:xfrm>
          <a:custGeom>
            <a:avLst/>
            <a:gdLst>
              <a:gd name="T0" fmla="*/ 2147483646 w 223"/>
              <a:gd name="T1" fmla="*/ 2147483646 h 224"/>
              <a:gd name="T2" fmla="*/ 2147483646 w 223"/>
              <a:gd name="T3" fmla="*/ 2147483646 h 224"/>
              <a:gd name="T4" fmla="*/ 2147483646 w 223"/>
              <a:gd name="T5" fmla="*/ 2147483646 h 224"/>
              <a:gd name="T6" fmla="*/ 2147483646 w 223"/>
              <a:gd name="T7" fmla="*/ 2147483646 h 224"/>
              <a:gd name="T8" fmla="*/ 2147483646 w 223"/>
              <a:gd name="T9" fmla="*/ 2147483646 h 224"/>
              <a:gd name="T10" fmla="*/ 2147483646 w 223"/>
              <a:gd name="T11" fmla="*/ 2147483646 h 224"/>
              <a:gd name="T12" fmla="*/ 2147483646 w 223"/>
              <a:gd name="T13" fmla="*/ 2147483646 h 224"/>
              <a:gd name="T14" fmla="*/ 0 w 223"/>
              <a:gd name="T15" fmla="*/ 2147483646 h 224"/>
              <a:gd name="T16" fmla="*/ 0 w 223"/>
              <a:gd name="T17" fmla="*/ 2147483646 h 224"/>
              <a:gd name="T18" fmla="*/ 2147483646 w 223"/>
              <a:gd name="T19" fmla="*/ 2147483646 h 224"/>
              <a:gd name="T20" fmla="*/ 2147483646 w 223"/>
              <a:gd name="T21" fmla="*/ 2147483646 h 224"/>
              <a:gd name="T22" fmla="*/ 2147483646 w 223"/>
              <a:gd name="T23" fmla="*/ 2147483646 h 224"/>
              <a:gd name="T24" fmla="*/ 2147483646 w 223"/>
              <a:gd name="T25" fmla="*/ 2147483646 h 224"/>
              <a:gd name="T26" fmla="*/ 2147483646 w 223"/>
              <a:gd name="T27" fmla="*/ 2147483646 h 224"/>
              <a:gd name="T28" fmla="*/ 2147483646 w 223"/>
              <a:gd name="T29" fmla="*/ 2147483646 h 224"/>
              <a:gd name="T30" fmla="*/ 2147483646 w 223"/>
              <a:gd name="T31" fmla="*/ 2147483646 h 224"/>
              <a:gd name="T32" fmla="*/ 2147483646 w 223"/>
              <a:gd name="T33" fmla="*/ 2147483646 h 224"/>
              <a:gd name="T34" fmla="*/ 2147483646 w 223"/>
              <a:gd name="T35" fmla="*/ 2147483646 h 224"/>
              <a:gd name="T36" fmla="*/ 2147483646 w 223"/>
              <a:gd name="T37" fmla="*/ 2147483646 h 224"/>
              <a:gd name="T38" fmla="*/ 2147483646 w 223"/>
              <a:gd name="T39" fmla="*/ 2147483646 h 224"/>
              <a:gd name="T40" fmla="*/ 2147483646 w 223"/>
              <a:gd name="T41" fmla="*/ 2147483646 h 224"/>
              <a:gd name="T42" fmla="*/ 2147483646 w 223"/>
              <a:gd name="T43" fmla="*/ 2147483646 h 224"/>
              <a:gd name="T44" fmla="*/ 2147483646 w 223"/>
              <a:gd name="T45" fmla="*/ 2147483646 h 224"/>
              <a:gd name="T46" fmla="*/ 2147483646 w 223"/>
              <a:gd name="T47" fmla="*/ 2147483646 h 224"/>
              <a:gd name="T48" fmla="*/ 2147483646 w 223"/>
              <a:gd name="T49" fmla="*/ 2147483646 h 224"/>
              <a:gd name="T50" fmla="*/ 2147483646 w 223"/>
              <a:gd name="T51" fmla="*/ 2147483646 h 224"/>
              <a:gd name="T52" fmla="*/ 2147483646 w 223"/>
              <a:gd name="T53" fmla="*/ 2147483646 h 224"/>
              <a:gd name="T54" fmla="*/ 2147483646 w 223"/>
              <a:gd name="T55" fmla="*/ 2147483646 h 224"/>
              <a:gd name="T56" fmla="*/ 2147483646 w 223"/>
              <a:gd name="T57" fmla="*/ 2147483646 h 224"/>
              <a:gd name="T58" fmla="*/ 2147483646 w 223"/>
              <a:gd name="T59" fmla="*/ 2147483646 h 224"/>
              <a:gd name="T60" fmla="*/ 2147483646 w 223"/>
              <a:gd name="T61" fmla="*/ 2147483646 h 224"/>
              <a:gd name="T62" fmla="*/ 2147483646 w 223"/>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3" h="224">
                <a:moveTo>
                  <a:pt x="110" y="0"/>
                </a:moveTo>
                <a:lnTo>
                  <a:pt x="99" y="2"/>
                </a:lnTo>
                <a:lnTo>
                  <a:pt x="89" y="4"/>
                </a:lnTo>
                <a:lnTo>
                  <a:pt x="78" y="6"/>
                </a:lnTo>
                <a:lnTo>
                  <a:pt x="68" y="10"/>
                </a:lnTo>
                <a:lnTo>
                  <a:pt x="59" y="14"/>
                </a:lnTo>
                <a:lnTo>
                  <a:pt x="49" y="19"/>
                </a:lnTo>
                <a:lnTo>
                  <a:pt x="40" y="27"/>
                </a:lnTo>
                <a:lnTo>
                  <a:pt x="32" y="33"/>
                </a:lnTo>
                <a:lnTo>
                  <a:pt x="24" y="42"/>
                </a:lnTo>
                <a:lnTo>
                  <a:pt x="19" y="50"/>
                </a:lnTo>
                <a:lnTo>
                  <a:pt x="13" y="59"/>
                </a:lnTo>
                <a:lnTo>
                  <a:pt x="9" y="69"/>
                </a:lnTo>
                <a:lnTo>
                  <a:pt x="5" y="79"/>
                </a:lnTo>
                <a:lnTo>
                  <a:pt x="1" y="90"/>
                </a:lnTo>
                <a:lnTo>
                  <a:pt x="0" y="102"/>
                </a:lnTo>
                <a:lnTo>
                  <a:pt x="0" y="113"/>
                </a:lnTo>
                <a:lnTo>
                  <a:pt x="0" y="125"/>
                </a:lnTo>
                <a:lnTo>
                  <a:pt x="1" y="134"/>
                </a:lnTo>
                <a:lnTo>
                  <a:pt x="5" y="146"/>
                </a:lnTo>
                <a:lnTo>
                  <a:pt x="9" y="155"/>
                </a:lnTo>
                <a:lnTo>
                  <a:pt x="13" y="165"/>
                </a:lnTo>
                <a:lnTo>
                  <a:pt x="19" y="174"/>
                </a:lnTo>
                <a:lnTo>
                  <a:pt x="24" y="184"/>
                </a:lnTo>
                <a:lnTo>
                  <a:pt x="32" y="192"/>
                </a:lnTo>
                <a:lnTo>
                  <a:pt x="40" y="199"/>
                </a:lnTo>
                <a:lnTo>
                  <a:pt x="49" y="205"/>
                </a:lnTo>
                <a:lnTo>
                  <a:pt x="59" y="211"/>
                </a:lnTo>
                <a:lnTo>
                  <a:pt x="68" y="215"/>
                </a:lnTo>
                <a:lnTo>
                  <a:pt x="78" y="218"/>
                </a:lnTo>
                <a:lnTo>
                  <a:pt x="89" y="222"/>
                </a:lnTo>
                <a:lnTo>
                  <a:pt x="99" y="224"/>
                </a:lnTo>
                <a:lnTo>
                  <a:pt x="110" y="224"/>
                </a:lnTo>
                <a:lnTo>
                  <a:pt x="122" y="224"/>
                </a:lnTo>
                <a:lnTo>
                  <a:pt x="133" y="222"/>
                </a:lnTo>
                <a:lnTo>
                  <a:pt x="145" y="218"/>
                </a:lnTo>
                <a:lnTo>
                  <a:pt x="154" y="215"/>
                </a:lnTo>
                <a:lnTo>
                  <a:pt x="164" y="211"/>
                </a:lnTo>
                <a:lnTo>
                  <a:pt x="174" y="205"/>
                </a:lnTo>
                <a:lnTo>
                  <a:pt x="181" y="199"/>
                </a:lnTo>
                <a:lnTo>
                  <a:pt x="191" y="192"/>
                </a:lnTo>
                <a:lnTo>
                  <a:pt x="197" y="184"/>
                </a:lnTo>
                <a:lnTo>
                  <a:pt x="204" y="174"/>
                </a:lnTo>
                <a:lnTo>
                  <a:pt x="210" y="165"/>
                </a:lnTo>
                <a:lnTo>
                  <a:pt x="214" y="155"/>
                </a:lnTo>
                <a:lnTo>
                  <a:pt x="218" y="146"/>
                </a:lnTo>
                <a:lnTo>
                  <a:pt x="219" y="134"/>
                </a:lnTo>
                <a:lnTo>
                  <a:pt x="221" y="125"/>
                </a:lnTo>
                <a:lnTo>
                  <a:pt x="223" y="113"/>
                </a:lnTo>
                <a:lnTo>
                  <a:pt x="221" y="102"/>
                </a:lnTo>
                <a:lnTo>
                  <a:pt x="219" y="90"/>
                </a:lnTo>
                <a:lnTo>
                  <a:pt x="218" y="79"/>
                </a:lnTo>
                <a:lnTo>
                  <a:pt x="214" y="69"/>
                </a:lnTo>
                <a:lnTo>
                  <a:pt x="210" y="59"/>
                </a:lnTo>
                <a:lnTo>
                  <a:pt x="204" y="50"/>
                </a:lnTo>
                <a:lnTo>
                  <a:pt x="197" y="42"/>
                </a:lnTo>
                <a:lnTo>
                  <a:pt x="191" y="33"/>
                </a:lnTo>
                <a:lnTo>
                  <a:pt x="181" y="27"/>
                </a:lnTo>
                <a:lnTo>
                  <a:pt x="174" y="19"/>
                </a:lnTo>
                <a:lnTo>
                  <a:pt x="164" y="14"/>
                </a:lnTo>
                <a:lnTo>
                  <a:pt x="154" y="10"/>
                </a:lnTo>
                <a:lnTo>
                  <a:pt x="145" y="6"/>
                </a:lnTo>
                <a:lnTo>
                  <a:pt x="133" y="4"/>
                </a:lnTo>
                <a:lnTo>
                  <a:pt x="122" y="2"/>
                </a:lnTo>
                <a:lnTo>
                  <a:pt x="110" y="0"/>
                </a:lnTo>
                <a:close/>
              </a:path>
            </a:pathLst>
          </a:cu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730" name="Freeform 13"/>
          <p:cNvSpPr>
            <a:spLocks/>
          </p:cNvSpPr>
          <p:nvPr/>
        </p:nvSpPr>
        <p:spPr bwMode="auto">
          <a:xfrm>
            <a:off x="3402013" y="3125788"/>
            <a:ext cx="177800" cy="177800"/>
          </a:xfrm>
          <a:custGeom>
            <a:avLst/>
            <a:gdLst>
              <a:gd name="T0" fmla="*/ 2147483646 w 223"/>
              <a:gd name="T1" fmla="*/ 2147483646 h 224"/>
              <a:gd name="T2" fmla="*/ 2147483646 w 223"/>
              <a:gd name="T3" fmla="*/ 2147483646 h 224"/>
              <a:gd name="T4" fmla="*/ 2147483646 w 223"/>
              <a:gd name="T5" fmla="*/ 2147483646 h 224"/>
              <a:gd name="T6" fmla="*/ 2147483646 w 223"/>
              <a:gd name="T7" fmla="*/ 2147483646 h 224"/>
              <a:gd name="T8" fmla="*/ 2147483646 w 223"/>
              <a:gd name="T9" fmla="*/ 2147483646 h 224"/>
              <a:gd name="T10" fmla="*/ 2147483646 w 223"/>
              <a:gd name="T11" fmla="*/ 2147483646 h 224"/>
              <a:gd name="T12" fmla="*/ 2147483646 w 223"/>
              <a:gd name="T13" fmla="*/ 2147483646 h 224"/>
              <a:gd name="T14" fmla="*/ 0 w 223"/>
              <a:gd name="T15" fmla="*/ 2147483646 h 224"/>
              <a:gd name="T16" fmla="*/ 0 w 223"/>
              <a:gd name="T17" fmla="*/ 2147483646 h 224"/>
              <a:gd name="T18" fmla="*/ 2147483646 w 223"/>
              <a:gd name="T19" fmla="*/ 2147483646 h 224"/>
              <a:gd name="T20" fmla="*/ 2147483646 w 223"/>
              <a:gd name="T21" fmla="*/ 2147483646 h 224"/>
              <a:gd name="T22" fmla="*/ 2147483646 w 223"/>
              <a:gd name="T23" fmla="*/ 2147483646 h 224"/>
              <a:gd name="T24" fmla="*/ 2147483646 w 223"/>
              <a:gd name="T25" fmla="*/ 2147483646 h 224"/>
              <a:gd name="T26" fmla="*/ 2147483646 w 223"/>
              <a:gd name="T27" fmla="*/ 2147483646 h 224"/>
              <a:gd name="T28" fmla="*/ 2147483646 w 223"/>
              <a:gd name="T29" fmla="*/ 2147483646 h 224"/>
              <a:gd name="T30" fmla="*/ 2147483646 w 223"/>
              <a:gd name="T31" fmla="*/ 2147483646 h 224"/>
              <a:gd name="T32" fmla="*/ 2147483646 w 223"/>
              <a:gd name="T33" fmla="*/ 2147483646 h 224"/>
              <a:gd name="T34" fmla="*/ 2147483646 w 223"/>
              <a:gd name="T35" fmla="*/ 2147483646 h 224"/>
              <a:gd name="T36" fmla="*/ 2147483646 w 223"/>
              <a:gd name="T37" fmla="*/ 2147483646 h 224"/>
              <a:gd name="T38" fmla="*/ 2147483646 w 223"/>
              <a:gd name="T39" fmla="*/ 2147483646 h 224"/>
              <a:gd name="T40" fmla="*/ 2147483646 w 223"/>
              <a:gd name="T41" fmla="*/ 2147483646 h 224"/>
              <a:gd name="T42" fmla="*/ 2147483646 w 223"/>
              <a:gd name="T43" fmla="*/ 2147483646 h 224"/>
              <a:gd name="T44" fmla="*/ 2147483646 w 223"/>
              <a:gd name="T45" fmla="*/ 2147483646 h 224"/>
              <a:gd name="T46" fmla="*/ 2147483646 w 223"/>
              <a:gd name="T47" fmla="*/ 2147483646 h 224"/>
              <a:gd name="T48" fmla="*/ 2147483646 w 223"/>
              <a:gd name="T49" fmla="*/ 2147483646 h 224"/>
              <a:gd name="T50" fmla="*/ 2147483646 w 223"/>
              <a:gd name="T51" fmla="*/ 2147483646 h 224"/>
              <a:gd name="T52" fmla="*/ 2147483646 w 223"/>
              <a:gd name="T53" fmla="*/ 2147483646 h 224"/>
              <a:gd name="T54" fmla="*/ 2147483646 w 223"/>
              <a:gd name="T55" fmla="*/ 2147483646 h 224"/>
              <a:gd name="T56" fmla="*/ 2147483646 w 223"/>
              <a:gd name="T57" fmla="*/ 2147483646 h 224"/>
              <a:gd name="T58" fmla="*/ 2147483646 w 223"/>
              <a:gd name="T59" fmla="*/ 2147483646 h 224"/>
              <a:gd name="T60" fmla="*/ 2147483646 w 223"/>
              <a:gd name="T61" fmla="*/ 2147483646 h 224"/>
              <a:gd name="T62" fmla="*/ 2147483646 w 223"/>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3" h="224">
                <a:moveTo>
                  <a:pt x="110" y="0"/>
                </a:moveTo>
                <a:lnTo>
                  <a:pt x="99" y="2"/>
                </a:lnTo>
                <a:lnTo>
                  <a:pt x="89" y="4"/>
                </a:lnTo>
                <a:lnTo>
                  <a:pt x="78" y="6"/>
                </a:lnTo>
                <a:lnTo>
                  <a:pt x="68" y="10"/>
                </a:lnTo>
                <a:lnTo>
                  <a:pt x="59" y="14"/>
                </a:lnTo>
                <a:lnTo>
                  <a:pt x="49" y="19"/>
                </a:lnTo>
                <a:lnTo>
                  <a:pt x="40" y="27"/>
                </a:lnTo>
                <a:lnTo>
                  <a:pt x="32" y="33"/>
                </a:lnTo>
                <a:lnTo>
                  <a:pt x="24" y="42"/>
                </a:lnTo>
                <a:lnTo>
                  <a:pt x="19" y="50"/>
                </a:lnTo>
                <a:lnTo>
                  <a:pt x="13" y="59"/>
                </a:lnTo>
                <a:lnTo>
                  <a:pt x="9" y="69"/>
                </a:lnTo>
                <a:lnTo>
                  <a:pt x="5" y="79"/>
                </a:lnTo>
                <a:lnTo>
                  <a:pt x="1" y="90"/>
                </a:lnTo>
                <a:lnTo>
                  <a:pt x="0" y="102"/>
                </a:lnTo>
                <a:lnTo>
                  <a:pt x="0" y="113"/>
                </a:lnTo>
                <a:lnTo>
                  <a:pt x="0" y="125"/>
                </a:lnTo>
                <a:lnTo>
                  <a:pt x="1" y="134"/>
                </a:lnTo>
                <a:lnTo>
                  <a:pt x="5" y="146"/>
                </a:lnTo>
                <a:lnTo>
                  <a:pt x="9" y="155"/>
                </a:lnTo>
                <a:lnTo>
                  <a:pt x="13" y="165"/>
                </a:lnTo>
                <a:lnTo>
                  <a:pt x="19" y="174"/>
                </a:lnTo>
                <a:lnTo>
                  <a:pt x="24" y="184"/>
                </a:lnTo>
                <a:lnTo>
                  <a:pt x="32" y="192"/>
                </a:lnTo>
                <a:lnTo>
                  <a:pt x="40" y="199"/>
                </a:lnTo>
                <a:lnTo>
                  <a:pt x="49" y="205"/>
                </a:lnTo>
                <a:lnTo>
                  <a:pt x="59" y="211"/>
                </a:lnTo>
                <a:lnTo>
                  <a:pt x="68" y="215"/>
                </a:lnTo>
                <a:lnTo>
                  <a:pt x="78" y="218"/>
                </a:lnTo>
                <a:lnTo>
                  <a:pt x="89" y="222"/>
                </a:lnTo>
                <a:lnTo>
                  <a:pt x="99" y="224"/>
                </a:lnTo>
                <a:lnTo>
                  <a:pt x="110" y="224"/>
                </a:lnTo>
                <a:lnTo>
                  <a:pt x="122" y="224"/>
                </a:lnTo>
                <a:lnTo>
                  <a:pt x="133" y="222"/>
                </a:lnTo>
                <a:lnTo>
                  <a:pt x="145" y="218"/>
                </a:lnTo>
                <a:lnTo>
                  <a:pt x="154" y="215"/>
                </a:lnTo>
                <a:lnTo>
                  <a:pt x="164" y="211"/>
                </a:lnTo>
                <a:lnTo>
                  <a:pt x="174" y="205"/>
                </a:lnTo>
                <a:lnTo>
                  <a:pt x="181" y="199"/>
                </a:lnTo>
                <a:lnTo>
                  <a:pt x="191" y="192"/>
                </a:lnTo>
                <a:lnTo>
                  <a:pt x="197" y="184"/>
                </a:lnTo>
                <a:lnTo>
                  <a:pt x="204" y="174"/>
                </a:lnTo>
                <a:lnTo>
                  <a:pt x="210" y="165"/>
                </a:lnTo>
                <a:lnTo>
                  <a:pt x="214" y="155"/>
                </a:lnTo>
                <a:lnTo>
                  <a:pt x="218" y="146"/>
                </a:lnTo>
                <a:lnTo>
                  <a:pt x="219" y="134"/>
                </a:lnTo>
                <a:lnTo>
                  <a:pt x="221" y="125"/>
                </a:lnTo>
                <a:lnTo>
                  <a:pt x="223" y="113"/>
                </a:lnTo>
                <a:lnTo>
                  <a:pt x="221" y="102"/>
                </a:lnTo>
                <a:lnTo>
                  <a:pt x="219" y="90"/>
                </a:lnTo>
                <a:lnTo>
                  <a:pt x="218" y="79"/>
                </a:lnTo>
                <a:lnTo>
                  <a:pt x="214" y="69"/>
                </a:lnTo>
                <a:lnTo>
                  <a:pt x="210" y="59"/>
                </a:lnTo>
                <a:lnTo>
                  <a:pt x="204" y="50"/>
                </a:lnTo>
                <a:lnTo>
                  <a:pt x="197" y="42"/>
                </a:lnTo>
                <a:lnTo>
                  <a:pt x="191" y="33"/>
                </a:lnTo>
                <a:lnTo>
                  <a:pt x="181" y="27"/>
                </a:lnTo>
                <a:lnTo>
                  <a:pt x="174" y="19"/>
                </a:lnTo>
                <a:lnTo>
                  <a:pt x="164" y="14"/>
                </a:lnTo>
                <a:lnTo>
                  <a:pt x="154" y="10"/>
                </a:lnTo>
                <a:lnTo>
                  <a:pt x="145" y="6"/>
                </a:lnTo>
                <a:lnTo>
                  <a:pt x="133" y="4"/>
                </a:lnTo>
                <a:lnTo>
                  <a:pt x="122" y="2"/>
                </a:lnTo>
                <a:lnTo>
                  <a:pt x="110"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sl-SI"/>
          </a:p>
        </p:txBody>
      </p:sp>
      <p:sp>
        <p:nvSpPr>
          <p:cNvPr id="30731" name="Rectangle 14"/>
          <p:cNvSpPr>
            <a:spLocks noChangeArrowheads="1"/>
          </p:cNvSpPr>
          <p:nvPr/>
        </p:nvSpPr>
        <p:spPr bwMode="auto">
          <a:xfrm>
            <a:off x="3797300" y="2435225"/>
            <a:ext cx="198438"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100" b="1">
                <a:solidFill>
                  <a:srgbClr val="000000"/>
                </a:solidFill>
                <a:latin typeface="Times New Roman" panose="02020603050405020304" pitchFamily="18" charset="0"/>
              </a:rPr>
              <a:t>y1</a:t>
            </a:r>
            <a:endParaRPr lang="sl-SI" altLang="sl-SI" sz="1800"/>
          </a:p>
        </p:txBody>
      </p:sp>
      <p:sp>
        <p:nvSpPr>
          <p:cNvPr id="30732" name="Rectangle 15"/>
          <p:cNvSpPr>
            <a:spLocks noChangeArrowheads="1"/>
          </p:cNvSpPr>
          <p:nvPr/>
        </p:nvSpPr>
        <p:spPr bwMode="auto">
          <a:xfrm>
            <a:off x="3624263" y="2339975"/>
            <a:ext cx="27781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600" b="1">
                <a:solidFill>
                  <a:srgbClr val="000000"/>
                </a:solidFill>
                <a:latin typeface="Times New Roman" panose="02020603050405020304" pitchFamily="18" charset="0"/>
              </a:rPr>
              <a:t>M</a:t>
            </a:r>
            <a:endParaRPr lang="sl-SI" altLang="sl-SI" sz="1800"/>
          </a:p>
        </p:txBody>
      </p:sp>
      <p:sp>
        <p:nvSpPr>
          <p:cNvPr id="30733" name="Freeform 16"/>
          <p:cNvSpPr>
            <a:spLocks/>
          </p:cNvSpPr>
          <p:nvPr/>
        </p:nvSpPr>
        <p:spPr bwMode="auto">
          <a:xfrm>
            <a:off x="2327275" y="4224338"/>
            <a:ext cx="176213" cy="177800"/>
          </a:xfrm>
          <a:custGeom>
            <a:avLst/>
            <a:gdLst>
              <a:gd name="T0" fmla="*/ 2147483646 w 222"/>
              <a:gd name="T1" fmla="*/ 2147483646 h 224"/>
              <a:gd name="T2" fmla="*/ 2147483646 w 222"/>
              <a:gd name="T3" fmla="*/ 2147483646 h 224"/>
              <a:gd name="T4" fmla="*/ 2147483646 w 222"/>
              <a:gd name="T5" fmla="*/ 2147483646 h 224"/>
              <a:gd name="T6" fmla="*/ 2147483646 w 222"/>
              <a:gd name="T7" fmla="*/ 2147483646 h 224"/>
              <a:gd name="T8" fmla="*/ 2147483646 w 222"/>
              <a:gd name="T9" fmla="*/ 2147483646 h 224"/>
              <a:gd name="T10" fmla="*/ 2147483646 w 222"/>
              <a:gd name="T11" fmla="*/ 2147483646 h 224"/>
              <a:gd name="T12" fmla="*/ 2147483646 w 222"/>
              <a:gd name="T13" fmla="*/ 2147483646 h 224"/>
              <a:gd name="T14" fmla="*/ 0 w 222"/>
              <a:gd name="T15" fmla="*/ 2147483646 h 224"/>
              <a:gd name="T16" fmla="*/ 0 w 222"/>
              <a:gd name="T17" fmla="*/ 2147483646 h 224"/>
              <a:gd name="T18" fmla="*/ 2147483646 w 222"/>
              <a:gd name="T19" fmla="*/ 2147483646 h 224"/>
              <a:gd name="T20" fmla="*/ 2147483646 w 222"/>
              <a:gd name="T21" fmla="*/ 2147483646 h 224"/>
              <a:gd name="T22" fmla="*/ 2147483646 w 222"/>
              <a:gd name="T23" fmla="*/ 2147483646 h 224"/>
              <a:gd name="T24" fmla="*/ 2147483646 w 222"/>
              <a:gd name="T25" fmla="*/ 2147483646 h 224"/>
              <a:gd name="T26" fmla="*/ 2147483646 w 222"/>
              <a:gd name="T27" fmla="*/ 2147483646 h 224"/>
              <a:gd name="T28" fmla="*/ 2147483646 w 222"/>
              <a:gd name="T29" fmla="*/ 2147483646 h 224"/>
              <a:gd name="T30" fmla="*/ 2147483646 w 222"/>
              <a:gd name="T31" fmla="*/ 2147483646 h 224"/>
              <a:gd name="T32" fmla="*/ 2147483646 w 222"/>
              <a:gd name="T33" fmla="*/ 2147483646 h 224"/>
              <a:gd name="T34" fmla="*/ 2147483646 w 222"/>
              <a:gd name="T35" fmla="*/ 2147483646 h 224"/>
              <a:gd name="T36" fmla="*/ 2147483646 w 222"/>
              <a:gd name="T37" fmla="*/ 2147483646 h 224"/>
              <a:gd name="T38" fmla="*/ 2147483646 w 222"/>
              <a:gd name="T39" fmla="*/ 2147483646 h 224"/>
              <a:gd name="T40" fmla="*/ 2147483646 w 222"/>
              <a:gd name="T41" fmla="*/ 2147483646 h 224"/>
              <a:gd name="T42" fmla="*/ 2147483646 w 222"/>
              <a:gd name="T43" fmla="*/ 2147483646 h 224"/>
              <a:gd name="T44" fmla="*/ 2147483646 w 222"/>
              <a:gd name="T45" fmla="*/ 2147483646 h 224"/>
              <a:gd name="T46" fmla="*/ 2147483646 w 222"/>
              <a:gd name="T47" fmla="*/ 2147483646 h 224"/>
              <a:gd name="T48" fmla="*/ 2147483646 w 222"/>
              <a:gd name="T49" fmla="*/ 2147483646 h 224"/>
              <a:gd name="T50" fmla="*/ 2147483646 w 222"/>
              <a:gd name="T51" fmla="*/ 2147483646 h 224"/>
              <a:gd name="T52" fmla="*/ 2147483646 w 222"/>
              <a:gd name="T53" fmla="*/ 2147483646 h 224"/>
              <a:gd name="T54" fmla="*/ 2147483646 w 222"/>
              <a:gd name="T55" fmla="*/ 2147483646 h 224"/>
              <a:gd name="T56" fmla="*/ 2147483646 w 222"/>
              <a:gd name="T57" fmla="*/ 2147483646 h 224"/>
              <a:gd name="T58" fmla="*/ 2147483646 w 222"/>
              <a:gd name="T59" fmla="*/ 2147483646 h 224"/>
              <a:gd name="T60" fmla="*/ 2147483646 w 222"/>
              <a:gd name="T61" fmla="*/ 2147483646 h 224"/>
              <a:gd name="T62" fmla="*/ 2147483646 w 222"/>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2" h="224">
                <a:moveTo>
                  <a:pt x="111" y="0"/>
                </a:moveTo>
                <a:lnTo>
                  <a:pt x="100" y="2"/>
                </a:lnTo>
                <a:lnTo>
                  <a:pt x="88" y="2"/>
                </a:lnTo>
                <a:lnTo>
                  <a:pt x="79" y="6"/>
                </a:lnTo>
                <a:lnTo>
                  <a:pt x="67" y="10"/>
                </a:lnTo>
                <a:lnTo>
                  <a:pt x="58" y="14"/>
                </a:lnTo>
                <a:lnTo>
                  <a:pt x="48" y="19"/>
                </a:lnTo>
                <a:lnTo>
                  <a:pt x="40" y="27"/>
                </a:lnTo>
                <a:lnTo>
                  <a:pt x="33" y="33"/>
                </a:lnTo>
                <a:lnTo>
                  <a:pt x="25" y="42"/>
                </a:lnTo>
                <a:lnTo>
                  <a:pt x="19" y="50"/>
                </a:lnTo>
                <a:lnTo>
                  <a:pt x="14" y="60"/>
                </a:lnTo>
                <a:lnTo>
                  <a:pt x="8" y="69"/>
                </a:lnTo>
                <a:lnTo>
                  <a:pt x="4" y="79"/>
                </a:lnTo>
                <a:lnTo>
                  <a:pt x="2" y="90"/>
                </a:lnTo>
                <a:lnTo>
                  <a:pt x="0" y="102"/>
                </a:lnTo>
                <a:lnTo>
                  <a:pt x="0" y="113"/>
                </a:lnTo>
                <a:lnTo>
                  <a:pt x="0" y="125"/>
                </a:lnTo>
                <a:lnTo>
                  <a:pt x="2" y="134"/>
                </a:lnTo>
                <a:lnTo>
                  <a:pt x="4" y="146"/>
                </a:lnTo>
                <a:lnTo>
                  <a:pt x="8" y="155"/>
                </a:lnTo>
                <a:lnTo>
                  <a:pt x="14" y="165"/>
                </a:lnTo>
                <a:lnTo>
                  <a:pt x="19" y="174"/>
                </a:lnTo>
                <a:lnTo>
                  <a:pt x="25" y="184"/>
                </a:lnTo>
                <a:lnTo>
                  <a:pt x="33" y="192"/>
                </a:lnTo>
                <a:lnTo>
                  <a:pt x="40" y="199"/>
                </a:lnTo>
                <a:lnTo>
                  <a:pt x="48" y="205"/>
                </a:lnTo>
                <a:lnTo>
                  <a:pt x="58" y="211"/>
                </a:lnTo>
                <a:lnTo>
                  <a:pt x="67" y="215"/>
                </a:lnTo>
                <a:lnTo>
                  <a:pt x="79" y="219"/>
                </a:lnTo>
                <a:lnTo>
                  <a:pt x="88" y="222"/>
                </a:lnTo>
                <a:lnTo>
                  <a:pt x="100" y="224"/>
                </a:lnTo>
                <a:lnTo>
                  <a:pt x="111" y="224"/>
                </a:lnTo>
                <a:lnTo>
                  <a:pt x="123" y="224"/>
                </a:lnTo>
                <a:lnTo>
                  <a:pt x="134" y="222"/>
                </a:lnTo>
                <a:lnTo>
                  <a:pt x="144" y="219"/>
                </a:lnTo>
                <a:lnTo>
                  <a:pt x="155" y="215"/>
                </a:lnTo>
                <a:lnTo>
                  <a:pt x="165" y="211"/>
                </a:lnTo>
                <a:lnTo>
                  <a:pt x="174" y="205"/>
                </a:lnTo>
                <a:lnTo>
                  <a:pt x="182" y="199"/>
                </a:lnTo>
                <a:lnTo>
                  <a:pt x="190" y="192"/>
                </a:lnTo>
                <a:lnTo>
                  <a:pt x="197" y="184"/>
                </a:lnTo>
                <a:lnTo>
                  <a:pt x="203" y="174"/>
                </a:lnTo>
                <a:lnTo>
                  <a:pt x="209" y="165"/>
                </a:lnTo>
                <a:lnTo>
                  <a:pt x="214" y="155"/>
                </a:lnTo>
                <a:lnTo>
                  <a:pt x="218" y="146"/>
                </a:lnTo>
                <a:lnTo>
                  <a:pt x="220" y="134"/>
                </a:lnTo>
                <a:lnTo>
                  <a:pt x="222" y="125"/>
                </a:lnTo>
                <a:lnTo>
                  <a:pt x="222" y="113"/>
                </a:lnTo>
                <a:lnTo>
                  <a:pt x="222" y="102"/>
                </a:lnTo>
                <a:lnTo>
                  <a:pt x="220" y="90"/>
                </a:lnTo>
                <a:lnTo>
                  <a:pt x="218" y="79"/>
                </a:lnTo>
                <a:lnTo>
                  <a:pt x="214" y="69"/>
                </a:lnTo>
                <a:lnTo>
                  <a:pt x="209" y="60"/>
                </a:lnTo>
                <a:lnTo>
                  <a:pt x="203" y="50"/>
                </a:lnTo>
                <a:lnTo>
                  <a:pt x="197" y="42"/>
                </a:lnTo>
                <a:lnTo>
                  <a:pt x="190" y="33"/>
                </a:lnTo>
                <a:lnTo>
                  <a:pt x="182" y="27"/>
                </a:lnTo>
                <a:lnTo>
                  <a:pt x="174" y="19"/>
                </a:lnTo>
                <a:lnTo>
                  <a:pt x="165" y="14"/>
                </a:lnTo>
                <a:lnTo>
                  <a:pt x="155" y="10"/>
                </a:lnTo>
                <a:lnTo>
                  <a:pt x="144" y="6"/>
                </a:lnTo>
                <a:lnTo>
                  <a:pt x="134" y="2"/>
                </a:lnTo>
                <a:lnTo>
                  <a:pt x="123" y="2"/>
                </a:lnTo>
                <a:lnTo>
                  <a:pt x="111" y="0"/>
                </a:lnTo>
                <a:close/>
              </a:path>
            </a:pathLst>
          </a:cu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734" name="Freeform 17"/>
          <p:cNvSpPr>
            <a:spLocks/>
          </p:cNvSpPr>
          <p:nvPr/>
        </p:nvSpPr>
        <p:spPr bwMode="auto">
          <a:xfrm>
            <a:off x="2327275" y="4224338"/>
            <a:ext cx="176213" cy="177800"/>
          </a:xfrm>
          <a:custGeom>
            <a:avLst/>
            <a:gdLst>
              <a:gd name="T0" fmla="*/ 2147483646 w 222"/>
              <a:gd name="T1" fmla="*/ 2147483646 h 224"/>
              <a:gd name="T2" fmla="*/ 2147483646 w 222"/>
              <a:gd name="T3" fmla="*/ 2147483646 h 224"/>
              <a:gd name="T4" fmla="*/ 2147483646 w 222"/>
              <a:gd name="T5" fmla="*/ 2147483646 h 224"/>
              <a:gd name="T6" fmla="*/ 2147483646 w 222"/>
              <a:gd name="T7" fmla="*/ 2147483646 h 224"/>
              <a:gd name="T8" fmla="*/ 2147483646 w 222"/>
              <a:gd name="T9" fmla="*/ 2147483646 h 224"/>
              <a:gd name="T10" fmla="*/ 2147483646 w 222"/>
              <a:gd name="T11" fmla="*/ 2147483646 h 224"/>
              <a:gd name="T12" fmla="*/ 2147483646 w 222"/>
              <a:gd name="T13" fmla="*/ 2147483646 h 224"/>
              <a:gd name="T14" fmla="*/ 0 w 222"/>
              <a:gd name="T15" fmla="*/ 2147483646 h 224"/>
              <a:gd name="T16" fmla="*/ 0 w 222"/>
              <a:gd name="T17" fmla="*/ 2147483646 h 224"/>
              <a:gd name="T18" fmla="*/ 2147483646 w 222"/>
              <a:gd name="T19" fmla="*/ 2147483646 h 224"/>
              <a:gd name="T20" fmla="*/ 2147483646 w 222"/>
              <a:gd name="T21" fmla="*/ 2147483646 h 224"/>
              <a:gd name="T22" fmla="*/ 2147483646 w 222"/>
              <a:gd name="T23" fmla="*/ 2147483646 h 224"/>
              <a:gd name="T24" fmla="*/ 2147483646 w 222"/>
              <a:gd name="T25" fmla="*/ 2147483646 h 224"/>
              <a:gd name="T26" fmla="*/ 2147483646 w 222"/>
              <a:gd name="T27" fmla="*/ 2147483646 h 224"/>
              <a:gd name="T28" fmla="*/ 2147483646 w 222"/>
              <a:gd name="T29" fmla="*/ 2147483646 h 224"/>
              <a:gd name="T30" fmla="*/ 2147483646 w 222"/>
              <a:gd name="T31" fmla="*/ 2147483646 h 224"/>
              <a:gd name="T32" fmla="*/ 2147483646 w 222"/>
              <a:gd name="T33" fmla="*/ 2147483646 h 224"/>
              <a:gd name="T34" fmla="*/ 2147483646 w 222"/>
              <a:gd name="T35" fmla="*/ 2147483646 h 224"/>
              <a:gd name="T36" fmla="*/ 2147483646 w 222"/>
              <a:gd name="T37" fmla="*/ 2147483646 h 224"/>
              <a:gd name="T38" fmla="*/ 2147483646 w 222"/>
              <a:gd name="T39" fmla="*/ 2147483646 h 224"/>
              <a:gd name="T40" fmla="*/ 2147483646 w 222"/>
              <a:gd name="T41" fmla="*/ 2147483646 h 224"/>
              <a:gd name="T42" fmla="*/ 2147483646 w 222"/>
              <a:gd name="T43" fmla="*/ 2147483646 h 224"/>
              <a:gd name="T44" fmla="*/ 2147483646 w 222"/>
              <a:gd name="T45" fmla="*/ 2147483646 h 224"/>
              <a:gd name="T46" fmla="*/ 2147483646 w 222"/>
              <a:gd name="T47" fmla="*/ 2147483646 h 224"/>
              <a:gd name="T48" fmla="*/ 2147483646 w 222"/>
              <a:gd name="T49" fmla="*/ 2147483646 h 224"/>
              <a:gd name="T50" fmla="*/ 2147483646 w 222"/>
              <a:gd name="T51" fmla="*/ 2147483646 h 224"/>
              <a:gd name="T52" fmla="*/ 2147483646 w 222"/>
              <a:gd name="T53" fmla="*/ 2147483646 h 224"/>
              <a:gd name="T54" fmla="*/ 2147483646 w 222"/>
              <a:gd name="T55" fmla="*/ 2147483646 h 224"/>
              <a:gd name="T56" fmla="*/ 2147483646 w 222"/>
              <a:gd name="T57" fmla="*/ 2147483646 h 224"/>
              <a:gd name="T58" fmla="*/ 2147483646 w 222"/>
              <a:gd name="T59" fmla="*/ 2147483646 h 224"/>
              <a:gd name="T60" fmla="*/ 2147483646 w 222"/>
              <a:gd name="T61" fmla="*/ 2147483646 h 224"/>
              <a:gd name="T62" fmla="*/ 2147483646 w 222"/>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2" h="224">
                <a:moveTo>
                  <a:pt x="111" y="0"/>
                </a:moveTo>
                <a:lnTo>
                  <a:pt x="100" y="2"/>
                </a:lnTo>
                <a:lnTo>
                  <a:pt x="88" y="2"/>
                </a:lnTo>
                <a:lnTo>
                  <a:pt x="79" y="6"/>
                </a:lnTo>
                <a:lnTo>
                  <a:pt x="67" y="10"/>
                </a:lnTo>
                <a:lnTo>
                  <a:pt x="58" y="14"/>
                </a:lnTo>
                <a:lnTo>
                  <a:pt x="48" y="19"/>
                </a:lnTo>
                <a:lnTo>
                  <a:pt x="40" y="27"/>
                </a:lnTo>
                <a:lnTo>
                  <a:pt x="33" y="33"/>
                </a:lnTo>
                <a:lnTo>
                  <a:pt x="25" y="42"/>
                </a:lnTo>
                <a:lnTo>
                  <a:pt x="19" y="50"/>
                </a:lnTo>
                <a:lnTo>
                  <a:pt x="14" y="60"/>
                </a:lnTo>
                <a:lnTo>
                  <a:pt x="8" y="69"/>
                </a:lnTo>
                <a:lnTo>
                  <a:pt x="4" y="79"/>
                </a:lnTo>
                <a:lnTo>
                  <a:pt x="2" y="90"/>
                </a:lnTo>
                <a:lnTo>
                  <a:pt x="0" y="102"/>
                </a:lnTo>
                <a:lnTo>
                  <a:pt x="0" y="113"/>
                </a:lnTo>
                <a:lnTo>
                  <a:pt x="0" y="125"/>
                </a:lnTo>
                <a:lnTo>
                  <a:pt x="2" y="134"/>
                </a:lnTo>
                <a:lnTo>
                  <a:pt x="4" y="146"/>
                </a:lnTo>
                <a:lnTo>
                  <a:pt x="8" y="155"/>
                </a:lnTo>
                <a:lnTo>
                  <a:pt x="14" y="165"/>
                </a:lnTo>
                <a:lnTo>
                  <a:pt x="19" y="174"/>
                </a:lnTo>
                <a:lnTo>
                  <a:pt x="25" y="184"/>
                </a:lnTo>
                <a:lnTo>
                  <a:pt x="33" y="192"/>
                </a:lnTo>
                <a:lnTo>
                  <a:pt x="40" y="199"/>
                </a:lnTo>
                <a:lnTo>
                  <a:pt x="48" y="205"/>
                </a:lnTo>
                <a:lnTo>
                  <a:pt x="58" y="211"/>
                </a:lnTo>
                <a:lnTo>
                  <a:pt x="67" y="215"/>
                </a:lnTo>
                <a:lnTo>
                  <a:pt x="79" y="219"/>
                </a:lnTo>
                <a:lnTo>
                  <a:pt x="88" y="222"/>
                </a:lnTo>
                <a:lnTo>
                  <a:pt x="100" y="224"/>
                </a:lnTo>
                <a:lnTo>
                  <a:pt x="111" y="224"/>
                </a:lnTo>
                <a:lnTo>
                  <a:pt x="123" y="224"/>
                </a:lnTo>
                <a:lnTo>
                  <a:pt x="134" y="222"/>
                </a:lnTo>
                <a:lnTo>
                  <a:pt x="144" y="219"/>
                </a:lnTo>
                <a:lnTo>
                  <a:pt x="155" y="215"/>
                </a:lnTo>
                <a:lnTo>
                  <a:pt x="165" y="211"/>
                </a:lnTo>
                <a:lnTo>
                  <a:pt x="174" y="205"/>
                </a:lnTo>
                <a:lnTo>
                  <a:pt x="182" y="199"/>
                </a:lnTo>
                <a:lnTo>
                  <a:pt x="190" y="192"/>
                </a:lnTo>
                <a:lnTo>
                  <a:pt x="197" y="184"/>
                </a:lnTo>
                <a:lnTo>
                  <a:pt x="203" y="174"/>
                </a:lnTo>
                <a:lnTo>
                  <a:pt x="209" y="165"/>
                </a:lnTo>
                <a:lnTo>
                  <a:pt x="214" y="155"/>
                </a:lnTo>
                <a:lnTo>
                  <a:pt x="218" y="146"/>
                </a:lnTo>
                <a:lnTo>
                  <a:pt x="220" y="134"/>
                </a:lnTo>
                <a:lnTo>
                  <a:pt x="222" y="125"/>
                </a:lnTo>
                <a:lnTo>
                  <a:pt x="222" y="113"/>
                </a:lnTo>
                <a:lnTo>
                  <a:pt x="222" y="102"/>
                </a:lnTo>
                <a:lnTo>
                  <a:pt x="220" y="90"/>
                </a:lnTo>
                <a:lnTo>
                  <a:pt x="218" y="79"/>
                </a:lnTo>
                <a:lnTo>
                  <a:pt x="214" y="69"/>
                </a:lnTo>
                <a:lnTo>
                  <a:pt x="209" y="60"/>
                </a:lnTo>
                <a:lnTo>
                  <a:pt x="203" y="50"/>
                </a:lnTo>
                <a:lnTo>
                  <a:pt x="197" y="42"/>
                </a:lnTo>
                <a:lnTo>
                  <a:pt x="190" y="33"/>
                </a:lnTo>
                <a:lnTo>
                  <a:pt x="182" y="27"/>
                </a:lnTo>
                <a:lnTo>
                  <a:pt x="174" y="19"/>
                </a:lnTo>
                <a:lnTo>
                  <a:pt x="165" y="14"/>
                </a:lnTo>
                <a:lnTo>
                  <a:pt x="155" y="10"/>
                </a:lnTo>
                <a:lnTo>
                  <a:pt x="144" y="6"/>
                </a:lnTo>
                <a:lnTo>
                  <a:pt x="134" y="2"/>
                </a:lnTo>
                <a:lnTo>
                  <a:pt x="123" y="2"/>
                </a:lnTo>
                <a:lnTo>
                  <a:pt x="111"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sl-SI"/>
          </a:p>
        </p:txBody>
      </p:sp>
      <p:sp>
        <p:nvSpPr>
          <p:cNvPr id="30735" name="Freeform 18"/>
          <p:cNvSpPr>
            <a:spLocks/>
          </p:cNvSpPr>
          <p:nvPr/>
        </p:nvSpPr>
        <p:spPr bwMode="auto">
          <a:xfrm>
            <a:off x="2327275" y="4762500"/>
            <a:ext cx="176213" cy="177800"/>
          </a:xfrm>
          <a:custGeom>
            <a:avLst/>
            <a:gdLst>
              <a:gd name="T0" fmla="*/ 2147483646 w 222"/>
              <a:gd name="T1" fmla="*/ 2147483646 h 224"/>
              <a:gd name="T2" fmla="*/ 2147483646 w 222"/>
              <a:gd name="T3" fmla="*/ 2147483646 h 224"/>
              <a:gd name="T4" fmla="*/ 2147483646 w 222"/>
              <a:gd name="T5" fmla="*/ 2147483646 h 224"/>
              <a:gd name="T6" fmla="*/ 2147483646 w 222"/>
              <a:gd name="T7" fmla="*/ 2147483646 h 224"/>
              <a:gd name="T8" fmla="*/ 2147483646 w 222"/>
              <a:gd name="T9" fmla="*/ 2147483646 h 224"/>
              <a:gd name="T10" fmla="*/ 2147483646 w 222"/>
              <a:gd name="T11" fmla="*/ 2147483646 h 224"/>
              <a:gd name="T12" fmla="*/ 2147483646 w 222"/>
              <a:gd name="T13" fmla="*/ 2147483646 h 224"/>
              <a:gd name="T14" fmla="*/ 0 w 222"/>
              <a:gd name="T15" fmla="*/ 2147483646 h 224"/>
              <a:gd name="T16" fmla="*/ 0 w 222"/>
              <a:gd name="T17" fmla="*/ 2147483646 h 224"/>
              <a:gd name="T18" fmla="*/ 2147483646 w 222"/>
              <a:gd name="T19" fmla="*/ 2147483646 h 224"/>
              <a:gd name="T20" fmla="*/ 2147483646 w 222"/>
              <a:gd name="T21" fmla="*/ 2147483646 h 224"/>
              <a:gd name="T22" fmla="*/ 2147483646 w 222"/>
              <a:gd name="T23" fmla="*/ 2147483646 h 224"/>
              <a:gd name="T24" fmla="*/ 2147483646 w 222"/>
              <a:gd name="T25" fmla="*/ 2147483646 h 224"/>
              <a:gd name="T26" fmla="*/ 2147483646 w 222"/>
              <a:gd name="T27" fmla="*/ 2147483646 h 224"/>
              <a:gd name="T28" fmla="*/ 2147483646 w 222"/>
              <a:gd name="T29" fmla="*/ 2147483646 h 224"/>
              <a:gd name="T30" fmla="*/ 2147483646 w 222"/>
              <a:gd name="T31" fmla="*/ 2147483646 h 224"/>
              <a:gd name="T32" fmla="*/ 2147483646 w 222"/>
              <a:gd name="T33" fmla="*/ 2147483646 h 224"/>
              <a:gd name="T34" fmla="*/ 2147483646 w 222"/>
              <a:gd name="T35" fmla="*/ 2147483646 h 224"/>
              <a:gd name="T36" fmla="*/ 2147483646 w 222"/>
              <a:gd name="T37" fmla="*/ 2147483646 h 224"/>
              <a:gd name="T38" fmla="*/ 2147483646 w 222"/>
              <a:gd name="T39" fmla="*/ 2147483646 h 224"/>
              <a:gd name="T40" fmla="*/ 2147483646 w 222"/>
              <a:gd name="T41" fmla="*/ 2147483646 h 224"/>
              <a:gd name="T42" fmla="*/ 2147483646 w 222"/>
              <a:gd name="T43" fmla="*/ 2147483646 h 224"/>
              <a:gd name="T44" fmla="*/ 2147483646 w 222"/>
              <a:gd name="T45" fmla="*/ 2147483646 h 224"/>
              <a:gd name="T46" fmla="*/ 2147483646 w 222"/>
              <a:gd name="T47" fmla="*/ 2147483646 h 224"/>
              <a:gd name="T48" fmla="*/ 2147483646 w 222"/>
              <a:gd name="T49" fmla="*/ 2147483646 h 224"/>
              <a:gd name="T50" fmla="*/ 2147483646 w 222"/>
              <a:gd name="T51" fmla="*/ 2147483646 h 224"/>
              <a:gd name="T52" fmla="*/ 2147483646 w 222"/>
              <a:gd name="T53" fmla="*/ 2147483646 h 224"/>
              <a:gd name="T54" fmla="*/ 2147483646 w 222"/>
              <a:gd name="T55" fmla="*/ 2147483646 h 224"/>
              <a:gd name="T56" fmla="*/ 2147483646 w 222"/>
              <a:gd name="T57" fmla="*/ 2147483646 h 224"/>
              <a:gd name="T58" fmla="*/ 2147483646 w 222"/>
              <a:gd name="T59" fmla="*/ 2147483646 h 224"/>
              <a:gd name="T60" fmla="*/ 2147483646 w 222"/>
              <a:gd name="T61" fmla="*/ 2147483646 h 224"/>
              <a:gd name="T62" fmla="*/ 2147483646 w 222"/>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2" h="224">
                <a:moveTo>
                  <a:pt x="111" y="0"/>
                </a:moveTo>
                <a:lnTo>
                  <a:pt x="100" y="2"/>
                </a:lnTo>
                <a:lnTo>
                  <a:pt x="88" y="4"/>
                </a:lnTo>
                <a:lnTo>
                  <a:pt x="79" y="6"/>
                </a:lnTo>
                <a:lnTo>
                  <a:pt x="67" y="10"/>
                </a:lnTo>
                <a:lnTo>
                  <a:pt x="58" y="14"/>
                </a:lnTo>
                <a:lnTo>
                  <a:pt x="48" y="19"/>
                </a:lnTo>
                <a:lnTo>
                  <a:pt x="40" y="27"/>
                </a:lnTo>
                <a:lnTo>
                  <a:pt x="33" y="33"/>
                </a:lnTo>
                <a:lnTo>
                  <a:pt x="25" y="42"/>
                </a:lnTo>
                <a:lnTo>
                  <a:pt x="19" y="50"/>
                </a:lnTo>
                <a:lnTo>
                  <a:pt x="14" y="60"/>
                </a:lnTo>
                <a:lnTo>
                  <a:pt x="8" y="69"/>
                </a:lnTo>
                <a:lnTo>
                  <a:pt x="4" y="79"/>
                </a:lnTo>
                <a:lnTo>
                  <a:pt x="2" y="90"/>
                </a:lnTo>
                <a:lnTo>
                  <a:pt x="0" y="102"/>
                </a:lnTo>
                <a:lnTo>
                  <a:pt x="0" y="113"/>
                </a:lnTo>
                <a:lnTo>
                  <a:pt x="0" y="125"/>
                </a:lnTo>
                <a:lnTo>
                  <a:pt x="2" y="136"/>
                </a:lnTo>
                <a:lnTo>
                  <a:pt x="4" y="146"/>
                </a:lnTo>
                <a:lnTo>
                  <a:pt x="8" y="155"/>
                </a:lnTo>
                <a:lnTo>
                  <a:pt x="14" y="167"/>
                </a:lnTo>
                <a:lnTo>
                  <a:pt x="19" y="175"/>
                </a:lnTo>
                <a:lnTo>
                  <a:pt x="25" y="184"/>
                </a:lnTo>
                <a:lnTo>
                  <a:pt x="33" y="192"/>
                </a:lnTo>
                <a:lnTo>
                  <a:pt x="40" y="200"/>
                </a:lnTo>
                <a:lnTo>
                  <a:pt x="48" y="205"/>
                </a:lnTo>
                <a:lnTo>
                  <a:pt x="58" y="211"/>
                </a:lnTo>
                <a:lnTo>
                  <a:pt x="67" y="217"/>
                </a:lnTo>
                <a:lnTo>
                  <a:pt x="79" y="221"/>
                </a:lnTo>
                <a:lnTo>
                  <a:pt x="88" y="223"/>
                </a:lnTo>
                <a:lnTo>
                  <a:pt x="100" y="224"/>
                </a:lnTo>
                <a:lnTo>
                  <a:pt x="111" y="224"/>
                </a:lnTo>
                <a:lnTo>
                  <a:pt x="123" y="224"/>
                </a:lnTo>
                <a:lnTo>
                  <a:pt x="134" y="223"/>
                </a:lnTo>
                <a:lnTo>
                  <a:pt x="144" y="221"/>
                </a:lnTo>
                <a:lnTo>
                  <a:pt x="155" y="217"/>
                </a:lnTo>
                <a:lnTo>
                  <a:pt x="165" y="211"/>
                </a:lnTo>
                <a:lnTo>
                  <a:pt x="174" y="205"/>
                </a:lnTo>
                <a:lnTo>
                  <a:pt x="182" y="200"/>
                </a:lnTo>
                <a:lnTo>
                  <a:pt x="190" y="192"/>
                </a:lnTo>
                <a:lnTo>
                  <a:pt x="197" y="184"/>
                </a:lnTo>
                <a:lnTo>
                  <a:pt x="203" y="175"/>
                </a:lnTo>
                <a:lnTo>
                  <a:pt x="209" y="167"/>
                </a:lnTo>
                <a:lnTo>
                  <a:pt x="214" y="155"/>
                </a:lnTo>
                <a:lnTo>
                  <a:pt x="218" y="146"/>
                </a:lnTo>
                <a:lnTo>
                  <a:pt x="220" y="136"/>
                </a:lnTo>
                <a:lnTo>
                  <a:pt x="222" y="125"/>
                </a:lnTo>
                <a:lnTo>
                  <a:pt x="222" y="113"/>
                </a:lnTo>
                <a:lnTo>
                  <a:pt x="222" y="102"/>
                </a:lnTo>
                <a:lnTo>
                  <a:pt x="220" y="90"/>
                </a:lnTo>
                <a:lnTo>
                  <a:pt x="218" y="79"/>
                </a:lnTo>
                <a:lnTo>
                  <a:pt x="214" y="69"/>
                </a:lnTo>
                <a:lnTo>
                  <a:pt x="209" y="60"/>
                </a:lnTo>
                <a:lnTo>
                  <a:pt x="203" y="50"/>
                </a:lnTo>
                <a:lnTo>
                  <a:pt x="197" y="42"/>
                </a:lnTo>
                <a:lnTo>
                  <a:pt x="190" y="33"/>
                </a:lnTo>
                <a:lnTo>
                  <a:pt x="182" y="27"/>
                </a:lnTo>
                <a:lnTo>
                  <a:pt x="174" y="19"/>
                </a:lnTo>
                <a:lnTo>
                  <a:pt x="165" y="14"/>
                </a:lnTo>
                <a:lnTo>
                  <a:pt x="155" y="10"/>
                </a:lnTo>
                <a:lnTo>
                  <a:pt x="144" y="6"/>
                </a:lnTo>
                <a:lnTo>
                  <a:pt x="134" y="4"/>
                </a:lnTo>
                <a:lnTo>
                  <a:pt x="123" y="2"/>
                </a:lnTo>
                <a:lnTo>
                  <a:pt x="111" y="0"/>
                </a:lnTo>
                <a:close/>
              </a:path>
            </a:pathLst>
          </a:cu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736" name="Freeform 19"/>
          <p:cNvSpPr>
            <a:spLocks/>
          </p:cNvSpPr>
          <p:nvPr/>
        </p:nvSpPr>
        <p:spPr bwMode="auto">
          <a:xfrm>
            <a:off x="2327275" y="4762500"/>
            <a:ext cx="176213" cy="177800"/>
          </a:xfrm>
          <a:custGeom>
            <a:avLst/>
            <a:gdLst>
              <a:gd name="T0" fmla="*/ 2147483646 w 222"/>
              <a:gd name="T1" fmla="*/ 2147483646 h 224"/>
              <a:gd name="T2" fmla="*/ 2147483646 w 222"/>
              <a:gd name="T3" fmla="*/ 2147483646 h 224"/>
              <a:gd name="T4" fmla="*/ 2147483646 w 222"/>
              <a:gd name="T5" fmla="*/ 2147483646 h 224"/>
              <a:gd name="T6" fmla="*/ 2147483646 w 222"/>
              <a:gd name="T7" fmla="*/ 2147483646 h 224"/>
              <a:gd name="T8" fmla="*/ 2147483646 w 222"/>
              <a:gd name="T9" fmla="*/ 2147483646 h 224"/>
              <a:gd name="T10" fmla="*/ 2147483646 w 222"/>
              <a:gd name="T11" fmla="*/ 2147483646 h 224"/>
              <a:gd name="T12" fmla="*/ 2147483646 w 222"/>
              <a:gd name="T13" fmla="*/ 2147483646 h 224"/>
              <a:gd name="T14" fmla="*/ 0 w 222"/>
              <a:gd name="T15" fmla="*/ 2147483646 h 224"/>
              <a:gd name="T16" fmla="*/ 0 w 222"/>
              <a:gd name="T17" fmla="*/ 2147483646 h 224"/>
              <a:gd name="T18" fmla="*/ 2147483646 w 222"/>
              <a:gd name="T19" fmla="*/ 2147483646 h 224"/>
              <a:gd name="T20" fmla="*/ 2147483646 w 222"/>
              <a:gd name="T21" fmla="*/ 2147483646 h 224"/>
              <a:gd name="T22" fmla="*/ 2147483646 w 222"/>
              <a:gd name="T23" fmla="*/ 2147483646 h 224"/>
              <a:gd name="T24" fmla="*/ 2147483646 w 222"/>
              <a:gd name="T25" fmla="*/ 2147483646 h 224"/>
              <a:gd name="T26" fmla="*/ 2147483646 w 222"/>
              <a:gd name="T27" fmla="*/ 2147483646 h 224"/>
              <a:gd name="T28" fmla="*/ 2147483646 w 222"/>
              <a:gd name="T29" fmla="*/ 2147483646 h 224"/>
              <a:gd name="T30" fmla="*/ 2147483646 w 222"/>
              <a:gd name="T31" fmla="*/ 2147483646 h 224"/>
              <a:gd name="T32" fmla="*/ 2147483646 w 222"/>
              <a:gd name="T33" fmla="*/ 2147483646 h 224"/>
              <a:gd name="T34" fmla="*/ 2147483646 w 222"/>
              <a:gd name="T35" fmla="*/ 2147483646 h 224"/>
              <a:gd name="T36" fmla="*/ 2147483646 w 222"/>
              <a:gd name="T37" fmla="*/ 2147483646 h 224"/>
              <a:gd name="T38" fmla="*/ 2147483646 w 222"/>
              <a:gd name="T39" fmla="*/ 2147483646 h 224"/>
              <a:gd name="T40" fmla="*/ 2147483646 w 222"/>
              <a:gd name="T41" fmla="*/ 2147483646 h 224"/>
              <a:gd name="T42" fmla="*/ 2147483646 w 222"/>
              <a:gd name="T43" fmla="*/ 2147483646 h 224"/>
              <a:gd name="T44" fmla="*/ 2147483646 w 222"/>
              <a:gd name="T45" fmla="*/ 2147483646 h 224"/>
              <a:gd name="T46" fmla="*/ 2147483646 w 222"/>
              <a:gd name="T47" fmla="*/ 2147483646 h 224"/>
              <a:gd name="T48" fmla="*/ 2147483646 w 222"/>
              <a:gd name="T49" fmla="*/ 2147483646 h 224"/>
              <a:gd name="T50" fmla="*/ 2147483646 w 222"/>
              <a:gd name="T51" fmla="*/ 2147483646 h 224"/>
              <a:gd name="T52" fmla="*/ 2147483646 w 222"/>
              <a:gd name="T53" fmla="*/ 2147483646 h 224"/>
              <a:gd name="T54" fmla="*/ 2147483646 w 222"/>
              <a:gd name="T55" fmla="*/ 2147483646 h 224"/>
              <a:gd name="T56" fmla="*/ 2147483646 w 222"/>
              <a:gd name="T57" fmla="*/ 2147483646 h 224"/>
              <a:gd name="T58" fmla="*/ 2147483646 w 222"/>
              <a:gd name="T59" fmla="*/ 2147483646 h 224"/>
              <a:gd name="T60" fmla="*/ 2147483646 w 222"/>
              <a:gd name="T61" fmla="*/ 2147483646 h 224"/>
              <a:gd name="T62" fmla="*/ 2147483646 w 222"/>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2" h="224">
                <a:moveTo>
                  <a:pt x="111" y="0"/>
                </a:moveTo>
                <a:lnTo>
                  <a:pt x="100" y="2"/>
                </a:lnTo>
                <a:lnTo>
                  <a:pt x="88" y="4"/>
                </a:lnTo>
                <a:lnTo>
                  <a:pt x="79" y="6"/>
                </a:lnTo>
                <a:lnTo>
                  <a:pt x="67" y="10"/>
                </a:lnTo>
                <a:lnTo>
                  <a:pt x="58" y="14"/>
                </a:lnTo>
                <a:lnTo>
                  <a:pt x="48" y="19"/>
                </a:lnTo>
                <a:lnTo>
                  <a:pt x="40" y="27"/>
                </a:lnTo>
                <a:lnTo>
                  <a:pt x="33" y="33"/>
                </a:lnTo>
                <a:lnTo>
                  <a:pt x="25" y="42"/>
                </a:lnTo>
                <a:lnTo>
                  <a:pt x="19" y="50"/>
                </a:lnTo>
                <a:lnTo>
                  <a:pt x="14" y="60"/>
                </a:lnTo>
                <a:lnTo>
                  <a:pt x="8" y="69"/>
                </a:lnTo>
                <a:lnTo>
                  <a:pt x="4" y="79"/>
                </a:lnTo>
                <a:lnTo>
                  <a:pt x="2" y="90"/>
                </a:lnTo>
                <a:lnTo>
                  <a:pt x="0" y="102"/>
                </a:lnTo>
                <a:lnTo>
                  <a:pt x="0" y="113"/>
                </a:lnTo>
                <a:lnTo>
                  <a:pt x="0" y="125"/>
                </a:lnTo>
                <a:lnTo>
                  <a:pt x="2" y="136"/>
                </a:lnTo>
                <a:lnTo>
                  <a:pt x="4" y="146"/>
                </a:lnTo>
                <a:lnTo>
                  <a:pt x="8" y="155"/>
                </a:lnTo>
                <a:lnTo>
                  <a:pt x="14" y="167"/>
                </a:lnTo>
                <a:lnTo>
                  <a:pt x="19" y="175"/>
                </a:lnTo>
                <a:lnTo>
                  <a:pt x="25" y="184"/>
                </a:lnTo>
                <a:lnTo>
                  <a:pt x="33" y="192"/>
                </a:lnTo>
                <a:lnTo>
                  <a:pt x="40" y="200"/>
                </a:lnTo>
                <a:lnTo>
                  <a:pt x="48" y="205"/>
                </a:lnTo>
                <a:lnTo>
                  <a:pt x="58" y="211"/>
                </a:lnTo>
                <a:lnTo>
                  <a:pt x="67" y="217"/>
                </a:lnTo>
                <a:lnTo>
                  <a:pt x="79" y="221"/>
                </a:lnTo>
                <a:lnTo>
                  <a:pt x="88" y="223"/>
                </a:lnTo>
                <a:lnTo>
                  <a:pt x="100" y="224"/>
                </a:lnTo>
                <a:lnTo>
                  <a:pt x="111" y="224"/>
                </a:lnTo>
                <a:lnTo>
                  <a:pt x="123" y="224"/>
                </a:lnTo>
                <a:lnTo>
                  <a:pt x="134" y="223"/>
                </a:lnTo>
                <a:lnTo>
                  <a:pt x="144" y="221"/>
                </a:lnTo>
                <a:lnTo>
                  <a:pt x="155" y="217"/>
                </a:lnTo>
                <a:lnTo>
                  <a:pt x="165" y="211"/>
                </a:lnTo>
                <a:lnTo>
                  <a:pt x="174" y="205"/>
                </a:lnTo>
                <a:lnTo>
                  <a:pt x="182" y="200"/>
                </a:lnTo>
                <a:lnTo>
                  <a:pt x="190" y="192"/>
                </a:lnTo>
                <a:lnTo>
                  <a:pt x="197" y="184"/>
                </a:lnTo>
                <a:lnTo>
                  <a:pt x="203" y="175"/>
                </a:lnTo>
                <a:lnTo>
                  <a:pt x="209" y="167"/>
                </a:lnTo>
                <a:lnTo>
                  <a:pt x="214" y="155"/>
                </a:lnTo>
                <a:lnTo>
                  <a:pt x="218" y="146"/>
                </a:lnTo>
                <a:lnTo>
                  <a:pt x="220" y="136"/>
                </a:lnTo>
                <a:lnTo>
                  <a:pt x="222" y="125"/>
                </a:lnTo>
                <a:lnTo>
                  <a:pt x="222" y="113"/>
                </a:lnTo>
                <a:lnTo>
                  <a:pt x="222" y="102"/>
                </a:lnTo>
                <a:lnTo>
                  <a:pt x="220" y="90"/>
                </a:lnTo>
                <a:lnTo>
                  <a:pt x="218" y="79"/>
                </a:lnTo>
                <a:lnTo>
                  <a:pt x="214" y="69"/>
                </a:lnTo>
                <a:lnTo>
                  <a:pt x="209" y="60"/>
                </a:lnTo>
                <a:lnTo>
                  <a:pt x="203" y="50"/>
                </a:lnTo>
                <a:lnTo>
                  <a:pt x="197" y="42"/>
                </a:lnTo>
                <a:lnTo>
                  <a:pt x="190" y="33"/>
                </a:lnTo>
                <a:lnTo>
                  <a:pt x="182" y="27"/>
                </a:lnTo>
                <a:lnTo>
                  <a:pt x="174" y="19"/>
                </a:lnTo>
                <a:lnTo>
                  <a:pt x="165" y="14"/>
                </a:lnTo>
                <a:lnTo>
                  <a:pt x="155" y="10"/>
                </a:lnTo>
                <a:lnTo>
                  <a:pt x="144" y="6"/>
                </a:lnTo>
                <a:lnTo>
                  <a:pt x="134" y="4"/>
                </a:lnTo>
                <a:lnTo>
                  <a:pt x="123" y="2"/>
                </a:lnTo>
                <a:lnTo>
                  <a:pt x="111"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sl-SI"/>
          </a:p>
        </p:txBody>
      </p:sp>
      <p:sp>
        <p:nvSpPr>
          <p:cNvPr id="30737" name="Freeform 20"/>
          <p:cNvSpPr>
            <a:spLocks/>
          </p:cNvSpPr>
          <p:nvPr/>
        </p:nvSpPr>
        <p:spPr bwMode="auto">
          <a:xfrm>
            <a:off x="3400425" y="4224338"/>
            <a:ext cx="177800" cy="177800"/>
          </a:xfrm>
          <a:custGeom>
            <a:avLst/>
            <a:gdLst>
              <a:gd name="T0" fmla="*/ 2147483646 w 223"/>
              <a:gd name="T1" fmla="*/ 2147483646 h 224"/>
              <a:gd name="T2" fmla="*/ 2147483646 w 223"/>
              <a:gd name="T3" fmla="*/ 2147483646 h 224"/>
              <a:gd name="T4" fmla="*/ 2147483646 w 223"/>
              <a:gd name="T5" fmla="*/ 2147483646 h 224"/>
              <a:gd name="T6" fmla="*/ 2147483646 w 223"/>
              <a:gd name="T7" fmla="*/ 2147483646 h 224"/>
              <a:gd name="T8" fmla="*/ 2147483646 w 223"/>
              <a:gd name="T9" fmla="*/ 2147483646 h 224"/>
              <a:gd name="T10" fmla="*/ 2147483646 w 223"/>
              <a:gd name="T11" fmla="*/ 2147483646 h 224"/>
              <a:gd name="T12" fmla="*/ 2147483646 w 223"/>
              <a:gd name="T13" fmla="*/ 2147483646 h 224"/>
              <a:gd name="T14" fmla="*/ 0 w 223"/>
              <a:gd name="T15" fmla="*/ 2147483646 h 224"/>
              <a:gd name="T16" fmla="*/ 0 w 223"/>
              <a:gd name="T17" fmla="*/ 2147483646 h 224"/>
              <a:gd name="T18" fmla="*/ 2147483646 w 223"/>
              <a:gd name="T19" fmla="*/ 2147483646 h 224"/>
              <a:gd name="T20" fmla="*/ 2147483646 w 223"/>
              <a:gd name="T21" fmla="*/ 2147483646 h 224"/>
              <a:gd name="T22" fmla="*/ 2147483646 w 223"/>
              <a:gd name="T23" fmla="*/ 2147483646 h 224"/>
              <a:gd name="T24" fmla="*/ 2147483646 w 223"/>
              <a:gd name="T25" fmla="*/ 2147483646 h 224"/>
              <a:gd name="T26" fmla="*/ 2147483646 w 223"/>
              <a:gd name="T27" fmla="*/ 2147483646 h 224"/>
              <a:gd name="T28" fmla="*/ 2147483646 w 223"/>
              <a:gd name="T29" fmla="*/ 2147483646 h 224"/>
              <a:gd name="T30" fmla="*/ 2147483646 w 223"/>
              <a:gd name="T31" fmla="*/ 2147483646 h 224"/>
              <a:gd name="T32" fmla="*/ 2147483646 w 223"/>
              <a:gd name="T33" fmla="*/ 2147483646 h 224"/>
              <a:gd name="T34" fmla="*/ 2147483646 w 223"/>
              <a:gd name="T35" fmla="*/ 2147483646 h 224"/>
              <a:gd name="T36" fmla="*/ 2147483646 w 223"/>
              <a:gd name="T37" fmla="*/ 2147483646 h 224"/>
              <a:gd name="T38" fmla="*/ 2147483646 w 223"/>
              <a:gd name="T39" fmla="*/ 2147483646 h 224"/>
              <a:gd name="T40" fmla="*/ 2147483646 w 223"/>
              <a:gd name="T41" fmla="*/ 2147483646 h 224"/>
              <a:gd name="T42" fmla="*/ 2147483646 w 223"/>
              <a:gd name="T43" fmla="*/ 2147483646 h 224"/>
              <a:gd name="T44" fmla="*/ 2147483646 w 223"/>
              <a:gd name="T45" fmla="*/ 2147483646 h 224"/>
              <a:gd name="T46" fmla="*/ 2147483646 w 223"/>
              <a:gd name="T47" fmla="*/ 2147483646 h 224"/>
              <a:gd name="T48" fmla="*/ 2147483646 w 223"/>
              <a:gd name="T49" fmla="*/ 2147483646 h 224"/>
              <a:gd name="T50" fmla="*/ 2147483646 w 223"/>
              <a:gd name="T51" fmla="*/ 2147483646 h 224"/>
              <a:gd name="T52" fmla="*/ 2147483646 w 223"/>
              <a:gd name="T53" fmla="*/ 2147483646 h 224"/>
              <a:gd name="T54" fmla="*/ 2147483646 w 223"/>
              <a:gd name="T55" fmla="*/ 2147483646 h 224"/>
              <a:gd name="T56" fmla="*/ 2147483646 w 223"/>
              <a:gd name="T57" fmla="*/ 2147483646 h 224"/>
              <a:gd name="T58" fmla="*/ 2147483646 w 223"/>
              <a:gd name="T59" fmla="*/ 2147483646 h 224"/>
              <a:gd name="T60" fmla="*/ 2147483646 w 223"/>
              <a:gd name="T61" fmla="*/ 2147483646 h 224"/>
              <a:gd name="T62" fmla="*/ 2147483646 w 223"/>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3" h="224">
                <a:moveTo>
                  <a:pt x="111" y="0"/>
                </a:moveTo>
                <a:lnTo>
                  <a:pt x="99" y="2"/>
                </a:lnTo>
                <a:lnTo>
                  <a:pt x="90" y="2"/>
                </a:lnTo>
                <a:lnTo>
                  <a:pt x="78" y="6"/>
                </a:lnTo>
                <a:lnTo>
                  <a:pt x="68" y="10"/>
                </a:lnTo>
                <a:lnTo>
                  <a:pt x="59" y="14"/>
                </a:lnTo>
                <a:lnTo>
                  <a:pt x="49" y="19"/>
                </a:lnTo>
                <a:lnTo>
                  <a:pt x="40" y="27"/>
                </a:lnTo>
                <a:lnTo>
                  <a:pt x="32" y="33"/>
                </a:lnTo>
                <a:lnTo>
                  <a:pt x="24" y="42"/>
                </a:lnTo>
                <a:lnTo>
                  <a:pt x="19" y="50"/>
                </a:lnTo>
                <a:lnTo>
                  <a:pt x="13" y="60"/>
                </a:lnTo>
                <a:lnTo>
                  <a:pt x="9" y="69"/>
                </a:lnTo>
                <a:lnTo>
                  <a:pt x="5" y="79"/>
                </a:lnTo>
                <a:lnTo>
                  <a:pt x="2" y="90"/>
                </a:lnTo>
                <a:lnTo>
                  <a:pt x="0" y="102"/>
                </a:lnTo>
                <a:lnTo>
                  <a:pt x="0" y="113"/>
                </a:lnTo>
                <a:lnTo>
                  <a:pt x="0" y="125"/>
                </a:lnTo>
                <a:lnTo>
                  <a:pt x="2" y="134"/>
                </a:lnTo>
                <a:lnTo>
                  <a:pt x="5" y="146"/>
                </a:lnTo>
                <a:lnTo>
                  <a:pt x="9" y="155"/>
                </a:lnTo>
                <a:lnTo>
                  <a:pt x="13" y="165"/>
                </a:lnTo>
                <a:lnTo>
                  <a:pt x="19" y="174"/>
                </a:lnTo>
                <a:lnTo>
                  <a:pt x="24" y="184"/>
                </a:lnTo>
                <a:lnTo>
                  <a:pt x="32" y="192"/>
                </a:lnTo>
                <a:lnTo>
                  <a:pt x="40" y="199"/>
                </a:lnTo>
                <a:lnTo>
                  <a:pt x="49" y="205"/>
                </a:lnTo>
                <a:lnTo>
                  <a:pt x="59" y="211"/>
                </a:lnTo>
                <a:lnTo>
                  <a:pt x="68" y="215"/>
                </a:lnTo>
                <a:lnTo>
                  <a:pt x="78" y="219"/>
                </a:lnTo>
                <a:lnTo>
                  <a:pt x="90" y="222"/>
                </a:lnTo>
                <a:lnTo>
                  <a:pt x="99" y="224"/>
                </a:lnTo>
                <a:lnTo>
                  <a:pt x="111" y="224"/>
                </a:lnTo>
                <a:lnTo>
                  <a:pt x="122" y="224"/>
                </a:lnTo>
                <a:lnTo>
                  <a:pt x="133" y="222"/>
                </a:lnTo>
                <a:lnTo>
                  <a:pt x="145" y="219"/>
                </a:lnTo>
                <a:lnTo>
                  <a:pt x="155" y="215"/>
                </a:lnTo>
                <a:lnTo>
                  <a:pt x="164" y="211"/>
                </a:lnTo>
                <a:lnTo>
                  <a:pt x="174" y="205"/>
                </a:lnTo>
                <a:lnTo>
                  <a:pt x="181" y="199"/>
                </a:lnTo>
                <a:lnTo>
                  <a:pt x="191" y="192"/>
                </a:lnTo>
                <a:lnTo>
                  <a:pt x="197" y="184"/>
                </a:lnTo>
                <a:lnTo>
                  <a:pt x="204" y="174"/>
                </a:lnTo>
                <a:lnTo>
                  <a:pt x="210" y="165"/>
                </a:lnTo>
                <a:lnTo>
                  <a:pt x="214" y="155"/>
                </a:lnTo>
                <a:lnTo>
                  <a:pt x="218" y="146"/>
                </a:lnTo>
                <a:lnTo>
                  <a:pt x="220" y="134"/>
                </a:lnTo>
                <a:lnTo>
                  <a:pt x="221" y="125"/>
                </a:lnTo>
                <a:lnTo>
                  <a:pt x="223" y="113"/>
                </a:lnTo>
                <a:lnTo>
                  <a:pt x="221" y="102"/>
                </a:lnTo>
                <a:lnTo>
                  <a:pt x="220" y="90"/>
                </a:lnTo>
                <a:lnTo>
                  <a:pt x="218" y="79"/>
                </a:lnTo>
                <a:lnTo>
                  <a:pt x="214" y="69"/>
                </a:lnTo>
                <a:lnTo>
                  <a:pt x="210" y="60"/>
                </a:lnTo>
                <a:lnTo>
                  <a:pt x="204" y="50"/>
                </a:lnTo>
                <a:lnTo>
                  <a:pt x="197" y="42"/>
                </a:lnTo>
                <a:lnTo>
                  <a:pt x="191" y="33"/>
                </a:lnTo>
                <a:lnTo>
                  <a:pt x="181" y="27"/>
                </a:lnTo>
                <a:lnTo>
                  <a:pt x="174" y="19"/>
                </a:lnTo>
                <a:lnTo>
                  <a:pt x="164" y="14"/>
                </a:lnTo>
                <a:lnTo>
                  <a:pt x="155" y="10"/>
                </a:lnTo>
                <a:lnTo>
                  <a:pt x="145" y="6"/>
                </a:lnTo>
                <a:lnTo>
                  <a:pt x="133" y="2"/>
                </a:lnTo>
                <a:lnTo>
                  <a:pt x="122" y="2"/>
                </a:lnTo>
                <a:lnTo>
                  <a:pt x="111" y="0"/>
                </a:lnTo>
                <a:close/>
              </a:path>
            </a:pathLst>
          </a:cu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738" name="Freeform 21"/>
          <p:cNvSpPr>
            <a:spLocks/>
          </p:cNvSpPr>
          <p:nvPr/>
        </p:nvSpPr>
        <p:spPr bwMode="auto">
          <a:xfrm>
            <a:off x="3400425" y="4224338"/>
            <a:ext cx="177800" cy="177800"/>
          </a:xfrm>
          <a:custGeom>
            <a:avLst/>
            <a:gdLst>
              <a:gd name="T0" fmla="*/ 2147483646 w 223"/>
              <a:gd name="T1" fmla="*/ 2147483646 h 224"/>
              <a:gd name="T2" fmla="*/ 2147483646 w 223"/>
              <a:gd name="T3" fmla="*/ 2147483646 h 224"/>
              <a:gd name="T4" fmla="*/ 2147483646 w 223"/>
              <a:gd name="T5" fmla="*/ 2147483646 h 224"/>
              <a:gd name="T6" fmla="*/ 2147483646 w 223"/>
              <a:gd name="T7" fmla="*/ 2147483646 h 224"/>
              <a:gd name="T8" fmla="*/ 2147483646 w 223"/>
              <a:gd name="T9" fmla="*/ 2147483646 h 224"/>
              <a:gd name="T10" fmla="*/ 2147483646 w 223"/>
              <a:gd name="T11" fmla="*/ 2147483646 h 224"/>
              <a:gd name="T12" fmla="*/ 2147483646 w 223"/>
              <a:gd name="T13" fmla="*/ 2147483646 h 224"/>
              <a:gd name="T14" fmla="*/ 0 w 223"/>
              <a:gd name="T15" fmla="*/ 2147483646 h 224"/>
              <a:gd name="T16" fmla="*/ 0 w 223"/>
              <a:gd name="T17" fmla="*/ 2147483646 h 224"/>
              <a:gd name="T18" fmla="*/ 2147483646 w 223"/>
              <a:gd name="T19" fmla="*/ 2147483646 h 224"/>
              <a:gd name="T20" fmla="*/ 2147483646 w 223"/>
              <a:gd name="T21" fmla="*/ 2147483646 h 224"/>
              <a:gd name="T22" fmla="*/ 2147483646 w 223"/>
              <a:gd name="T23" fmla="*/ 2147483646 h 224"/>
              <a:gd name="T24" fmla="*/ 2147483646 w 223"/>
              <a:gd name="T25" fmla="*/ 2147483646 h 224"/>
              <a:gd name="T26" fmla="*/ 2147483646 w 223"/>
              <a:gd name="T27" fmla="*/ 2147483646 h 224"/>
              <a:gd name="T28" fmla="*/ 2147483646 w 223"/>
              <a:gd name="T29" fmla="*/ 2147483646 h 224"/>
              <a:gd name="T30" fmla="*/ 2147483646 w 223"/>
              <a:gd name="T31" fmla="*/ 2147483646 h 224"/>
              <a:gd name="T32" fmla="*/ 2147483646 w 223"/>
              <a:gd name="T33" fmla="*/ 2147483646 h 224"/>
              <a:gd name="T34" fmla="*/ 2147483646 w 223"/>
              <a:gd name="T35" fmla="*/ 2147483646 h 224"/>
              <a:gd name="T36" fmla="*/ 2147483646 w 223"/>
              <a:gd name="T37" fmla="*/ 2147483646 h 224"/>
              <a:gd name="T38" fmla="*/ 2147483646 w 223"/>
              <a:gd name="T39" fmla="*/ 2147483646 h 224"/>
              <a:gd name="T40" fmla="*/ 2147483646 w 223"/>
              <a:gd name="T41" fmla="*/ 2147483646 h 224"/>
              <a:gd name="T42" fmla="*/ 2147483646 w 223"/>
              <a:gd name="T43" fmla="*/ 2147483646 h 224"/>
              <a:gd name="T44" fmla="*/ 2147483646 w 223"/>
              <a:gd name="T45" fmla="*/ 2147483646 h 224"/>
              <a:gd name="T46" fmla="*/ 2147483646 w 223"/>
              <a:gd name="T47" fmla="*/ 2147483646 h 224"/>
              <a:gd name="T48" fmla="*/ 2147483646 w 223"/>
              <a:gd name="T49" fmla="*/ 2147483646 h 224"/>
              <a:gd name="T50" fmla="*/ 2147483646 w 223"/>
              <a:gd name="T51" fmla="*/ 2147483646 h 224"/>
              <a:gd name="T52" fmla="*/ 2147483646 w 223"/>
              <a:gd name="T53" fmla="*/ 2147483646 h 224"/>
              <a:gd name="T54" fmla="*/ 2147483646 w 223"/>
              <a:gd name="T55" fmla="*/ 2147483646 h 224"/>
              <a:gd name="T56" fmla="*/ 2147483646 w 223"/>
              <a:gd name="T57" fmla="*/ 2147483646 h 224"/>
              <a:gd name="T58" fmla="*/ 2147483646 w 223"/>
              <a:gd name="T59" fmla="*/ 2147483646 h 224"/>
              <a:gd name="T60" fmla="*/ 2147483646 w 223"/>
              <a:gd name="T61" fmla="*/ 2147483646 h 224"/>
              <a:gd name="T62" fmla="*/ 2147483646 w 223"/>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3" h="224">
                <a:moveTo>
                  <a:pt x="111" y="0"/>
                </a:moveTo>
                <a:lnTo>
                  <a:pt x="99" y="2"/>
                </a:lnTo>
                <a:lnTo>
                  <a:pt x="90" y="2"/>
                </a:lnTo>
                <a:lnTo>
                  <a:pt x="78" y="6"/>
                </a:lnTo>
                <a:lnTo>
                  <a:pt x="68" y="10"/>
                </a:lnTo>
                <a:lnTo>
                  <a:pt x="59" y="14"/>
                </a:lnTo>
                <a:lnTo>
                  <a:pt x="49" y="19"/>
                </a:lnTo>
                <a:lnTo>
                  <a:pt x="40" y="27"/>
                </a:lnTo>
                <a:lnTo>
                  <a:pt x="32" y="33"/>
                </a:lnTo>
                <a:lnTo>
                  <a:pt x="24" y="42"/>
                </a:lnTo>
                <a:lnTo>
                  <a:pt x="19" y="50"/>
                </a:lnTo>
                <a:lnTo>
                  <a:pt x="13" y="60"/>
                </a:lnTo>
                <a:lnTo>
                  <a:pt x="9" y="69"/>
                </a:lnTo>
                <a:lnTo>
                  <a:pt x="5" y="79"/>
                </a:lnTo>
                <a:lnTo>
                  <a:pt x="2" y="90"/>
                </a:lnTo>
                <a:lnTo>
                  <a:pt x="0" y="102"/>
                </a:lnTo>
                <a:lnTo>
                  <a:pt x="0" y="113"/>
                </a:lnTo>
                <a:lnTo>
                  <a:pt x="0" y="125"/>
                </a:lnTo>
                <a:lnTo>
                  <a:pt x="2" y="134"/>
                </a:lnTo>
                <a:lnTo>
                  <a:pt x="5" y="146"/>
                </a:lnTo>
                <a:lnTo>
                  <a:pt x="9" y="155"/>
                </a:lnTo>
                <a:lnTo>
                  <a:pt x="13" y="165"/>
                </a:lnTo>
                <a:lnTo>
                  <a:pt x="19" y="174"/>
                </a:lnTo>
                <a:lnTo>
                  <a:pt x="24" y="184"/>
                </a:lnTo>
                <a:lnTo>
                  <a:pt x="32" y="192"/>
                </a:lnTo>
                <a:lnTo>
                  <a:pt x="40" y="199"/>
                </a:lnTo>
                <a:lnTo>
                  <a:pt x="49" y="205"/>
                </a:lnTo>
                <a:lnTo>
                  <a:pt x="59" y="211"/>
                </a:lnTo>
                <a:lnTo>
                  <a:pt x="68" y="215"/>
                </a:lnTo>
                <a:lnTo>
                  <a:pt x="78" y="219"/>
                </a:lnTo>
                <a:lnTo>
                  <a:pt x="90" y="222"/>
                </a:lnTo>
                <a:lnTo>
                  <a:pt x="99" y="224"/>
                </a:lnTo>
                <a:lnTo>
                  <a:pt x="111" y="224"/>
                </a:lnTo>
                <a:lnTo>
                  <a:pt x="122" y="224"/>
                </a:lnTo>
                <a:lnTo>
                  <a:pt x="133" y="222"/>
                </a:lnTo>
                <a:lnTo>
                  <a:pt x="145" y="219"/>
                </a:lnTo>
                <a:lnTo>
                  <a:pt x="155" y="215"/>
                </a:lnTo>
                <a:lnTo>
                  <a:pt x="164" y="211"/>
                </a:lnTo>
                <a:lnTo>
                  <a:pt x="174" y="205"/>
                </a:lnTo>
                <a:lnTo>
                  <a:pt x="181" y="199"/>
                </a:lnTo>
                <a:lnTo>
                  <a:pt x="191" y="192"/>
                </a:lnTo>
                <a:lnTo>
                  <a:pt x="197" y="184"/>
                </a:lnTo>
                <a:lnTo>
                  <a:pt x="204" y="174"/>
                </a:lnTo>
                <a:lnTo>
                  <a:pt x="210" y="165"/>
                </a:lnTo>
                <a:lnTo>
                  <a:pt x="214" y="155"/>
                </a:lnTo>
                <a:lnTo>
                  <a:pt x="218" y="146"/>
                </a:lnTo>
                <a:lnTo>
                  <a:pt x="220" y="134"/>
                </a:lnTo>
                <a:lnTo>
                  <a:pt x="221" y="125"/>
                </a:lnTo>
                <a:lnTo>
                  <a:pt x="223" y="113"/>
                </a:lnTo>
                <a:lnTo>
                  <a:pt x="221" y="102"/>
                </a:lnTo>
                <a:lnTo>
                  <a:pt x="220" y="90"/>
                </a:lnTo>
                <a:lnTo>
                  <a:pt x="218" y="79"/>
                </a:lnTo>
                <a:lnTo>
                  <a:pt x="214" y="69"/>
                </a:lnTo>
                <a:lnTo>
                  <a:pt x="210" y="60"/>
                </a:lnTo>
                <a:lnTo>
                  <a:pt x="204" y="50"/>
                </a:lnTo>
                <a:lnTo>
                  <a:pt x="197" y="42"/>
                </a:lnTo>
                <a:lnTo>
                  <a:pt x="191" y="33"/>
                </a:lnTo>
                <a:lnTo>
                  <a:pt x="181" y="27"/>
                </a:lnTo>
                <a:lnTo>
                  <a:pt x="174" y="19"/>
                </a:lnTo>
                <a:lnTo>
                  <a:pt x="164" y="14"/>
                </a:lnTo>
                <a:lnTo>
                  <a:pt x="155" y="10"/>
                </a:lnTo>
                <a:lnTo>
                  <a:pt x="145" y="6"/>
                </a:lnTo>
                <a:lnTo>
                  <a:pt x="133" y="2"/>
                </a:lnTo>
                <a:lnTo>
                  <a:pt x="122" y="2"/>
                </a:lnTo>
                <a:lnTo>
                  <a:pt x="111"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sl-SI"/>
          </a:p>
        </p:txBody>
      </p:sp>
      <p:sp>
        <p:nvSpPr>
          <p:cNvPr id="30739" name="Freeform 22"/>
          <p:cNvSpPr>
            <a:spLocks/>
          </p:cNvSpPr>
          <p:nvPr/>
        </p:nvSpPr>
        <p:spPr bwMode="auto">
          <a:xfrm>
            <a:off x="3408363" y="4762500"/>
            <a:ext cx="177800" cy="177800"/>
          </a:xfrm>
          <a:custGeom>
            <a:avLst/>
            <a:gdLst>
              <a:gd name="T0" fmla="*/ 2147483646 w 224"/>
              <a:gd name="T1" fmla="*/ 2147483646 h 224"/>
              <a:gd name="T2" fmla="*/ 2147483646 w 224"/>
              <a:gd name="T3" fmla="*/ 2147483646 h 224"/>
              <a:gd name="T4" fmla="*/ 2147483646 w 224"/>
              <a:gd name="T5" fmla="*/ 2147483646 h 224"/>
              <a:gd name="T6" fmla="*/ 2147483646 w 224"/>
              <a:gd name="T7" fmla="*/ 2147483646 h 224"/>
              <a:gd name="T8" fmla="*/ 2147483646 w 224"/>
              <a:gd name="T9" fmla="*/ 2147483646 h 224"/>
              <a:gd name="T10" fmla="*/ 2147483646 w 224"/>
              <a:gd name="T11" fmla="*/ 2147483646 h 224"/>
              <a:gd name="T12" fmla="*/ 2147483646 w 224"/>
              <a:gd name="T13" fmla="*/ 2147483646 h 224"/>
              <a:gd name="T14" fmla="*/ 0 w 224"/>
              <a:gd name="T15" fmla="*/ 2147483646 h 224"/>
              <a:gd name="T16" fmla="*/ 0 w 224"/>
              <a:gd name="T17" fmla="*/ 2147483646 h 224"/>
              <a:gd name="T18" fmla="*/ 2147483646 w 224"/>
              <a:gd name="T19" fmla="*/ 2147483646 h 224"/>
              <a:gd name="T20" fmla="*/ 2147483646 w 224"/>
              <a:gd name="T21" fmla="*/ 2147483646 h 224"/>
              <a:gd name="T22" fmla="*/ 2147483646 w 224"/>
              <a:gd name="T23" fmla="*/ 2147483646 h 224"/>
              <a:gd name="T24" fmla="*/ 2147483646 w 224"/>
              <a:gd name="T25" fmla="*/ 2147483646 h 224"/>
              <a:gd name="T26" fmla="*/ 2147483646 w 224"/>
              <a:gd name="T27" fmla="*/ 2147483646 h 224"/>
              <a:gd name="T28" fmla="*/ 2147483646 w 224"/>
              <a:gd name="T29" fmla="*/ 2147483646 h 224"/>
              <a:gd name="T30" fmla="*/ 2147483646 w 224"/>
              <a:gd name="T31" fmla="*/ 2147483646 h 224"/>
              <a:gd name="T32" fmla="*/ 2147483646 w 224"/>
              <a:gd name="T33" fmla="*/ 2147483646 h 224"/>
              <a:gd name="T34" fmla="*/ 2147483646 w 224"/>
              <a:gd name="T35" fmla="*/ 2147483646 h 224"/>
              <a:gd name="T36" fmla="*/ 2147483646 w 224"/>
              <a:gd name="T37" fmla="*/ 2147483646 h 224"/>
              <a:gd name="T38" fmla="*/ 2147483646 w 224"/>
              <a:gd name="T39" fmla="*/ 2147483646 h 224"/>
              <a:gd name="T40" fmla="*/ 2147483646 w 224"/>
              <a:gd name="T41" fmla="*/ 2147483646 h 224"/>
              <a:gd name="T42" fmla="*/ 2147483646 w 224"/>
              <a:gd name="T43" fmla="*/ 2147483646 h 224"/>
              <a:gd name="T44" fmla="*/ 2147483646 w 224"/>
              <a:gd name="T45" fmla="*/ 2147483646 h 224"/>
              <a:gd name="T46" fmla="*/ 2147483646 w 224"/>
              <a:gd name="T47" fmla="*/ 2147483646 h 224"/>
              <a:gd name="T48" fmla="*/ 2147483646 w 224"/>
              <a:gd name="T49" fmla="*/ 2147483646 h 224"/>
              <a:gd name="T50" fmla="*/ 2147483646 w 224"/>
              <a:gd name="T51" fmla="*/ 2147483646 h 224"/>
              <a:gd name="T52" fmla="*/ 2147483646 w 224"/>
              <a:gd name="T53" fmla="*/ 2147483646 h 224"/>
              <a:gd name="T54" fmla="*/ 2147483646 w 224"/>
              <a:gd name="T55" fmla="*/ 2147483646 h 224"/>
              <a:gd name="T56" fmla="*/ 2147483646 w 224"/>
              <a:gd name="T57" fmla="*/ 2147483646 h 224"/>
              <a:gd name="T58" fmla="*/ 2147483646 w 224"/>
              <a:gd name="T59" fmla="*/ 2147483646 h 224"/>
              <a:gd name="T60" fmla="*/ 2147483646 w 224"/>
              <a:gd name="T61" fmla="*/ 2147483646 h 224"/>
              <a:gd name="T62" fmla="*/ 2147483646 w 224"/>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4" h="224">
                <a:moveTo>
                  <a:pt x="113" y="0"/>
                </a:moveTo>
                <a:lnTo>
                  <a:pt x="102" y="2"/>
                </a:lnTo>
                <a:lnTo>
                  <a:pt x="90" y="4"/>
                </a:lnTo>
                <a:lnTo>
                  <a:pt x="79" y="6"/>
                </a:lnTo>
                <a:lnTo>
                  <a:pt x="69" y="10"/>
                </a:lnTo>
                <a:lnTo>
                  <a:pt x="59" y="14"/>
                </a:lnTo>
                <a:lnTo>
                  <a:pt x="50" y="19"/>
                </a:lnTo>
                <a:lnTo>
                  <a:pt x="40" y="27"/>
                </a:lnTo>
                <a:lnTo>
                  <a:pt x="33" y="33"/>
                </a:lnTo>
                <a:lnTo>
                  <a:pt x="25" y="42"/>
                </a:lnTo>
                <a:lnTo>
                  <a:pt x="19" y="50"/>
                </a:lnTo>
                <a:lnTo>
                  <a:pt x="14" y="60"/>
                </a:lnTo>
                <a:lnTo>
                  <a:pt x="10" y="69"/>
                </a:lnTo>
                <a:lnTo>
                  <a:pt x="6" y="79"/>
                </a:lnTo>
                <a:lnTo>
                  <a:pt x="2" y="90"/>
                </a:lnTo>
                <a:lnTo>
                  <a:pt x="0" y="102"/>
                </a:lnTo>
                <a:lnTo>
                  <a:pt x="0" y="113"/>
                </a:lnTo>
                <a:lnTo>
                  <a:pt x="0" y="125"/>
                </a:lnTo>
                <a:lnTo>
                  <a:pt x="2" y="136"/>
                </a:lnTo>
                <a:lnTo>
                  <a:pt x="6" y="146"/>
                </a:lnTo>
                <a:lnTo>
                  <a:pt x="10" y="155"/>
                </a:lnTo>
                <a:lnTo>
                  <a:pt x="14" y="167"/>
                </a:lnTo>
                <a:lnTo>
                  <a:pt x="19" y="175"/>
                </a:lnTo>
                <a:lnTo>
                  <a:pt x="25" y="184"/>
                </a:lnTo>
                <a:lnTo>
                  <a:pt x="33" y="192"/>
                </a:lnTo>
                <a:lnTo>
                  <a:pt x="40" y="200"/>
                </a:lnTo>
                <a:lnTo>
                  <a:pt x="50" y="205"/>
                </a:lnTo>
                <a:lnTo>
                  <a:pt x="59" y="211"/>
                </a:lnTo>
                <a:lnTo>
                  <a:pt x="69" y="217"/>
                </a:lnTo>
                <a:lnTo>
                  <a:pt x="79" y="221"/>
                </a:lnTo>
                <a:lnTo>
                  <a:pt x="90" y="223"/>
                </a:lnTo>
                <a:lnTo>
                  <a:pt x="102" y="224"/>
                </a:lnTo>
                <a:lnTo>
                  <a:pt x="113" y="224"/>
                </a:lnTo>
                <a:lnTo>
                  <a:pt x="123" y="224"/>
                </a:lnTo>
                <a:lnTo>
                  <a:pt x="134" y="223"/>
                </a:lnTo>
                <a:lnTo>
                  <a:pt x="146" y="221"/>
                </a:lnTo>
                <a:lnTo>
                  <a:pt x="155" y="217"/>
                </a:lnTo>
                <a:lnTo>
                  <a:pt x="165" y="211"/>
                </a:lnTo>
                <a:lnTo>
                  <a:pt x="174" y="205"/>
                </a:lnTo>
                <a:lnTo>
                  <a:pt x="184" y="200"/>
                </a:lnTo>
                <a:lnTo>
                  <a:pt x="191" y="192"/>
                </a:lnTo>
                <a:lnTo>
                  <a:pt x="199" y="184"/>
                </a:lnTo>
                <a:lnTo>
                  <a:pt x="205" y="175"/>
                </a:lnTo>
                <a:lnTo>
                  <a:pt x="211" y="167"/>
                </a:lnTo>
                <a:lnTo>
                  <a:pt x="214" y="155"/>
                </a:lnTo>
                <a:lnTo>
                  <a:pt x="218" y="146"/>
                </a:lnTo>
                <a:lnTo>
                  <a:pt x="222" y="136"/>
                </a:lnTo>
                <a:lnTo>
                  <a:pt x="224" y="125"/>
                </a:lnTo>
                <a:lnTo>
                  <a:pt x="224" y="113"/>
                </a:lnTo>
                <a:lnTo>
                  <a:pt x="224" y="102"/>
                </a:lnTo>
                <a:lnTo>
                  <a:pt x="222" y="90"/>
                </a:lnTo>
                <a:lnTo>
                  <a:pt x="218" y="79"/>
                </a:lnTo>
                <a:lnTo>
                  <a:pt x="214" y="69"/>
                </a:lnTo>
                <a:lnTo>
                  <a:pt x="211" y="60"/>
                </a:lnTo>
                <a:lnTo>
                  <a:pt x="205" y="50"/>
                </a:lnTo>
                <a:lnTo>
                  <a:pt x="199" y="42"/>
                </a:lnTo>
                <a:lnTo>
                  <a:pt x="191" y="33"/>
                </a:lnTo>
                <a:lnTo>
                  <a:pt x="184" y="27"/>
                </a:lnTo>
                <a:lnTo>
                  <a:pt x="174" y="19"/>
                </a:lnTo>
                <a:lnTo>
                  <a:pt x="165" y="14"/>
                </a:lnTo>
                <a:lnTo>
                  <a:pt x="155" y="10"/>
                </a:lnTo>
                <a:lnTo>
                  <a:pt x="146" y="6"/>
                </a:lnTo>
                <a:lnTo>
                  <a:pt x="134" y="4"/>
                </a:lnTo>
                <a:lnTo>
                  <a:pt x="123" y="2"/>
                </a:lnTo>
                <a:lnTo>
                  <a:pt x="113" y="0"/>
                </a:lnTo>
                <a:close/>
              </a:path>
            </a:pathLst>
          </a:cu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740" name="Freeform 23"/>
          <p:cNvSpPr>
            <a:spLocks/>
          </p:cNvSpPr>
          <p:nvPr/>
        </p:nvSpPr>
        <p:spPr bwMode="auto">
          <a:xfrm>
            <a:off x="3408363" y="4762500"/>
            <a:ext cx="177800" cy="177800"/>
          </a:xfrm>
          <a:custGeom>
            <a:avLst/>
            <a:gdLst>
              <a:gd name="T0" fmla="*/ 2147483646 w 224"/>
              <a:gd name="T1" fmla="*/ 2147483646 h 224"/>
              <a:gd name="T2" fmla="*/ 2147483646 w 224"/>
              <a:gd name="T3" fmla="*/ 2147483646 h 224"/>
              <a:gd name="T4" fmla="*/ 2147483646 w 224"/>
              <a:gd name="T5" fmla="*/ 2147483646 h 224"/>
              <a:gd name="T6" fmla="*/ 2147483646 w 224"/>
              <a:gd name="T7" fmla="*/ 2147483646 h 224"/>
              <a:gd name="T8" fmla="*/ 2147483646 w 224"/>
              <a:gd name="T9" fmla="*/ 2147483646 h 224"/>
              <a:gd name="T10" fmla="*/ 2147483646 w 224"/>
              <a:gd name="T11" fmla="*/ 2147483646 h 224"/>
              <a:gd name="T12" fmla="*/ 2147483646 w 224"/>
              <a:gd name="T13" fmla="*/ 2147483646 h 224"/>
              <a:gd name="T14" fmla="*/ 0 w 224"/>
              <a:gd name="T15" fmla="*/ 2147483646 h 224"/>
              <a:gd name="T16" fmla="*/ 0 w 224"/>
              <a:gd name="T17" fmla="*/ 2147483646 h 224"/>
              <a:gd name="T18" fmla="*/ 2147483646 w 224"/>
              <a:gd name="T19" fmla="*/ 2147483646 h 224"/>
              <a:gd name="T20" fmla="*/ 2147483646 w 224"/>
              <a:gd name="T21" fmla="*/ 2147483646 h 224"/>
              <a:gd name="T22" fmla="*/ 2147483646 w 224"/>
              <a:gd name="T23" fmla="*/ 2147483646 h 224"/>
              <a:gd name="T24" fmla="*/ 2147483646 w 224"/>
              <a:gd name="T25" fmla="*/ 2147483646 h 224"/>
              <a:gd name="T26" fmla="*/ 2147483646 w 224"/>
              <a:gd name="T27" fmla="*/ 2147483646 h 224"/>
              <a:gd name="T28" fmla="*/ 2147483646 w 224"/>
              <a:gd name="T29" fmla="*/ 2147483646 h 224"/>
              <a:gd name="T30" fmla="*/ 2147483646 w 224"/>
              <a:gd name="T31" fmla="*/ 2147483646 h 224"/>
              <a:gd name="T32" fmla="*/ 2147483646 w 224"/>
              <a:gd name="T33" fmla="*/ 2147483646 h 224"/>
              <a:gd name="T34" fmla="*/ 2147483646 w 224"/>
              <a:gd name="T35" fmla="*/ 2147483646 h 224"/>
              <a:gd name="T36" fmla="*/ 2147483646 w 224"/>
              <a:gd name="T37" fmla="*/ 2147483646 h 224"/>
              <a:gd name="T38" fmla="*/ 2147483646 w 224"/>
              <a:gd name="T39" fmla="*/ 2147483646 h 224"/>
              <a:gd name="T40" fmla="*/ 2147483646 w 224"/>
              <a:gd name="T41" fmla="*/ 2147483646 h 224"/>
              <a:gd name="T42" fmla="*/ 2147483646 w 224"/>
              <a:gd name="T43" fmla="*/ 2147483646 h 224"/>
              <a:gd name="T44" fmla="*/ 2147483646 w 224"/>
              <a:gd name="T45" fmla="*/ 2147483646 h 224"/>
              <a:gd name="T46" fmla="*/ 2147483646 w 224"/>
              <a:gd name="T47" fmla="*/ 2147483646 h 224"/>
              <a:gd name="T48" fmla="*/ 2147483646 w 224"/>
              <a:gd name="T49" fmla="*/ 2147483646 h 224"/>
              <a:gd name="T50" fmla="*/ 2147483646 w 224"/>
              <a:gd name="T51" fmla="*/ 2147483646 h 224"/>
              <a:gd name="T52" fmla="*/ 2147483646 w 224"/>
              <a:gd name="T53" fmla="*/ 2147483646 h 224"/>
              <a:gd name="T54" fmla="*/ 2147483646 w 224"/>
              <a:gd name="T55" fmla="*/ 2147483646 h 224"/>
              <a:gd name="T56" fmla="*/ 2147483646 w 224"/>
              <a:gd name="T57" fmla="*/ 2147483646 h 224"/>
              <a:gd name="T58" fmla="*/ 2147483646 w 224"/>
              <a:gd name="T59" fmla="*/ 2147483646 h 224"/>
              <a:gd name="T60" fmla="*/ 2147483646 w 224"/>
              <a:gd name="T61" fmla="*/ 2147483646 h 224"/>
              <a:gd name="T62" fmla="*/ 2147483646 w 224"/>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4" h="224">
                <a:moveTo>
                  <a:pt x="113" y="0"/>
                </a:moveTo>
                <a:lnTo>
                  <a:pt x="102" y="2"/>
                </a:lnTo>
                <a:lnTo>
                  <a:pt x="90" y="4"/>
                </a:lnTo>
                <a:lnTo>
                  <a:pt x="79" y="6"/>
                </a:lnTo>
                <a:lnTo>
                  <a:pt x="69" y="10"/>
                </a:lnTo>
                <a:lnTo>
                  <a:pt x="59" y="14"/>
                </a:lnTo>
                <a:lnTo>
                  <a:pt x="50" y="19"/>
                </a:lnTo>
                <a:lnTo>
                  <a:pt x="40" y="27"/>
                </a:lnTo>
                <a:lnTo>
                  <a:pt x="33" y="33"/>
                </a:lnTo>
                <a:lnTo>
                  <a:pt x="25" y="42"/>
                </a:lnTo>
                <a:lnTo>
                  <a:pt x="19" y="50"/>
                </a:lnTo>
                <a:lnTo>
                  <a:pt x="14" y="60"/>
                </a:lnTo>
                <a:lnTo>
                  <a:pt x="10" y="69"/>
                </a:lnTo>
                <a:lnTo>
                  <a:pt x="6" y="79"/>
                </a:lnTo>
                <a:lnTo>
                  <a:pt x="2" y="90"/>
                </a:lnTo>
                <a:lnTo>
                  <a:pt x="0" y="102"/>
                </a:lnTo>
                <a:lnTo>
                  <a:pt x="0" y="113"/>
                </a:lnTo>
                <a:lnTo>
                  <a:pt x="0" y="125"/>
                </a:lnTo>
                <a:lnTo>
                  <a:pt x="2" y="136"/>
                </a:lnTo>
                <a:lnTo>
                  <a:pt x="6" y="146"/>
                </a:lnTo>
                <a:lnTo>
                  <a:pt x="10" y="155"/>
                </a:lnTo>
                <a:lnTo>
                  <a:pt x="14" y="167"/>
                </a:lnTo>
                <a:lnTo>
                  <a:pt x="19" y="175"/>
                </a:lnTo>
                <a:lnTo>
                  <a:pt x="25" y="184"/>
                </a:lnTo>
                <a:lnTo>
                  <a:pt x="33" y="192"/>
                </a:lnTo>
                <a:lnTo>
                  <a:pt x="40" y="200"/>
                </a:lnTo>
                <a:lnTo>
                  <a:pt x="50" y="205"/>
                </a:lnTo>
                <a:lnTo>
                  <a:pt x="59" y="211"/>
                </a:lnTo>
                <a:lnTo>
                  <a:pt x="69" y="217"/>
                </a:lnTo>
                <a:lnTo>
                  <a:pt x="79" y="221"/>
                </a:lnTo>
                <a:lnTo>
                  <a:pt x="90" y="223"/>
                </a:lnTo>
                <a:lnTo>
                  <a:pt x="102" y="224"/>
                </a:lnTo>
                <a:lnTo>
                  <a:pt x="113" y="224"/>
                </a:lnTo>
                <a:lnTo>
                  <a:pt x="123" y="224"/>
                </a:lnTo>
                <a:lnTo>
                  <a:pt x="134" y="223"/>
                </a:lnTo>
                <a:lnTo>
                  <a:pt x="146" y="221"/>
                </a:lnTo>
                <a:lnTo>
                  <a:pt x="155" y="217"/>
                </a:lnTo>
                <a:lnTo>
                  <a:pt x="165" y="211"/>
                </a:lnTo>
                <a:lnTo>
                  <a:pt x="174" y="205"/>
                </a:lnTo>
                <a:lnTo>
                  <a:pt x="184" y="200"/>
                </a:lnTo>
                <a:lnTo>
                  <a:pt x="191" y="192"/>
                </a:lnTo>
                <a:lnTo>
                  <a:pt x="199" y="184"/>
                </a:lnTo>
                <a:lnTo>
                  <a:pt x="205" y="175"/>
                </a:lnTo>
                <a:lnTo>
                  <a:pt x="211" y="167"/>
                </a:lnTo>
                <a:lnTo>
                  <a:pt x="214" y="155"/>
                </a:lnTo>
                <a:lnTo>
                  <a:pt x="218" y="146"/>
                </a:lnTo>
                <a:lnTo>
                  <a:pt x="222" y="136"/>
                </a:lnTo>
                <a:lnTo>
                  <a:pt x="224" y="125"/>
                </a:lnTo>
                <a:lnTo>
                  <a:pt x="224" y="113"/>
                </a:lnTo>
                <a:lnTo>
                  <a:pt x="224" y="102"/>
                </a:lnTo>
                <a:lnTo>
                  <a:pt x="222" y="90"/>
                </a:lnTo>
                <a:lnTo>
                  <a:pt x="218" y="79"/>
                </a:lnTo>
                <a:lnTo>
                  <a:pt x="214" y="69"/>
                </a:lnTo>
                <a:lnTo>
                  <a:pt x="211" y="60"/>
                </a:lnTo>
                <a:lnTo>
                  <a:pt x="205" y="50"/>
                </a:lnTo>
                <a:lnTo>
                  <a:pt x="199" y="42"/>
                </a:lnTo>
                <a:lnTo>
                  <a:pt x="191" y="33"/>
                </a:lnTo>
                <a:lnTo>
                  <a:pt x="184" y="27"/>
                </a:lnTo>
                <a:lnTo>
                  <a:pt x="174" y="19"/>
                </a:lnTo>
                <a:lnTo>
                  <a:pt x="165" y="14"/>
                </a:lnTo>
                <a:lnTo>
                  <a:pt x="155" y="10"/>
                </a:lnTo>
                <a:lnTo>
                  <a:pt x="146" y="6"/>
                </a:lnTo>
                <a:lnTo>
                  <a:pt x="134" y="4"/>
                </a:lnTo>
                <a:lnTo>
                  <a:pt x="123" y="2"/>
                </a:lnTo>
                <a:lnTo>
                  <a:pt x="113"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sl-SI"/>
          </a:p>
        </p:txBody>
      </p:sp>
      <p:sp>
        <p:nvSpPr>
          <p:cNvPr id="30741" name="Line 24"/>
          <p:cNvSpPr>
            <a:spLocks noChangeShapeType="1"/>
          </p:cNvSpPr>
          <p:nvPr/>
        </p:nvSpPr>
        <p:spPr bwMode="auto">
          <a:xfrm>
            <a:off x="1873250" y="1133475"/>
            <a:ext cx="2139950"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30742" name="Line 25"/>
          <p:cNvSpPr>
            <a:spLocks noChangeShapeType="1"/>
          </p:cNvSpPr>
          <p:nvPr/>
        </p:nvSpPr>
        <p:spPr bwMode="auto">
          <a:xfrm>
            <a:off x="3487738" y="1133475"/>
            <a:ext cx="0" cy="31115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30743" name="Line 26"/>
          <p:cNvSpPr>
            <a:spLocks noChangeShapeType="1"/>
          </p:cNvSpPr>
          <p:nvPr/>
        </p:nvSpPr>
        <p:spPr bwMode="auto">
          <a:xfrm>
            <a:off x="2406650" y="1141413"/>
            <a:ext cx="0" cy="650875"/>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30744" name="Rectangle 27"/>
          <p:cNvSpPr>
            <a:spLocks noChangeArrowheads="1"/>
          </p:cNvSpPr>
          <p:nvPr/>
        </p:nvSpPr>
        <p:spPr bwMode="auto">
          <a:xfrm>
            <a:off x="3386138" y="1452563"/>
            <a:ext cx="209550" cy="93662"/>
          </a:xfrm>
          <a:prstGeom prst="rect">
            <a:avLst/>
          </a:pr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45" name="Rectangle 28"/>
          <p:cNvSpPr>
            <a:spLocks noChangeArrowheads="1"/>
          </p:cNvSpPr>
          <p:nvPr/>
        </p:nvSpPr>
        <p:spPr bwMode="auto">
          <a:xfrm>
            <a:off x="3386138" y="1452563"/>
            <a:ext cx="209550" cy="936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46" name="Rectangle 29"/>
          <p:cNvSpPr>
            <a:spLocks noChangeArrowheads="1"/>
          </p:cNvSpPr>
          <p:nvPr/>
        </p:nvSpPr>
        <p:spPr bwMode="auto">
          <a:xfrm>
            <a:off x="2301875" y="1792288"/>
            <a:ext cx="211138" cy="93662"/>
          </a:xfrm>
          <a:prstGeom prst="rect">
            <a:avLst/>
          </a:pr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47" name="Rectangle 30"/>
          <p:cNvSpPr>
            <a:spLocks noChangeArrowheads="1"/>
          </p:cNvSpPr>
          <p:nvPr/>
        </p:nvSpPr>
        <p:spPr bwMode="auto">
          <a:xfrm>
            <a:off x="2301875" y="1792288"/>
            <a:ext cx="211138" cy="936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48" name="Rectangle 31"/>
          <p:cNvSpPr>
            <a:spLocks noChangeArrowheads="1"/>
          </p:cNvSpPr>
          <p:nvPr/>
        </p:nvSpPr>
        <p:spPr bwMode="auto">
          <a:xfrm>
            <a:off x="1873250" y="5241925"/>
            <a:ext cx="2147888" cy="158750"/>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49" name="Rectangle 32"/>
          <p:cNvSpPr>
            <a:spLocks noChangeArrowheads="1"/>
          </p:cNvSpPr>
          <p:nvPr/>
        </p:nvSpPr>
        <p:spPr bwMode="auto">
          <a:xfrm>
            <a:off x="1873250" y="5241925"/>
            <a:ext cx="2147888" cy="1587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50" name="Line 33"/>
          <p:cNvSpPr>
            <a:spLocks noChangeShapeType="1"/>
          </p:cNvSpPr>
          <p:nvPr/>
        </p:nvSpPr>
        <p:spPr bwMode="auto">
          <a:xfrm>
            <a:off x="1354138" y="2952750"/>
            <a:ext cx="325437" cy="158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30751" name="Freeform 34"/>
          <p:cNvSpPr>
            <a:spLocks/>
          </p:cNvSpPr>
          <p:nvPr/>
        </p:nvSpPr>
        <p:spPr bwMode="auto">
          <a:xfrm>
            <a:off x="1635125" y="2916238"/>
            <a:ext cx="125413" cy="79375"/>
          </a:xfrm>
          <a:custGeom>
            <a:avLst/>
            <a:gdLst>
              <a:gd name="T0" fmla="*/ 0 w 159"/>
              <a:gd name="T1" fmla="*/ 2147483646 h 99"/>
              <a:gd name="T2" fmla="*/ 2147483646 w 159"/>
              <a:gd name="T3" fmla="*/ 2147483646 h 99"/>
              <a:gd name="T4" fmla="*/ 0 w 159"/>
              <a:gd name="T5" fmla="*/ 0 h 99"/>
              <a:gd name="T6" fmla="*/ 2147483646 w 159"/>
              <a:gd name="T7" fmla="*/ 2147483646 h 99"/>
              <a:gd name="T8" fmla="*/ 0 w 159"/>
              <a:gd name="T9" fmla="*/ 2147483646 h 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 h="99">
                <a:moveTo>
                  <a:pt x="0" y="99"/>
                </a:moveTo>
                <a:lnTo>
                  <a:pt x="159" y="49"/>
                </a:lnTo>
                <a:lnTo>
                  <a:pt x="0" y="0"/>
                </a:lnTo>
                <a:lnTo>
                  <a:pt x="48" y="49"/>
                </a:lnTo>
                <a:lnTo>
                  <a:pt x="0" y="9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752" name="Rectangle 35"/>
          <p:cNvSpPr>
            <a:spLocks noChangeArrowheads="1"/>
          </p:cNvSpPr>
          <p:nvPr/>
        </p:nvSpPr>
        <p:spPr bwMode="auto">
          <a:xfrm>
            <a:off x="1868488" y="2414588"/>
            <a:ext cx="2160587" cy="1084262"/>
          </a:xfrm>
          <a:prstGeom prst="rect">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53" name="Rectangle 36"/>
          <p:cNvSpPr>
            <a:spLocks noChangeArrowheads="1"/>
          </p:cNvSpPr>
          <p:nvPr/>
        </p:nvSpPr>
        <p:spPr bwMode="auto">
          <a:xfrm>
            <a:off x="1350963" y="2697163"/>
            <a:ext cx="211137"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600" b="1">
                <a:solidFill>
                  <a:srgbClr val="000000"/>
                </a:solidFill>
                <a:latin typeface="Times New Roman" panose="02020603050405020304" pitchFamily="18" charset="0"/>
              </a:rPr>
              <a:t>F</a:t>
            </a:r>
            <a:endParaRPr lang="sl-SI" altLang="sl-SI" sz="1800"/>
          </a:p>
        </p:txBody>
      </p:sp>
      <p:sp>
        <p:nvSpPr>
          <p:cNvPr id="30754" name="Rectangle 37"/>
          <p:cNvSpPr>
            <a:spLocks noChangeArrowheads="1"/>
          </p:cNvSpPr>
          <p:nvPr/>
        </p:nvSpPr>
        <p:spPr bwMode="auto">
          <a:xfrm>
            <a:off x="1479550" y="2790825"/>
            <a:ext cx="127000"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100" b="1">
                <a:solidFill>
                  <a:srgbClr val="000000"/>
                </a:solidFill>
                <a:latin typeface="Times New Roman" panose="02020603050405020304" pitchFamily="18" charset="0"/>
              </a:rPr>
              <a:t>x</a:t>
            </a:r>
            <a:endParaRPr lang="sl-SI" altLang="sl-SI" sz="1800"/>
          </a:p>
        </p:txBody>
      </p:sp>
      <p:sp>
        <p:nvSpPr>
          <p:cNvPr id="30755" name="Rectangle 38"/>
          <p:cNvSpPr>
            <a:spLocks noChangeArrowheads="1"/>
          </p:cNvSpPr>
          <p:nvPr/>
        </p:nvSpPr>
        <p:spPr bwMode="auto">
          <a:xfrm>
            <a:off x="2998788" y="5389563"/>
            <a:ext cx="211137"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600" b="1">
                <a:solidFill>
                  <a:srgbClr val="000000"/>
                </a:solidFill>
                <a:latin typeface="Times New Roman" panose="02020603050405020304" pitchFamily="18" charset="0"/>
              </a:rPr>
              <a:t>F</a:t>
            </a:r>
            <a:endParaRPr lang="sl-SI" altLang="sl-SI" sz="1800"/>
          </a:p>
        </p:txBody>
      </p:sp>
      <p:sp>
        <p:nvSpPr>
          <p:cNvPr id="30756" name="Rectangle 39"/>
          <p:cNvSpPr>
            <a:spLocks noChangeArrowheads="1"/>
          </p:cNvSpPr>
          <p:nvPr/>
        </p:nvSpPr>
        <p:spPr bwMode="auto">
          <a:xfrm>
            <a:off x="3124200" y="5486400"/>
            <a:ext cx="128588"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100" b="1">
                <a:solidFill>
                  <a:srgbClr val="000000"/>
                </a:solidFill>
                <a:latin typeface="Times New Roman" panose="02020603050405020304" pitchFamily="18" charset="0"/>
              </a:rPr>
              <a:t>y</a:t>
            </a:r>
            <a:endParaRPr lang="sl-SI" altLang="sl-SI" sz="1800"/>
          </a:p>
        </p:txBody>
      </p:sp>
      <p:sp>
        <p:nvSpPr>
          <p:cNvPr id="30757" name="Rectangle 40"/>
          <p:cNvSpPr>
            <a:spLocks noChangeArrowheads="1"/>
          </p:cNvSpPr>
          <p:nvPr/>
        </p:nvSpPr>
        <p:spPr bwMode="auto">
          <a:xfrm>
            <a:off x="1868488" y="4038600"/>
            <a:ext cx="2160587" cy="1085850"/>
          </a:xfrm>
          <a:prstGeom prst="rect">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58" name="Line 41"/>
          <p:cNvSpPr>
            <a:spLocks noChangeShapeType="1"/>
          </p:cNvSpPr>
          <p:nvPr/>
        </p:nvSpPr>
        <p:spPr bwMode="auto">
          <a:xfrm>
            <a:off x="2944813" y="5311775"/>
            <a:ext cx="3175" cy="323850"/>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30759" name="Freeform 42"/>
          <p:cNvSpPr>
            <a:spLocks/>
          </p:cNvSpPr>
          <p:nvPr/>
        </p:nvSpPr>
        <p:spPr bwMode="auto">
          <a:xfrm>
            <a:off x="2906713" y="5229225"/>
            <a:ext cx="79375" cy="127000"/>
          </a:xfrm>
          <a:custGeom>
            <a:avLst/>
            <a:gdLst>
              <a:gd name="T0" fmla="*/ 2147483646 w 99"/>
              <a:gd name="T1" fmla="*/ 2147483646 h 159"/>
              <a:gd name="T2" fmla="*/ 2147483646 w 99"/>
              <a:gd name="T3" fmla="*/ 0 h 159"/>
              <a:gd name="T4" fmla="*/ 0 w 99"/>
              <a:gd name="T5" fmla="*/ 2147483646 h 159"/>
              <a:gd name="T6" fmla="*/ 2147483646 w 99"/>
              <a:gd name="T7" fmla="*/ 2147483646 h 159"/>
              <a:gd name="T8" fmla="*/ 2147483646 w 99"/>
              <a:gd name="T9" fmla="*/ 2147483646 h 1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9" h="159">
                <a:moveTo>
                  <a:pt x="99" y="159"/>
                </a:moveTo>
                <a:lnTo>
                  <a:pt x="48" y="0"/>
                </a:lnTo>
                <a:lnTo>
                  <a:pt x="0" y="159"/>
                </a:lnTo>
                <a:lnTo>
                  <a:pt x="48" y="110"/>
                </a:lnTo>
                <a:lnTo>
                  <a:pt x="99" y="15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760" name="Rectangle 88"/>
          <p:cNvSpPr>
            <a:spLocks noChangeArrowheads="1"/>
          </p:cNvSpPr>
          <p:nvPr/>
        </p:nvSpPr>
        <p:spPr bwMode="auto">
          <a:xfrm>
            <a:off x="3479800" y="2671763"/>
            <a:ext cx="14288" cy="15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61" name="Rectangle 89"/>
          <p:cNvSpPr>
            <a:spLocks noChangeArrowheads="1"/>
          </p:cNvSpPr>
          <p:nvPr/>
        </p:nvSpPr>
        <p:spPr bwMode="auto">
          <a:xfrm>
            <a:off x="3479800" y="2644775"/>
            <a:ext cx="1428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62" name="Rectangle 90"/>
          <p:cNvSpPr>
            <a:spLocks noChangeArrowheads="1"/>
          </p:cNvSpPr>
          <p:nvPr/>
        </p:nvSpPr>
        <p:spPr bwMode="auto">
          <a:xfrm>
            <a:off x="3479800" y="2616200"/>
            <a:ext cx="1428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63" name="Rectangle 91"/>
          <p:cNvSpPr>
            <a:spLocks noChangeArrowheads="1"/>
          </p:cNvSpPr>
          <p:nvPr/>
        </p:nvSpPr>
        <p:spPr bwMode="auto">
          <a:xfrm>
            <a:off x="3481388" y="2586038"/>
            <a:ext cx="14287" cy="15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64" name="Rectangle 92"/>
          <p:cNvSpPr>
            <a:spLocks noChangeArrowheads="1"/>
          </p:cNvSpPr>
          <p:nvPr/>
        </p:nvSpPr>
        <p:spPr bwMode="auto">
          <a:xfrm>
            <a:off x="3481388" y="2557463"/>
            <a:ext cx="14287" cy="15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65" name="Rectangle 93"/>
          <p:cNvSpPr>
            <a:spLocks noChangeArrowheads="1"/>
          </p:cNvSpPr>
          <p:nvPr/>
        </p:nvSpPr>
        <p:spPr bwMode="auto">
          <a:xfrm>
            <a:off x="3482975" y="2533650"/>
            <a:ext cx="15875"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66" name="Rectangle 94"/>
          <p:cNvSpPr>
            <a:spLocks noChangeArrowheads="1"/>
          </p:cNvSpPr>
          <p:nvPr/>
        </p:nvSpPr>
        <p:spPr bwMode="auto">
          <a:xfrm>
            <a:off x="3482975" y="2503488"/>
            <a:ext cx="15875"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67" name="Rectangle 95"/>
          <p:cNvSpPr>
            <a:spLocks noChangeArrowheads="1"/>
          </p:cNvSpPr>
          <p:nvPr/>
        </p:nvSpPr>
        <p:spPr bwMode="auto">
          <a:xfrm>
            <a:off x="3482975" y="2474913"/>
            <a:ext cx="15875" cy="142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68" name="Rectangle 96"/>
          <p:cNvSpPr>
            <a:spLocks noChangeArrowheads="1"/>
          </p:cNvSpPr>
          <p:nvPr/>
        </p:nvSpPr>
        <p:spPr bwMode="auto">
          <a:xfrm>
            <a:off x="3482975" y="2444750"/>
            <a:ext cx="15875" cy="15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69" name="Rectangle 97"/>
          <p:cNvSpPr>
            <a:spLocks noChangeArrowheads="1"/>
          </p:cNvSpPr>
          <p:nvPr/>
        </p:nvSpPr>
        <p:spPr bwMode="auto">
          <a:xfrm>
            <a:off x="3482975" y="2424113"/>
            <a:ext cx="15875" cy="95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70" name="Freeform 98"/>
          <p:cNvSpPr>
            <a:spLocks/>
          </p:cNvSpPr>
          <p:nvPr/>
        </p:nvSpPr>
        <p:spPr bwMode="auto">
          <a:xfrm>
            <a:off x="3451225" y="2339975"/>
            <a:ext cx="79375" cy="127000"/>
          </a:xfrm>
          <a:custGeom>
            <a:avLst/>
            <a:gdLst>
              <a:gd name="T0" fmla="*/ 2147483646 w 99"/>
              <a:gd name="T1" fmla="*/ 2147483646 h 159"/>
              <a:gd name="T2" fmla="*/ 2147483646 w 99"/>
              <a:gd name="T3" fmla="*/ 0 h 159"/>
              <a:gd name="T4" fmla="*/ 0 w 99"/>
              <a:gd name="T5" fmla="*/ 2147483646 h 159"/>
              <a:gd name="T6" fmla="*/ 2147483646 w 99"/>
              <a:gd name="T7" fmla="*/ 2147483646 h 159"/>
              <a:gd name="T8" fmla="*/ 2147483646 w 99"/>
              <a:gd name="T9" fmla="*/ 2147483646 h 1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9" h="159">
                <a:moveTo>
                  <a:pt x="99" y="159"/>
                </a:moveTo>
                <a:lnTo>
                  <a:pt x="49" y="0"/>
                </a:lnTo>
                <a:lnTo>
                  <a:pt x="0" y="159"/>
                </a:lnTo>
                <a:lnTo>
                  <a:pt x="49" y="109"/>
                </a:lnTo>
                <a:lnTo>
                  <a:pt x="99" y="15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771" name="Rectangle 99"/>
          <p:cNvSpPr>
            <a:spLocks noChangeArrowheads="1"/>
          </p:cNvSpPr>
          <p:nvPr/>
        </p:nvSpPr>
        <p:spPr bwMode="auto">
          <a:xfrm>
            <a:off x="3479800" y="2765425"/>
            <a:ext cx="1428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72" name="Rectangle 100"/>
          <p:cNvSpPr>
            <a:spLocks noChangeArrowheads="1"/>
          </p:cNvSpPr>
          <p:nvPr/>
        </p:nvSpPr>
        <p:spPr bwMode="auto">
          <a:xfrm>
            <a:off x="3479800" y="2735263"/>
            <a:ext cx="14288" cy="142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73" name="Rectangle 101"/>
          <p:cNvSpPr>
            <a:spLocks noChangeArrowheads="1"/>
          </p:cNvSpPr>
          <p:nvPr/>
        </p:nvSpPr>
        <p:spPr bwMode="auto">
          <a:xfrm>
            <a:off x="3479800" y="2706688"/>
            <a:ext cx="14288" cy="15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74" name="Rectangle 102"/>
          <p:cNvSpPr>
            <a:spLocks noChangeArrowheads="1"/>
          </p:cNvSpPr>
          <p:nvPr/>
        </p:nvSpPr>
        <p:spPr bwMode="auto">
          <a:xfrm>
            <a:off x="3481388" y="2679700"/>
            <a:ext cx="14287" cy="142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75" name="Rectangle 103"/>
          <p:cNvSpPr>
            <a:spLocks noChangeArrowheads="1"/>
          </p:cNvSpPr>
          <p:nvPr/>
        </p:nvSpPr>
        <p:spPr bwMode="auto">
          <a:xfrm>
            <a:off x="3481388" y="2651125"/>
            <a:ext cx="14287"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76" name="Rectangle 104"/>
          <p:cNvSpPr>
            <a:spLocks noChangeArrowheads="1"/>
          </p:cNvSpPr>
          <p:nvPr/>
        </p:nvSpPr>
        <p:spPr bwMode="auto">
          <a:xfrm>
            <a:off x="3482975" y="2624138"/>
            <a:ext cx="15875" cy="142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77" name="Rectangle 105"/>
          <p:cNvSpPr>
            <a:spLocks noChangeArrowheads="1"/>
          </p:cNvSpPr>
          <p:nvPr/>
        </p:nvSpPr>
        <p:spPr bwMode="auto">
          <a:xfrm>
            <a:off x="3482975" y="2593975"/>
            <a:ext cx="15875" cy="15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78" name="Rectangle 106"/>
          <p:cNvSpPr>
            <a:spLocks noChangeArrowheads="1"/>
          </p:cNvSpPr>
          <p:nvPr/>
        </p:nvSpPr>
        <p:spPr bwMode="auto">
          <a:xfrm>
            <a:off x="3482975" y="2566988"/>
            <a:ext cx="15875" cy="142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79" name="Rectangle 107"/>
          <p:cNvSpPr>
            <a:spLocks noChangeArrowheads="1"/>
          </p:cNvSpPr>
          <p:nvPr/>
        </p:nvSpPr>
        <p:spPr bwMode="auto">
          <a:xfrm>
            <a:off x="3482975" y="2538413"/>
            <a:ext cx="15875"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80" name="Rectangle 108"/>
          <p:cNvSpPr>
            <a:spLocks noChangeArrowheads="1"/>
          </p:cNvSpPr>
          <p:nvPr/>
        </p:nvSpPr>
        <p:spPr bwMode="auto">
          <a:xfrm>
            <a:off x="3482975" y="2514600"/>
            <a:ext cx="15875" cy="1111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81" name="Freeform 109"/>
          <p:cNvSpPr>
            <a:spLocks/>
          </p:cNvSpPr>
          <p:nvPr/>
        </p:nvSpPr>
        <p:spPr bwMode="auto">
          <a:xfrm>
            <a:off x="3451225" y="2432050"/>
            <a:ext cx="79375" cy="125413"/>
          </a:xfrm>
          <a:custGeom>
            <a:avLst/>
            <a:gdLst>
              <a:gd name="T0" fmla="*/ 2147483646 w 99"/>
              <a:gd name="T1" fmla="*/ 2147483646 h 159"/>
              <a:gd name="T2" fmla="*/ 2147483646 w 99"/>
              <a:gd name="T3" fmla="*/ 0 h 159"/>
              <a:gd name="T4" fmla="*/ 0 w 99"/>
              <a:gd name="T5" fmla="*/ 2147483646 h 159"/>
              <a:gd name="T6" fmla="*/ 2147483646 w 99"/>
              <a:gd name="T7" fmla="*/ 2147483646 h 159"/>
              <a:gd name="T8" fmla="*/ 2147483646 w 99"/>
              <a:gd name="T9" fmla="*/ 2147483646 h 1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9" h="159">
                <a:moveTo>
                  <a:pt x="99" y="159"/>
                </a:moveTo>
                <a:lnTo>
                  <a:pt x="49" y="0"/>
                </a:lnTo>
                <a:lnTo>
                  <a:pt x="0" y="159"/>
                </a:lnTo>
                <a:lnTo>
                  <a:pt x="49" y="109"/>
                </a:lnTo>
                <a:lnTo>
                  <a:pt x="99" y="15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782" name="Rectangle 110"/>
          <p:cNvSpPr>
            <a:spLocks noChangeArrowheads="1"/>
          </p:cNvSpPr>
          <p:nvPr/>
        </p:nvSpPr>
        <p:spPr bwMode="auto">
          <a:xfrm>
            <a:off x="3489325" y="3138488"/>
            <a:ext cx="14288" cy="142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83" name="Rectangle 111"/>
          <p:cNvSpPr>
            <a:spLocks noChangeArrowheads="1"/>
          </p:cNvSpPr>
          <p:nvPr/>
        </p:nvSpPr>
        <p:spPr bwMode="auto">
          <a:xfrm>
            <a:off x="3489325" y="3109913"/>
            <a:ext cx="14288" cy="142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84" name="Rectangle 112"/>
          <p:cNvSpPr>
            <a:spLocks noChangeArrowheads="1"/>
          </p:cNvSpPr>
          <p:nvPr/>
        </p:nvSpPr>
        <p:spPr bwMode="auto">
          <a:xfrm>
            <a:off x="3489325" y="3081338"/>
            <a:ext cx="14288" cy="142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85" name="Rectangle 113"/>
          <p:cNvSpPr>
            <a:spLocks noChangeArrowheads="1"/>
          </p:cNvSpPr>
          <p:nvPr/>
        </p:nvSpPr>
        <p:spPr bwMode="auto">
          <a:xfrm>
            <a:off x="3490913" y="3052763"/>
            <a:ext cx="14287" cy="142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86" name="Rectangle 114"/>
          <p:cNvSpPr>
            <a:spLocks noChangeArrowheads="1"/>
          </p:cNvSpPr>
          <p:nvPr/>
        </p:nvSpPr>
        <p:spPr bwMode="auto">
          <a:xfrm>
            <a:off x="3490913" y="3024188"/>
            <a:ext cx="14287" cy="142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87" name="Rectangle 115"/>
          <p:cNvSpPr>
            <a:spLocks noChangeArrowheads="1"/>
          </p:cNvSpPr>
          <p:nvPr/>
        </p:nvSpPr>
        <p:spPr bwMode="auto">
          <a:xfrm>
            <a:off x="3492500" y="2998788"/>
            <a:ext cx="1428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88" name="Rectangle 116"/>
          <p:cNvSpPr>
            <a:spLocks noChangeArrowheads="1"/>
          </p:cNvSpPr>
          <p:nvPr/>
        </p:nvSpPr>
        <p:spPr bwMode="auto">
          <a:xfrm>
            <a:off x="3492500" y="2968625"/>
            <a:ext cx="14288" cy="142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89" name="Rectangle 117"/>
          <p:cNvSpPr>
            <a:spLocks noChangeArrowheads="1"/>
          </p:cNvSpPr>
          <p:nvPr/>
        </p:nvSpPr>
        <p:spPr bwMode="auto">
          <a:xfrm>
            <a:off x="3492500" y="2940050"/>
            <a:ext cx="14288" cy="142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90" name="Rectangle 118"/>
          <p:cNvSpPr>
            <a:spLocks noChangeArrowheads="1"/>
          </p:cNvSpPr>
          <p:nvPr/>
        </p:nvSpPr>
        <p:spPr bwMode="auto">
          <a:xfrm>
            <a:off x="3492500" y="2911475"/>
            <a:ext cx="14288" cy="142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91" name="Rectangle 119"/>
          <p:cNvSpPr>
            <a:spLocks noChangeArrowheads="1"/>
          </p:cNvSpPr>
          <p:nvPr/>
        </p:nvSpPr>
        <p:spPr bwMode="auto">
          <a:xfrm>
            <a:off x="3492500" y="2889250"/>
            <a:ext cx="14288" cy="95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92" name="Freeform 120"/>
          <p:cNvSpPr>
            <a:spLocks/>
          </p:cNvSpPr>
          <p:nvPr/>
        </p:nvSpPr>
        <p:spPr bwMode="auto">
          <a:xfrm>
            <a:off x="3462338" y="2805113"/>
            <a:ext cx="77787" cy="127000"/>
          </a:xfrm>
          <a:custGeom>
            <a:avLst/>
            <a:gdLst>
              <a:gd name="T0" fmla="*/ 2147483646 w 100"/>
              <a:gd name="T1" fmla="*/ 2147483646 h 159"/>
              <a:gd name="T2" fmla="*/ 2147483646 w 100"/>
              <a:gd name="T3" fmla="*/ 0 h 159"/>
              <a:gd name="T4" fmla="*/ 0 w 100"/>
              <a:gd name="T5" fmla="*/ 2147483646 h 159"/>
              <a:gd name="T6" fmla="*/ 2147483646 w 100"/>
              <a:gd name="T7" fmla="*/ 2147483646 h 159"/>
              <a:gd name="T8" fmla="*/ 2147483646 w 100"/>
              <a:gd name="T9" fmla="*/ 2147483646 h 1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 h="159">
                <a:moveTo>
                  <a:pt x="100" y="159"/>
                </a:moveTo>
                <a:lnTo>
                  <a:pt x="50" y="0"/>
                </a:lnTo>
                <a:lnTo>
                  <a:pt x="0" y="159"/>
                </a:lnTo>
                <a:lnTo>
                  <a:pt x="50" y="109"/>
                </a:lnTo>
                <a:lnTo>
                  <a:pt x="100" y="15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793" name="Rectangle 121"/>
          <p:cNvSpPr>
            <a:spLocks noChangeArrowheads="1"/>
          </p:cNvSpPr>
          <p:nvPr/>
        </p:nvSpPr>
        <p:spPr bwMode="auto">
          <a:xfrm>
            <a:off x="3489325" y="3230563"/>
            <a:ext cx="1428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94" name="Rectangle 122"/>
          <p:cNvSpPr>
            <a:spLocks noChangeArrowheads="1"/>
          </p:cNvSpPr>
          <p:nvPr/>
        </p:nvSpPr>
        <p:spPr bwMode="auto">
          <a:xfrm>
            <a:off x="3489325" y="3200400"/>
            <a:ext cx="14288" cy="15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95" name="Rectangle 123"/>
          <p:cNvSpPr>
            <a:spLocks noChangeArrowheads="1"/>
          </p:cNvSpPr>
          <p:nvPr/>
        </p:nvSpPr>
        <p:spPr bwMode="auto">
          <a:xfrm>
            <a:off x="3489325" y="3173413"/>
            <a:ext cx="14288" cy="142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96" name="Rectangle 124"/>
          <p:cNvSpPr>
            <a:spLocks noChangeArrowheads="1"/>
          </p:cNvSpPr>
          <p:nvPr/>
        </p:nvSpPr>
        <p:spPr bwMode="auto">
          <a:xfrm>
            <a:off x="3490913" y="3144838"/>
            <a:ext cx="14287" cy="142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97" name="Rectangle 125"/>
          <p:cNvSpPr>
            <a:spLocks noChangeArrowheads="1"/>
          </p:cNvSpPr>
          <p:nvPr/>
        </p:nvSpPr>
        <p:spPr bwMode="auto">
          <a:xfrm>
            <a:off x="3490913" y="3116263"/>
            <a:ext cx="14287"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98" name="Rectangle 126"/>
          <p:cNvSpPr>
            <a:spLocks noChangeArrowheads="1"/>
          </p:cNvSpPr>
          <p:nvPr/>
        </p:nvSpPr>
        <p:spPr bwMode="auto">
          <a:xfrm>
            <a:off x="3492500" y="3090863"/>
            <a:ext cx="1428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799" name="Rectangle 127"/>
          <p:cNvSpPr>
            <a:spLocks noChangeArrowheads="1"/>
          </p:cNvSpPr>
          <p:nvPr/>
        </p:nvSpPr>
        <p:spPr bwMode="auto">
          <a:xfrm>
            <a:off x="3492500" y="3060700"/>
            <a:ext cx="14288" cy="142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00" name="Rectangle 128"/>
          <p:cNvSpPr>
            <a:spLocks noChangeArrowheads="1"/>
          </p:cNvSpPr>
          <p:nvPr/>
        </p:nvSpPr>
        <p:spPr bwMode="auto">
          <a:xfrm>
            <a:off x="3492500" y="3032125"/>
            <a:ext cx="14288" cy="142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01" name="Rectangle 129"/>
          <p:cNvSpPr>
            <a:spLocks noChangeArrowheads="1"/>
          </p:cNvSpPr>
          <p:nvPr/>
        </p:nvSpPr>
        <p:spPr bwMode="auto">
          <a:xfrm>
            <a:off x="3492500" y="3003550"/>
            <a:ext cx="14288" cy="142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02" name="Rectangle 130"/>
          <p:cNvSpPr>
            <a:spLocks noChangeArrowheads="1"/>
          </p:cNvSpPr>
          <p:nvPr/>
        </p:nvSpPr>
        <p:spPr bwMode="auto">
          <a:xfrm>
            <a:off x="3492500" y="2982913"/>
            <a:ext cx="14288" cy="79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03" name="Freeform 131"/>
          <p:cNvSpPr>
            <a:spLocks/>
          </p:cNvSpPr>
          <p:nvPr/>
        </p:nvSpPr>
        <p:spPr bwMode="auto">
          <a:xfrm>
            <a:off x="3462338" y="2897188"/>
            <a:ext cx="77787" cy="127000"/>
          </a:xfrm>
          <a:custGeom>
            <a:avLst/>
            <a:gdLst>
              <a:gd name="T0" fmla="*/ 2147483646 w 100"/>
              <a:gd name="T1" fmla="*/ 2147483646 h 161"/>
              <a:gd name="T2" fmla="*/ 2147483646 w 100"/>
              <a:gd name="T3" fmla="*/ 0 h 161"/>
              <a:gd name="T4" fmla="*/ 0 w 100"/>
              <a:gd name="T5" fmla="*/ 2147483646 h 161"/>
              <a:gd name="T6" fmla="*/ 2147483646 w 100"/>
              <a:gd name="T7" fmla="*/ 2147483646 h 161"/>
              <a:gd name="T8" fmla="*/ 2147483646 w 100"/>
              <a:gd name="T9" fmla="*/ 2147483646 h 1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 h="161">
                <a:moveTo>
                  <a:pt x="100" y="161"/>
                </a:moveTo>
                <a:lnTo>
                  <a:pt x="50" y="0"/>
                </a:lnTo>
                <a:lnTo>
                  <a:pt x="0" y="161"/>
                </a:lnTo>
                <a:lnTo>
                  <a:pt x="50" y="111"/>
                </a:lnTo>
                <a:lnTo>
                  <a:pt x="100" y="1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804" name="Rectangle 132"/>
          <p:cNvSpPr>
            <a:spLocks noChangeArrowheads="1"/>
          </p:cNvSpPr>
          <p:nvPr/>
        </p:nvSpPr>
        <p:spPr bwMode="auto">
          <a:xfrm>
            <a:off x="3813175" y="2992438"/>
            <a:ext cx="198438"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100" b="1">
                <a:solidFill>
                  <a:srgbClr val="000000"/>
                </a:solidFill>
                <a:latin typeface="Times New Roman" panose="02020603050405020304" pitchFamily="18" charset="0"/>
              </a:rPr>
              <a:t>y2</a:t>
            </a:r>
            <a:endParaRPr lang="sl-SI" altLang="sl-SI" sz="1800"/>
          </a:p>
        </p:txBody>
      </p:sp>
      <p:sp>
        <p:nvSpPr>
          <p:cNvPr id="30805" name="Rectangle 133"/>
          <p:cNvSpPr>
            <a:spLocks noChangeArrowheads="1"/>
          </p:cNvSpPr>
          <p:nvPr/>
        </p:nvSpPr>
        <p:spPr bwMode="auto">
          <a:xfrm>
            <a:off x="3641725" y="2898775"/>
            <a:ext cx="27781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600" b="1">
                <a:solidFill>
                  <a:srgbClr val="000000"/>
                </a:solidFill>
                <a:latin typeface="Times New Roman" panose="02020603050405020304" pitchFamily="18" charset="0"/>
              </a:rPr>
              <a:t>M</a:t>
            </a:r>
            <a:endParaRPr lang="sl-SI" altLang="sl-SI" sz="1800"/>
          </a:p>
        </p:txBody>
      </p:sp>
      <p:sp>
        <p:nvSpPr>
          <p:cNvPr id="30806" name="Rectangle 134"/>
          <p:cNvSpPr>
            <a:spLocks noChangeArrowheads="1"/>
          </p:cNvSpPr>
          <p:nvPr/>
        </p:nvSpPr>
        <p:spPr bwMode="auto">
          <a:xfrm>
            <a:off x="3490913" y="4252913"/>
            <a:ext cx="14287" cy="142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07" name="Rectangle 135"/>
          <p:cNvSpPr>
            <a:spLocks noChangeArrowheads="1"/>
          </p:cNvSpPr>
          <p:nvPr/>
        </p:nvSpPr>
        <p:spPr bwMode="auto">
          <a:xfrm>
            <a:off x="3490913" y="4224338"/>
            <a:ext cx="14287" cy="15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08" name="Rectangle 136"/>
          <p:cNvSpPr>
            <a:spLocks noChangeArrowheads="1"/>
          </p:cNvSpPr>
          <p:nvPr/>
        </p:nvSpPr>
        <p:spPr bwMode="auto">
          <a:xfrm>
            <a:off x="3490913" y="4197350"/>
            <a:ext cx="14287"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09" name="Rectangle 137"/>
          <p:cNvSpPr>
            <a:spLocks noChangeArrowheads="1"/>
          </p:cNvSpPr>
          <p:nvPr/>
        </p:nvSpPr>
        <p:spPr bwMode="auto">
          <a:xfrm>
            <a:off x="3490913" y="4168775"/>
            <a:ext cx="14287"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10" name="Rectangle 138"/>
          <p:cNvSpPr>
            <a:spLocks noChangeArrowheads="1"/>
          </p:cNvSpPr>
          <p:nvPr/>
        </p:nvSpPr>
        <p:spPr bwMode="auto">
          <a:xfrm>
            <a:off x="3490913" y="4138613"/>
            <a:ext cx="14287" cy="142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11" name="Rectangle 139"/>
          <p:cNvSpPr>
            <a:spLocks noChangeArrowheads="1"/>
          </p:cNvSpPr>
          <p:nvPr/>
        </p:nvSpPr>
        <p:spPr bwMode="auto">
          <a:xfrm>
            <a:off x="3492500" y="4113213"/>
            <a:ext cx="14288" cy="142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12" name="Rectangle 140"/>
          <p:cNvSpPr>
            <a:spLocks noChangeArrowheads="1"/>
          </p:cNvSpPr>
          <p:nvPr/>
        </p:nvSpPr>
        <p:spPr bwMode="auto">
          <a:xfrm>
            <a:off x="3492500" y="4084638"/>
            <a:ext cx="14288" cy="142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13" name="Rectangle 141"/>
          <p:cNvSpPr>
            <a:spLocks noChangeArrowheads="1"/>
          </p:cNvSpPr>
          <p:nvPr/>
        </p:nvSpPr>
        <p:spPr bwMode="auto">
          <a:xfrm>
            <a:off x="3492500" y="4056063"/>
            <a:ext cx="1428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14" name="Rectangle 142"/>
          <p:cNvSpPr>
            <a:spLocks noChangeArrowheads="1"/>
          </p:cNvSpPr>
          <p:nvPr/>
        </p:nvSpPr>
        <p:spPr bwMode="auto">
          <a:xfrm>
            <a:off x="3492500" y="4027488"/>
            <a:ext cx="1428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15" name="Rectangle 143"/>
          <p:cNvSpPr>
            <a:spLocks noChangeArrowheads="1"/>
          </p:cNvSpPr>
          <p:nvPr/>
        </p:nvSpPr>
        <p:spPr bwMode="auto">
          <a:xfrm>
            <a:off x="3492500" y="4005263"/>
            <a:ext cx="14288" cy="95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16" name="Freeform 144"/>
          <p:cNvSpPr>
            <a:spLocks/>
          </p:cNvSpPr>
          <p:nvPr/>
        </p:nvSpPr>
        <p:spPr bwMode="auto">
          <a:xfrm>
            <a:off x="3462338" y="3919538"/>
            <a:ext cx="77787" cy="128587"/>
          </a:xfrm>
          <a:custGeom>
            <a:avLst/>
            <a:gdLst>
              <a:gd name="T0" fmla="*/ 2147483646 w 100"/>
              <a:gd name="T1" fmla="*/ 2147483646 h 161"/>
              <a:gd name="T2" fmla="*/ 2147483646 w 100"/>
              <a:gd name="T3" fmla="*/ 0 h 161"/>
              <a:gd name="T4" fmla="*/ 0 w 100"/>
              <a:gd name="T5" fmla="*/ 2147483646 h 161"/>
              <a:gd name="T6" fmla="*/ 2147483646 w 100"/>
              <a:gd name="T7" fmla="*/ 2147483646 h 161"/>
              <a:gd name="T8" fmla="*/ 2147483646 w 100"/>
              <a:gd name="T9" fmla="*/ 2147483646 h 1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 h="161">
                <a:moveTo>
                  <a:pt x="100" y="161"/>
                </a:moveTo>
                <a:lnTo>
                  <a:pt x="50" y="0"/>
                </a:lnTo>
                <a:lnTo>
                  <a:pt x="0" y="161"/>
                </a:lnTo>
                <a:lnTo>
                  <a:pt x="50" y="111"/>
                </a:lnTo>
                <a:lnTo>
                  <a:pt x="100" y="1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817" name="Rectangle 145"/>
          <p:cNvSpPr>
            <a:spLocks noChangeArrowheads="1"/>
          </p:cNvSpPr>
          <p:nvPr/>
        </p:nvSpPr>
        <p:spPr bwMode="auto">
          <a:xfrm>
            <a:off x="3490913" y="4344988"/>
            <a:ext cx="14287" cy="142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18" name="Rectangle 146"/>
          <p:cNvSpPr>
            <a:spLocks noChangeArrowheads="1"/>
          </p:cNvSpPr>
          <p:nvPr/>
        </p:nvSpPr>
        <p:spPr bwMode="auto">
          <a:xfrm>
            <a:off x="3490913" y="4316413"/>
            <a:ext cx="14287" cy="142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19" name="Rectangle 147"/>
          <p:cNvSpPr>
            <a:spLocks noChangeArrowheads="1"/>
          </p:cNvSpPr>
          <p:nvPr/>
        </p:nvSpPr>
        <p:spPr bwMode="auto">
          <a:xfrm>
            <a:off x="3490913" y="4287838"/>
            <a:ext cx="14287" cy="142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20" name="Rectangle 148"/>
          <p:cNvSpPr>
            <a:spLocks noChangeArrowheads="1"/>
          </p:cNvSpPr>
          <p:nvPr/>
        </p:nvSpPr>
        <p:spPr bwMode="auto">
          <a:xfrm>
            <a:off x="3490913" y="4259263"/>
            <a:ext cx="14287" cy="15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21" name="Rectangle 149"/>
          <p:cNvSpPr>
            <a:spLocks noChangeArrowheads="1"/>
          </p:cNvSpPr>
          <p:nvPr/>
        </p:nvSpPr>
        <p:spPr bwMode="auto">
          <a:xfrm>
            <a:off x="3490913" y="4230688"/>
            <a:ext cx="14287" cy="142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22" name="Rectangle 150"/>
          <p:cNvSpPr>
            <a:spLocks noChangeArrowheads="1"/>
          </p:cNvSpPr>
          <p:nvPr/>
        </p:nvSpPr>
        <p:spPr bwMode="auto">
          <a:xfrm>
            <a:off x="3492500" y="4206875"/>
            <a:ext cx="14288" cy="1111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23" name="Rectangle 151"/>
          <p:cNvSpPr>
            <a:spLocks noChangeArrowheads="1"/>
          </p:cNvSpPr>
          <p:nvPr/>
        </p:nvSpPr>
        <p:spPr bwMode="auto">
          <a:xfrm>
            <a:off x="3492500" y="4175125"/>
            <a:ext cx="14288" cy="142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24" name="Rectangle 152"/>
          <p:cNvSpPr>
            <a:spLocks noChangeArrowheads="1"/>
          </p:cNvSpPr>
          <p:nvPr/>
        </p:nvSpPr>
        <p:spPr bwMode="auto">
          <a:xfrm>
            <a:off x="3492500" y="4146550"/>
            <a:ext cx="14288" cy="15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25" name="Rectangle 153"/>
          <p:cNvSpPr>
            <a:spLocks noChangeArrowheads="1"/>
          </p:cNvSpPr>
          <p:nvPr/>
        </p:nvSpPr>
        <p:spPr bwMode="auto">
          <a:xfrm>
            <a:off x="3492500" y="4119563"/>
            <a:ext cx="14288" cy="142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26" name="Rectangle 154"/>
          <p:cNvSpPr>
            <a:spLocks noChangeArrowheads="1"/>
          </p:cNvSpPr>
          <p:nvPr/>
        </p:nvSpPr>
        <p:spPr bwMode="auto">
          <a:xfrm>
            <a:off x="3492500" y="4097338"/>
            <a:ext cx="14288" cy="79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27" name="Freeform 155"/>
          <p:cNvSpPr>
            <a:spLocks/>
          </p:cNvSpPr>
          <p:nvPr/>
        </p:nvSpPr>
        <p:spPr bwMode="auto">
          <a:xfrm>
            <a:off x="3462338" y="4013200"/>
            <a:ext cx="77787" cy="125413"/>
          </a:xfrm>
          <a:custGeom>
            <a:avLst/>
            <a:gdLst>
              <a:gd name="T0" fmla="*/ 2147483646 w 100"/>
              <a:gd name="T1" fmla="*/ 2147483646 h 159"/>
              <a:gd name="T2" fmla="*/ 2147483646 w 100"/>
              <a:gd name="T3" fmla="*/ 0 h 159"/>
              <a:gd name="T4" fmla="*/ 0 w 100"/>
              <a:gd name="T5" fmla="*/ 2147483646 h 159"/>
              <a:gd name="T6" fmla="*/ 2147483646 w 100"/>
              <a:gd name="T7" fmla="*/ 2147483646 h 159"/>
              <a:gd name="T8" fmla="*/ 2147483646 w 100"/>
              <a:gd name="T9" fmla="*/ 2147483646 h 1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 h="159">
                <a:moveTo>
                  <a:pt x="100" y="159"/>
                </a:moveTo>
                <a:lnTo>
                  <a:pt x="50" y="0"/>
                </a:lnTo>
                <a:lnTo>
                  <a:pt x="0" y="159"/>
                </a:lnTo>
                <a:lnTo>
                  <a:pt x="50" y="109"/>
                </a:lnTo>
                <a:lnTo>
                  <a:pt x="100" y="15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828" name="Rectangle 156"/>
          <p:cNvSpPr>
            <a:spLocks noChangeArrowheads="1"/>
          </p:cNvSpPr>
          <p:nvPr/>
        </p:nvSpPr>
        <p:spPr bwMode="auto">
          <a:xfrm>
            <a:off x="3797300" y="4157663"/>
            <a:ext cx="198438"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100" b="1">
                <a:solidFill>
                  <a:srgbClr val="000000"/>
                </a:solidFill>
                <a:latin typeface="Times New Roman" panose="02020603050405020304" pitchFamily="18" charset="0"/>
              </a:rPr>
              <a:t>y1</a:t>
            </a:r>
            <a:endParaRPr lang="sl-SI" altLang="sl-SI" sz="1800"/>
          </a:p>
        </p:txBody>
      </p:sp>
      <p:sp>
        <p:nvSpPr>
          <p:cNvPr id="30829" name="Rectangle 157"/>
          <p:cNvSpPr>
            <a:spLocks noChangeArrowheads="1"/>
          </p:cNvSpPr>
          <p:nvPr/>
        </p:nvSpPr>
        <p:spPr bwMode="auto">
          <a:xfrm>
            <a:off x="3624263" y="4064000"/>
            <a:ext cx="27781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600" b="1">
                <a:solidFill>
                  <a:srgbClr val="000000"/>
                </a:solidFill>
                <a:latin typeface="Times New Roman" panose="02020603050405020304" pitchFamily="18" charset="0"/>
              </a:rPr>
              <a:t>M</a:t>
            </a:r>
            <a:endParaRPr lang="sl-SI" altLang="sl-SI" sz="1800"/>
          </a:p>
        </p:txBody>
      </p:sp>
      <p:sp>
        <p:nvSpPr>
          <p:cNvPr id="30830" name="Rectangle 158"/>
          <p:cNvSpPr>
            <a:spLocks noChangeArrowheads="1"/>
          </p:cNvSpPr>
          <p:nvPr/>
        </p:nvSpPr>
        <p:spPr bwMode="auto">
          <a:xfrm>
            <a:off x="3489325" y="4821238"/>
            <a:ext cx="14288" cy="142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31" name="Rectangle 159"/>
          <p:cNvSpPr>
            <a:spLocks noChangeArrowheads="1"/>
          </p:cNvSpPr>
          <p:nvPr/>
        </p:nvSpPr>
        <p:spPr bwMode="auto">
          <a:xfrm>
            <a:off x="3489325" y="4851400"/>
            <a:ext cx="1428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32" name="Rectangle 160"/>
          <p:cNvSpPr>
            <a:spLocks noChangeArrowheads="1"/>
          </p:cNvSpPr>
          <p:nvPr/>
        </p:nvSpPr>
        <p:spPr bwMode="auto">
          <a:xfrm>
            <a:off x="3489325" y="4879975"/>
            <a:ext cx="14288" cy="142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33" name="Rectangle 161"/>
          <p:cNvSpPr>
            <a:spLocks noChangeArrowheads="1"/>
          </p:cNvSpPr>
          <p:nvPr/>
        </p:nvSpPr>
        <p:spPr bwMode="auto">
          <a:xfrm>
            <a:off x="3489325" y="4906963"/>
            <a:ext cx="14288" cy="15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34" name="Rectangle 162"/>
          <p:cNvSpPr>
            <a:spLocks noChangeArrowheads="1"/>
          </p:cNvSpPr>
          <p:nvPr/>
        </p:nvSpPr>
        <p:spPr bwMode="auto">
          <a:xfrm>
            <a:off x="3489325" y="4935538"/>
            <a:ext cx="14288" cy="142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35" name="Rectangle 163"/>
          <p:cNvSpPr>
            <a:spLocks noChangeArrowheads="1"/>
          </p:cNvSpPr>
          <p:nvPr/>
        </p:nvSpPr>
        <p:spPr bwMode="auto">
          <a:xfrm>
            <a:off x="3490913" y="4965700"/>
            <a:ext cx="14287" cy="1111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36" name="Rectangle 164"/>
          <p:cNvSpPr>
            <a:spLocks noChangeArrowheads="1"/>
          </p:cNvSpPr>
          <p:nvPr/>
        </p:nvSpPr>
        <p:spPr bwMode="auto">
          <a:xfrm>
            <a:off x="3490913" y="4991100"/>
            <a:ext cx="14287" cy="142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37" name="Rectangle 165"/>
          <p:cNvSpPr>
            <a:spLocks noChangeArrowheads="1"/>
          </p:cNvSpPr>
          <p:nvPr/>
        </p:nvSpPr>
        <p:spPr bwMode="auto">
          <a:xfrm>
            <a:off x="3490913" y="5019675"/>
            <a:ext cx="14287" cy="15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38" name="Rectangle 166"/>
          <p:cNvSpPr>
            <a:spLocks noChangeArrowheads="1"/>
          </p:cNvSpPr>
          <p:nvPr/>
        </p:nvSpPr>
        <p:spPr bwMode="auto">
          <a:xfrm>
            <a:off x="3490913" y="5048250"/>
            <a:ext cx="14287" cy="142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39" name="Rectangle 167"/>
          <p:cNvSpPr>
            <a:spLocks noChangeArrowheads="1"/>
          </p:cNvSpPr>
          <p:nvPr/>
        </p:nvSpPr>
        <p:spPr bwMode="auto">
          <a:xfrm>
            <a:off x="3490913" y="5076825"/>
            <a:ext cx="14287" cy="95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40" name="Freeform 168"/>
          <p:cNvSpPr>
            <a:spLocks/>
          </p:cNvSpPr>
          <p:nvPr/>
        </p:nvSpPr>
        <p:spPr bwMode="auto">
          <a:xfrm>
            <a:off x="3462338" y="5043488"/>
            <a:ext cx="77787" cy="127000"/>
          </a:xfrm>
          <a:custGeom>
            <a:avLst/>
            <a:gdLst>
              <a:gd name="T0" fmla="*/ 2147483646 w 100"/>
              <a:gd name="T1" fmla="*/ 0 h 159"/>
              <a:gd name="T2" fmla="*/ 2147483646 w 100"/>
              <a:gd name="T3" fmla="*/ 2147483646 h 159"/>
              <a:gd name="T4" fmla="*/ 0 w 100"/>
              <a:gd name="T5" fmla="*/ 0 h 159"/>
              <a:gd name="T6" fmla="*/ 2147483646 w 100"/>
              <a:gd name="T7" fmla="*/ 2147483646 h 159"/>
              <a:gd name="T8" fmla="*/ 2147483646 w 100"/>
              <a:gd name="T9" fmla="*/ 0 h 1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 h="159">
                <a:moveTo>
                  <a:pt x="100" y="0"/>
                </a:moveTo>
                <a:lnTo>
                  <a:pt x="50" y="159"/>
                </a:lnTo>
                <a:lnTo>
                  <a:pt x="0" y="0"/>
                </a:lnTo>
                <a:lnTo>
                  <a:pt x="50" y="49"/>
                </a:lnTo>
                <a:lnTo>
                  <a:pt x="10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841" name="Rectangle 169"/>
          <p:cNvSpPr>
            <a:spLocks noChangeArrowheads="1"/>
          </p:cNvSpPr>
          <p:nvPr/>
        </p:nvSpPr>
        <p:spPr bwMode="auto">
          <a:xfrm>
            <a:off x="3489325" y="4730750"/>
            <a:ext cx="14288" cy="142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42" name="Rectangle 170"/>
          <p:cNvSpPr>
            <a:spLocks noChangeArrowheads="1"/>
          </p:cNvSpPr>
          <p:nvPr/>
        </p:nvSpPr>
        <p:spPr bwMode="auto">
          <a:xfrm>
            <a:off x="3489325" y="4757738"/>
            <a:ext cx="14288" cy="15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43" name="Rectangle 171"/>
          <p:cNvSpPr>
            <a:spLocks noChangeArrowheads="1"/>
          </p:cNvSpPr>
          <p:nvPr/>
        </p:nvSpPr>
        <p:spPr bwMode="auto">
          <a:xfrm>
            <a:off x="3489325" y="4786313"/>
            <a:ext cx="14288" cy="142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44" name="Rectangle 172"/>
          <p:cNvSpPr>
            <a:spLocks noChangeArrowheads="1"/>
          </p:cNvSpPr>
          <p:nvPr/>
        </p:nvSpPr>
        <p:spPr bwMode="auto">
          <a:xfrm>
            <a:off x="3489325" y="4816475"/>
            <a:ext cx="1428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45" name="Rectangle 173"/>
          <p:cNvSpPr>
            <a:spLocks noChangeArrowheads="1"/>
          </p:cNvSpPr>
          <p:nvPr/>
        </p:nvSpPr>
        <p:spPr bwMode="auto">
          <a:xfrm>
            <a:off x="3489325" y="4845050"/>
            <a:ext cx="1428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46" name="Rectangle 174"/>
          <p:cNvSpPr>
            <a:spLocks noChangeArrowheads="1"/>
          </p:cNvSpPr>
          <p:nvPr/>
        </p:nvSpPr>
        <p:spPr bwMode="auto">
          <a:xfrm>
            <a:off x="3490913" y="4872038"/>
            <a:ext cx="14287" cy="142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47" name="Rectangle 175"/>
          <p:cNvSpPr>
            <a:spLocks noChangeArrowheads="1"/>
          </p:cNvSpPr>
          <p:nvPr/>
        </p:nvSpPr>
        <p:spPr bwMode="auto">
          <a:xfrm>
            <a:off x="3490913" y="4899025"/>
            <a:ext cx="14287" cy="142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48" name="Rectangle 176"/>
          <p:cNvSpPr>
            <a:spLocks noChangeArrowheads="1"/>
          </p:cNvSpPr>
          <p:nvPr/>
        </p:nvSpPr>
        <p:spPr bwMode="auto">
          <a:xfrm>
            <a:off x="3490913" y="4929188"/>
            <a:ext cx="14287"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49" name="Rectangle 177"/>
          <p:cNvSpPr>
            <a:spLocks noChangeArrowheads="1"/>
          </p:cNvSpPr>
          <p:nvPr/>
        </p:nvSpPr>
        <p:spPr bwMode="auto">
          <a:xfrm>
            <a:off x="3490913" y="4957763"/>
            <a:ext cx="14287"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50" name="Rectangle 178"/>
          <p:cNvSpPr>
            <a:spLocks noChangeArrowheads="1"/>
          </p:cNvSpPr>
          <p:nvPr/>
        </p:nvSpPr>
        <p:spPr bwMode="auto">
          <a:xfrm>
            <a:off x="3490913" y="4984750"/>
            <a:ext cx="14287" cy="1111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851" name="Freeform 179"/>
          <p:cNvSpPr>
            <a:spLocks/>
          </p:cNvSpPr>
          <p:nvPr/>
        </p:nvSpPr>
        <p:spPr bwMode="auto">
          <a:xfrm>
            <a:off x="3462338" y="4951413"/>
            <a:ext cx="77787" cy="127000"/>
          </a:xfrm>
          <a:custGeom>
            <a:avLst/>
            <a:gdLst>
              <a:gd name="T0" fmla="*/ 2147483646 w 100"/>
              <a:gd name="T1" fmla="*/ 0 h 161"/>
              <a:gd name="T2" fmla="*/ 2147483646 w 100"/>
              <a:gd name="T3" fmla="*/ 2147483646 h 161"/>
              <a:gd name="T4" fmla="*/ 0 w 100"/>
              <a:gd name="T5" fmla="*/ 0 h 161"/>
              <a:gd name="T6" fmla="*/ 2147483646 w 100"/>
              <a:gd name="T7" fmla="*/ 2147483646 h 161"/>
              <a:gd name="T8" fmla="*/ 2147483646 w 100"/>
              <a:gd name="T9" fmla="*/ 0 h 1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 h="161">
                <a:moveTo>
                  <a:pt x="100" y="0"/>
                </a:moveTo>
                <a:lnTo>
                  <a:pt x="50" y="161"/>
                </a:lnTo>
                <a:lnTo>
                  <a:pt x="0" y="0"/>
                </a:lnTo>
                <a:lnTo>
                  <a:pt x="50" y="50"/>
                </a:lnTo>
                <a:lnTo>
                  <a:pt x="10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852" name="Rectangle 180"/>
          <p:cNvSpPr>
            <a:spLocks noChangeArrowheads="1"/>
          </p:cNvSpPr>
          <p:nvPr/>
        </p:nvSpPr>
        <p:spPr bwMode="auto">
          <a:xfrm>
            <a:off x="3787775" y="4849813"/>
            <a:ext cx="198438"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100" b="1">
                <a:solidFill>
                  <a:srgbClr val="000000"/>
                </a:solidFill>
                <a:latin typeface="Times New Roman" panose="02020603050405020304" pitchFamily="18" charset="0"/>
              </a:rPr>
              <a:t>y2</a:t>
            </a:r>
            <a:endParaRPr lang="sl-SI" altLang="sl-SI" sz="1800"/>
          </a:p>
        </p:txBody>
      </p:sp>
      <p:sp>
        <p:nvSpPr>
          <p:cNvPr id="30853" name="Rectangle 181"/>
          <p:cNvSpPr>
            <a:spLocks noChangeArrowheads="1"/>
          </p:cNvSpPr>
          <p:nvPr/>
        </p:nvSpPr>
        <p:spPr bwMode="auto">
          <a:xfrm>
            <a:off x="3614738" y="4756150"/>
            <a:ext cx="27781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600" b="1">
                <a:solidFill>
                  <a:srgbClr val="000000"/>
                </a:solidFill>
                <a:latin typeface="Times New Roman" panose="02020603050405020304" pitchFamily="18" charset="0"/>
              </a:rPr>
              <a:t>M</a:t>
            </a:r>
            <a:endParaRPr lang="sl-SI" altLang="sl-SI" sz="1800"/>
          </a:p>
        </p:txBody>
      </p:sp>
      <p:sp>
        <p:nvSpPr>
          <p:cNvPr id="30854" name="Rectangle 182"/>
          <p:cNvSpPr>
            <a:spLocks noChangeArrowheads="1"/>
          </p:cNvSpPr>
          <p:nvPr/>
        </p:nvSpPr>
        <p:spPr bwMode="auto">
          <a:xfrm>
            <a:off x="3824288" y="2265363"/>
            <a:ext cx="16510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200" b="1">
                <a:solidFill>
                  <a:srgbClr val="000000"/>
                </a:solidFill>
              </a:rPr>
              <a:t>F</a:t>
            </a:r>
            <a:endParaRPr lang="sl-SI" altLang="sl-SI" sz="1800"/>
          </a:p>
        </p:txBody>
      </p:sp>
      <p:sp>
        <p:nvSpPr>
          <p:cNvPr id="30855" name="Rectangle 183"/>
          <p:cNvSpPr>
            <a:spLocks noChangeArrowheads="1"/>
          </p:cNvSpPr>
          <p:nvPr/>
        </p:nvSpPr>
        <p:spPr bwMode="auto">
          <a:xfrm>
            <a:off x="3916363" y="2351088"/>
            <a:ext cx="104775"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800" b="1">
                <a:solidFill>
                  <a:srgbClr val="000000"/>
                </a:solidFill>
              </a:rPr>
              <a:t>x</a:t>
            </a:r>
            <a:endParaRPr lang="sl-SI" altLang="sl-SI" sz="1800"/>
          </a:p>
        </p:txBody>
      </p:sp>
      <p:sp>
        <p:nvSpPr>
          <p:cNvPr id="30856" name="Rectangle 184"/>
          <p:cNvSpPr>
            <a:spLocks noChangeArrowheads="1"/>
          </p:cNvSpPr>
          <p:nvPr/>
        </p:nvSpPr>
        <p:spPr bwMode="auto">
          <a:xfrm>
            <a:off x="3808413" y="2798763"/>
            <a:ext cx="16510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200" b="1">
                <a:solidFill>
                  <a:srgbClr val="000000"/>
                </a:solidFill>
              </a:rPr>
              <a:t>F</a:t>
            </a:r>
            <a:endParaRPr lang="sl-SI" altLang="sl-SI" sz="1800"/>
          </a:p>
        </p:txBody>
      </p:sp>
      <p:sp>
        <p:nvSpPr>
          <p:cNvPr id="30857" name="Rectangle 185"/>
          <p:cNvSpPr>
            <a:spLocks noChangeArrowheads="1"/>
          </p:cNvSpPr>
          <p:nvPr/>
        </p:nvSpPr>
        <p:spPr bwMode="auto">
          <a:xfrm>
            <a:off x="3900488" y="2884488"/>
            <a:ext cx="104775"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800" b="1">
                <a:solidFill>
                  <a:srgbClr val="000000"/>
                </a:solidFill>
              </a:rPr>
              <a:t>x</a:t>
            </a:r>
            <a:endParaRPr lang="sl-SI" altLang="sl-SI" sz="1800"/>
          </a:p>
        </p:txBody>
      </p:sp>
      <p:sp>
        <p:nvSpPr>
          <p:cNvPr id="30858" name="Rectangle 186"/>
          <p:cNvSpPr>
            <a:spLocks noChangeArrowheads="1"/>
          </p:cNvSpPr>
          <p:nvPr/>
        </p:nvSpPr>
        <p:spPr bwMode="auto">
          <a:xfrm>
            <a:off x="3822700" y="3979863"/>
            <a:ext cx="16510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200" b="1">
                <a:solidFill>
                  <a:srgbClr val="000000"/>
                </a:solidFill>
              </a:rPr>
              <a:t>F</a:t>
            </a:r>
            <a:endParaRPr lang="sl-SI" altLang="sl-SI" sz="1800"/>
          </a:p>
        </p:txBody>
      </p:sp>
      <p:sp>
        <p:nvSpPr>
          <p:cNvPr id="30859" name="Rectangle 187"/>
          <p:cNvSpPr>
            <a:spLocks noChangeArrowheads="1"/>
          </p:cNvSpPr>
          <p:nvPr/>
        </p:nvSpPr>
        <p:spPr bwMode="auto">
          <a:xfrm>
            <a:off x="3917950" y="4065588"/>
            <a:ext cx="100013"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800" b="1">
                <a:solidFill>
                  <a:srgbClr val="000000"/>
                </a:solidFill>
              </a:rPr>
              <a:t>y</a:t>
            </a:r>
            <a:endParaRPr lang="sl-SI" altLang="sl-SI" sz="1800"/>
          </a:p>
        </p:txBody>
      </p:sp>
      <p:sp>
        <p:nvSpPr>
          <p:cNvPr id="30860" name="Rectangle 188"/>
          <p:cNvSpPr>
            <a:spLocks noChangeArrowheads="1"/>
          </p:cNvSpPr>
          <p:nvPr/>
        </p:nvSpPr>
        <p:spPr bwMode="auto">
          <a:xfrm>
            <a:off x="3805238" y="4656138"/>
            <a:ext cx="16510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200" b="1">
                <a:solidFill>
                  <a:srgbClr val="000000"/>
                </a:solidFill>
              </a:rPr>
              <a:t>F</a:t>
            </a:r>
            <a:endParaRPr lang="sl-SI" altLang="sl-SI" sz="1800"/>
          </a:p>
        </p:txBody>
      </p:sp>
      <p:sp>
        <p:nvSpPr>
          <p:cNvPr id="30861" name="Rectangle 189"/>
          <p:cNvSpPr>
            <a:spLocks noChangeArrowheads="1"/>
          </p:cNvSpPr>
          <p:nvPr/>
        </p:nvSpPr>
        <p:spPr bwMode="auto">
          <a:xfrm>
            <a:off x="3900488" y="4741863"/>
            <a:ext cx="100012"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800" b="1">
                <a:solidFill>
                  <a:srgbClr val="000000"/>
                </a:solidFill>
              </a:rPr>
              <a:t>y</a:t>
            </a:r>
            <a:endParaRPr lang="sl-SI" altLang="sl-SI" sz="1800"/>
          </a:p>
        </p:txBody>
      </p:sp>
      <p:sp>
        <p:nvSpPr>
          <p:cNvPr id="30862" name="Freeform 190"/>
          <p:cNvSpPr>
            <a:spLocks noEditPoints="1"/>
          </p:cNvSpPr>
          <p:nvPr/>
        </p:nvSpPr>
        <p:spPr bwMode="auto">
          <a:xfrm>
            <a:off x="2946400" y="2587625"/>
            <a:ext cx="76200" cy="320675"/>
          </a:xfrm>
          <a:custGeom>
            <a:avLst/>
            <a:gdLst>
              <a:gd name="T0" fmla="*/ 2147483646 w 95"/>
              <a:gd name="T1" fmla="*/ 2147483646 h 402"/>
              <a:gd name="T2" fmla="*/ 2147483646 w 95"/>
              <a:gd name="T3" fmla="*/ 2147483646 h 402"/>
              <a:gd name="T4" fmla="*/ 2147483646 w 95"/>
              <a:gd name="T5" fmla="*/ 2147483646 h 402"/>
              <a:gd name="T6" fmla="*/ 2147483646 w 95"/>
              <a:gd name="T7" fmla="*/ 2147483646 h 402"/>
              <a:gd name="T8" fmla="*/ 2147483646 w 95"/>
              <a:gd name="T9" fmla="*/ 2147483646 h 402"/>
              <a:gd name="T10" fmla="*/ 2147483646 w 95"/>
              <a:gd name="T11" fmla="*/ 2147483646 h 402"/>
              <a:gd name="T12" fmla="*/ 2147483646 w 95"/>
              <a:gd name="T13" fmla="*/ 2147483646 h 402"/>
              <a:gd name="T14" fmla="*/ 2147483646 w 95"/>
              <a:gd name="T15" fmla="*/ 2147483646 h 402"/>
              <a:gd name="T16" fmla="*/ 2147483646 w 95"/>
              <a:gd name="T17" fmla="*/ 2147483646 h 402"/>
              <a:gd name="T18" fmla="*/ 2147483646 w 95"/>
              <a:gd name="T19" fmla="*/ 2147483646 h 402"/>
              <a:gd name="T20" fmla="*/ 2147483646 w 95"/>
              <a:gd name="T21" fmla="*/ 2147483646 h 402"/>
              <a:gd name="T22" fmla="*/ 2147483646 w 95"/>
              <a:gd name="T23" fmla="*/ 2147483646 h 402"/>
              <a:gd name="T24" fmla="*/ 2147483646 w 95"/>
              <a:gd name="T25" fmla="*/ 2147483646 h 402"/>
              <a:gd name="T26" fmla="*/ 2147483646 w 95"/>
              <a:gd name="T27" fmla="*/ 2147483646 h 402"/>
              <a:gd name="T28" fmla="*/ 2147483646 w 95"/>
              <a:gd name="T29" fmla="*/ 2147483646 h 402"/>
              <a:gd name="T30" fmla="*/ 2147483646 w 95"/>
              <a:gd name="T31" fmla="*/ 2147483646 h 402"/>
              <a:gd name="T32" fmla="*/ 2147483646 w 95"/>
              <a:gd name="T33" fmla="*/ 2147483646 h 402"/>
              <a:gd name="T34" fmla="*/ 2147483646 w 95"/>
              <a:gd name="T35" fmla="*/ 2147483646 h 402"/>
              <a:gd name="T36" fmla="*/ 2147483646 w 95"/>
              <a:gd name="T37" fmla="*/ 2147483646 h 402"/>
              <a:gd name="T38" fmla="*/ 2147483646 w 95"/>
              <a:gd name="T39" fmla="*/ 2147483646 h 402"/>
              <a:gd name="T40" fmla="*/ 0 w 95"/>
              <a:gd name="T41" fmla="*/ 2147483646 h 402"/>
              <a:gd name="T42" fmla="*/ 2147483646 w 95"/>
              <a:gd name="T43" fmla="*/ 0 h 402"/>
              <a:gd name="T44" fmla="*/ 2147483646 w 95"/>
              <a:gd name="T45" fmla="*/ 2147483646 h 402"/>
              <a:gd name="T46" fmla="*/ 0 w 95"/>
              <a:gd name="T47" fmla="*/ 2147483646 h 40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95" h="402">
                <a:moveTo>
                  <a:pt x="40" y="393"/>
                </a:moveTo>
                <a:lnTo>
                  <a:pt x="40" y="80"/>
                </a:lnTo>
                <a:lnTo>
                  <a:pt x="40" y="76"/>
                </a:lnTo>
                <a:lnTo>
                  <a:pt x="42" y="75"/>
                </a:lnTo>
                <a:lnTo>
                  <a:pt x="44" y="73"/>
                </a:lnTo>
                <a:lnTo>
                  <a:pt x="47" y="73"/>
                </a:lnTo>
                <a:lnTo>
                  <a:pt x="51" y="73"/>
                </a:lnTo>
                <a:lnTo>
                  <a:pt x="53" y="75"/>
                </a:lnTo>
                <a:lnTo>
                  <a:pt x="55" y="76"/>
                </a:lnTo>
                <a:lnTo>
                  <a:pt x="55" y="80"/>
                </a:lnTo>
                <a:lnTo>
                  <a:pt x="55" y="393"/>
                </a:lnTo>
                <a:lnTo>
                  <a:pt x="55" y="396"/>
                </a:lnTo>
                <a:lnTo>
                  <a:pt x="53" y="398"/>
                </a:lnTo>
                <a:lnTo>
                  <a:pt x="51" y="400"/>
                </a:lnTo>
                <a:lnTo>
                  <a:pt x="47" y="402"/>
                </a:lnTo>
                <a:lnTo>
                  <a:pt x="44" y="400"/>
                </a:lnTo>
                <a:lnTo>
                  <a:pt x="42" y="398"/>
                </a:lnTo>
                <a:lnTo>
                  <a:pt x="40" y="396"/>
                </a:lnTo>
                <a:lnTo>
                  <a:pt x="40" y="393"/>
                </a:lnTo>
                <a:close/>
                <a:moveTo>
                  <a:pt x="0" y="96"/>
                </a:moveTo>
                <a:lnTo>
                  <a:pt x="47" y="0"/>
                </a:lnTo>
                <a:lnTo>
                  <a:pt x="95" y="96"/>
                </a:lnTo>
                <a:lnTo>
                  <a:pt x="0" y="96"/>
                </a:lnTo>
                <a:close/>
              </a:path>
            </a:pathLst>
          </a:custGeom>
          <a:solidFill>
            <a:srgbClr val="000000"/>
          </a:solidFill>
          <a:ln w="1588">
            <a:solidFill>
              <a:srgbClr val="000000"/>
            </a:solidFill>
            <a:prstDash val="solid"/>
            <a:round/>
            <a:headEnd/>
            <a:tailEnd/>
          </a:ln>
        </p:spPr>
        <p:txBody>
          <a:bodyPr/>
          <a:lstStyle/>
          <a:p>
            <a:endParaRPr lang="sl-SI"/>
          </a:p>
        </p:txBody>
      </p:sp>
      <p:sp>
        <p:nvSpPr>
          <p:cNvPr id="30863" name="Freeform 191"/>
          <p:cNvSpPr>
            <a:spLocks noEditPoints="1"/>
          </p:cNvSpPr>
          <p:nvPr/>
        </p:nvSpPr>
        <p:spPr bwMode="auto">
          <a:xfrm>
            <a:off x="2978150" y="2854325"/>
            <a:ext cx="260350" cy="76200"/>
          </a:xfrm>
          <a:custGeom>
            <a:avLst/>
            <a:gdLst>
              <a:gd name="T0" fmla="*/ 2147483646 w 327"/>
              <a:gd name="T1" fmla="*/ 2147483646 h 96"/>
              <a:gd name="T2" fmla="*/ 2147483646 w 327"/>
              <a:gd name="T3" fmla="*/ 2147483646 h 96"/>
              <a:gd name="T4" fmla="*/ 2147483646 w 327"/>
              <a:gd name="T5" fmla="*/ 2147483646 h 96"/>
              <a:gd name="T6" fmla="*/ 2147483646 w 327"/>
              <a:gd name="T7" fmla="*/ 2147483646 h 96"/>
              <a:gd name="T8" fmla="*/ 2147483646 w 327"/>
              <a:gd name="T9" fmla="*/ 2147483646 h 96"/>
              <a:gd name="T10" fmla="*/ 2147483646 w 327"/>
              <a:gd name="T11" fmla="*/ 2147483646 h 96"/>
              <a:gd name="T12" fmla="*/ 2147483646 w 327"/>
              <a:gd name="T13" fmla="*/ 2147483646 h 96"/>
              <a:gd name="T14" fmla="*/ 2147483646 w 327"/>
              <a:gd name="T15" fmla="*/ 2147483646 h 96"/>
              <a:gd name="T16" fmla="*/ 2147483646 w 327"/>
              <a:gd name="T17" fmla="*/ 2147483646 h 96"/>
              <a:gd name="T18" fmla="*/ 2147483646 w 327"/>
              <a:gd name="T19" fmla="*/ 2147483646 h 96"/>
              <a:gd name="T20" fmla="*/ 2147483646 w 327"/>
              <a:gd name="T21" fmla="*/ 2147483646 h 96"/>
              <a:gd name="T22" fmla="*/ 2147483646 w 327"/>
              <a:gd name="T23" fmla="*/ 2147483646 h 96"/>
              <a:gd name="T24" fmla="*/ 2147483646 w 327"/>
              <a:gd name="T25" fmla="*/ 2147483646 h 96"/>
              <a:gd name="T26" fmla="*/ 0 w 327"/>
              <a:gd name="T27" fmla="*/ 2147483646 h 96"/>
              <a:gd name="T28" fmla="*/ 0 w 327"/>
              <a:gd name="T29" fmla="*/ 2147483646 h 96"/>
              <a:gd name="T30" fmla="*/ 0 w 327"/>
              <a:gd name="T31" fmla="*/ 2147483646 h 96"/>
              <a:gd name="T32" fmla="*/ 2147483646 w 327"/>
              <a:gd name="T33" fmla="*/ 2147483646 h 96"/>
              <a:gd name="T34" fmla="*/ 2147483646 w 327"/>
              <a:gd name="T35" fmla="*/ 2147483646 h 96"/>
              <a:gd name="T36" fmla="*/ 2147483646 w 327"/>
              <a:gd name="T37" fmla="*/ 2147483646 h 96"/>
              <a:gd name="T38" fmla="*/ 2147483646 w 327"/>
              <a:gd name="T39" fmla="*/ 2147483646 h 96"/>
              <a:gd name="T40" fmla="*/ 2147483646 w 327"/>
              <a:gd name="T41" fmla="*/ 0 h 96"/>
              <a:gd name="T42" fmla="*/ 2147483646 w 327"/>
              <a:gd name="T43" fmla="*/ 2147483646 h 96"/>
              <a:gd name="T44" fmla="*/ 2147483646 w 327"/>
              <a:gd name="T45" fmla="*/ 2147483646 h 96"/>
              <a:gd name="T46" fmla="*/ 2147483646 w 327"/>
              <a:gd name="T47" fmla="*/ 0 h 9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27" h="96">
                <a:moveTo>
                  <a:pt x="7" y="40"/>
                </a:moveTo>
                <a:lnTo>
                  <a:pt x="247" y="40"/>
                </a:lnTo>
                <a:lnTo>
                  <a:pt x="250" y="40"/>
                </a:lnTo>
                <a:lnTo>
                  <a:pt x="252" y="42"/>
                </a:lnTo>
                <a:lnTo>
                  <a:pt x="254" y="46"/>
                </a:lnTo>
                <a:lnTo>
                  <a:pt x="254" y="48"/>
                </a:lnTo>
                <a:lnTo>
                  <a:pt x="254" y="52"/>
                </a:lnTo>
                <a:lnTo>
                  <a:pt x="252" y="54"/>
                </a:lnTo>
                <a:lnTo>
                  <a:pt x="250" y="56"/>
                </a:lnTo>
                <a:lnTo>
                  <a:pt x="247" y="56"/>
                </a:lnTo>
                <a:lnTo>
                  <a:pt x="7" y="56"/>
                </a:lnTo>
                <a:lnTo>
                  <a:pt x="4" y="56"/>
                </a:lnTo>
                <a:lnTo>
                  <a:pt x="2" y="54"/>
                </a:lnTo>
                <a:lnTo>
                  <a:pt x="0" y="52"/>
                </a:lnTo>
                <a:lnTo>
                  <a:pt x="0" y="48"/>
                </a:lnTo>
                <a:lnTo>
                  <a:pt x="0" y="46"/>
                </a:lnTo>
                <a:lnTo>
                  <a:pt x="2" y="42"/>
                </a:lnTo>
                <a:lnTo>
                  <a:pt x="4" y="40"/>
                </a:lnTo>
                <a:lnTo>
                  <a:pt x="7" y="40"/>
                </a:lnTo>
                <a:close/>
                <a:moveTo>
                  <a:pt x="231" y="0"/>
                </a:moveTo>
                <a:lnTo>
                  <a:pt x="327" y="48"/>
                </a:lnTo>
                <a:lnTo>
                  <a:pt x="231" y="96"/>
                </a:lnTo>
                <a:lnTo>
                  <a:pt x="231" y="0"/>
                </a:lnTo>
                <a:close/>
              </a:path>
            </a:pathLst>
          </a:custGeom>
          <a:solidFill>
            <a:srgbClr val="000000"/>
          </a:solidFill>
          <a:ln w="1588">
            <a:solidFill>
              <a:srgbClr val="000000"/>
            </a:solidFill>
            <a:prstDash val="solid"/>
            <a:round/>
            <a:headEnd/>
            <a:tailEnd/>
          </a:ln>
        </p:spPr>
        <p:txBody>
          <a:bodyPr/>
          <a:lstStyle/>
          <a:p>
            <a:endParaRPr lang="sl-SI"/>
          </a:p>
        </p:txBody>
      </p:sp>
      <p:sp>
        <p:nvSpPr>
          <p:cNvPr id="30864" name="Rectangle 192"/>
          <p:cNvSpPr>
            <a:spLocks noChangeArrowheads="1"/>
          </p:cNvSpPr>
          <p:nvPr/>
        </p:nvSpPr>
        <p:spPr bwMode="auto">
          <a:xfrm>
            <a:off x="3135313" y="2909888"/>
            <a:ext cx="21272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800">
                <a:solidFill>
                  <a:srgbClr val="000000"/>
                </a:solidFill>
              </a:rPr>
              <a:t>x</a:t>
            </a:r>
            <a:endParaRPr lang="sl-SI" altLang="sl-SI" sz="1800"/>
          </a:p>
        </p:txBody>
      </p:sp>
      <p:sp>
        <p:nvSpPr>
          <p:cNvPr id="30865" name="Rectangle 193"/>
          <p:cNvSpPr>
            <a:spLocks noChangeArrowheads="1"/>
          </p:cNvSpPr>
          <p:nvPr/>
        </p:nvSpPr>
        <p:spPr bwMode="auto">
          <a:xfrm>
            <a:off x="2773363" y="2528888"/>
            <a:ext cx="211137"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800">
                <a:solidFill>
                  <a:srgbClr val="000000"/>
                </a:solidFill>
              </a:rPr>
              <a:t>y</a:t>
            </a:r>
            <a:endParaRPr lang="sl-SI" altLang="sl-SI" sz="1800"/>
          </a:p>
        </p:txBody>
      </p:sp>
      <p:sp>
        <p:nvSpPr>
          <p:cNvPr id="30866" name="Freeform 257"/>
          <p:cNvSpPr>
            <a:spLocks/>
          </p:cNvSpPr>
          <p:nvPr/>
        </p:nvSpPr>
        <p:spPr bwMode="auto">
          <a:xfrm>
            <a:off x="2320925" y="2586038"/>
            <a:ext cx="176213" cy="179387"/>
          </a:xfrm>
          <a:custGeom>
            <a:avLst/>
            <a:gdLst>
              <a:gd name="T0" fmla="*/ 2147483646 w 221"/>
              <a:gd name="T1" fmla="*/ 0 h 224"/>
              <a:gd name="T2" fmla="*/ 2147483646 w 221"/>
              <a:gd name="T3" fmla="*/ 2147483646 h 224"/>
              <a:gd name="T4" fmla="*/ 2147483646 w 221"/>
              <a:gd name="T5" fmla="*/ 2147483646 h 224"/>
              <a:gd name="T6" fmla="*/ 2147483646 w 221"/>
              <a:gd name="T7" fmla="*/ 2147483646 h 224"/>
              <a:gd name="T8" fmla="*/ 2147483646 w 221"/>
              <a:gd name="T9" fmla="*/ 2147483646 h 224"/>
              <a:gd name="T10" fmla="*/ 2147483646 w 221"/>
              <a:gd name="T11" fmla="*/ 2147483646 h 224"/>
              <a:gd name="T12" fmla="*/ 2147483646 w 221"/>
              <a:gd name="T13" fmla="*/ 2147483646 h 224"/>
              <a:gd name="T14" fmla="*/ 0 w 221"/>
              <a:gd name="T15" fmla="*/ 2147483646 h 224"/>
              <a:gd name="T16" fmla="*/ 0 w 221"/>
              <a:gd name="T17" fmla="*/ 2147483646 h 224"/>
              <a:gd name="T18" fmla="*/ 2147483646 w 221"/>
              <a:gd name="T19" fmla="*/ 2147483646 h 224"/>
              <a:gd name="T20" fmla="*/ 2147483646 w 221"/>
              <a:gd name="T21" fmla="*/ 2147483646 h 224"/>
              <a:gd name="T22" fmla="*/ 2147483646 w 221"/>
              <a:gd name="T23" fmla="*/ 2147483646 h 224"/>
              <a:gd name="T24" fmla="*/ 2147483646 w 221"/>
              <a:gd name="T25" fmla="*/ 2147483646 h 224"/>
              <a:gd name="T26" fmla="*/ 2147483646 w 221"/>
              <a:gd name="T27" fmla="*/ 2147483646 h 224"/>
              <a:gd name="T28" fmla="*/ 2147483646 w 221"/>
              <a:gd name="T29" fmla="*/ 2147483646 h 224"/>
              <a:gd name="T30" fmla="*/ 2147483646 w 221"/>
              <a:gd name="T31" fmla="*/ 2147483646 h 224"/>
              <a:gd name="T32" fmla="*/ 2147483646 w 221"/>
              <a:gd name="T33" fmla="*/ 2147483646 h 224"/>
              <a:gd name="T34" fmla="*/ 2147483646 w 221"/>
              <a:gd name="T35" fmla="*/ 2147483646 h 224"/>
              <a:gd name="T36" fmla="*/ 2147483646 w 221"/>
              <a:gd name="T37" fmla="*/ 2147483646 h 224"/>
              <a:gd name="T38" fmla="*/ 2147483646 w 221"/>
              <a:gd name="T39" fmla="*/ 2147483646 h 224"/>
              <a:gd name="T40" fmla="*/ 2147483646 w 221"/>
              <a:gd name="T41" fmla="*/ 2147483646 h 224"/>
              <a:gd name="T42" fmla="*/ 2147483646 w 221"/>
              <a:gd name="T43" fmla="*/ 2147483646 h 224"/>
              <a:gd name="T44" fmla="*/ 2147483646 w 221"/>
              <a:gd name="T45" fmla="*/ 2147483646 h 224"/>
              <a:gd name="T46" fmla="*/ 2147483646 w 221"/>
              <a:gd name="T47" fmla="*/ 2147483646 h 224"/>
              <a:gd name="T48" fmla="*/ 2147483646 w 221"/>
              <a:gd name="T49" fmla="*/ 2147483646 h 224"/>
              <a:gd name="T50" fmla="*/ 2147483646 w 221"/>
              <a:gd name="T51" fmla="*/ 2147483646 h 224"/>
              <a:gd name="T52" fmla="*/ 2147483646 w 221"/>
              <a:gd name="T53" fmla="*/ 2147483646 h 224"/>
              <a:gd name="T54" fmla="*/ 2147483646 w 221"/>
              <a:gd name="T55" fmla="*/ 2147483646 h 224"/>
              <a:gd name="T56" fmla="*/ 2147483646 w 221"/>
              <a:gd name="T57" fmla="*/ 2147483646 h 224"/>
              <a:gd name="T58" fmla="*/ 2147483646 w 221"/>
              <a:gd name="T59" fmla="*/ 2147483646 h 224"/>
              <a:gd name="T60" fmla="*/ 2147483646 w 221"/>
              <a:gd name="T61" fmla="*/ 2147483646 h 224"/>
              <a:gd name="T62" fmla="*/ 2147483646 w 221"/>
              <a:gd name="T63" fmla="*/ 0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1" h="224">
                <a:moveTo>
                  <a:pt x="111" y="0"/>
                </a:moveTo>
                <a:lnTo>
                  <a:pt x="99" y="0"/>
                </a:lnTo>
                <a:lnTo>
                  <a:pt x="88" y="2"/>
                </a:lnTo>
                <a:lnTo>
                  <a:pt x="78" y="6"/>
                </a:lnTo>
                <a:lnTo>
                  <a:pt x="67" y="10"/>
                </a:lnTo>
                <a:lnTo>
                  <a:pt x="57" y="13"/>
                </a:lnTo>
                <a:lnTo>
                  <a:pt x="47" y="19"/>
                </a:lnTo>
                <a:lnTo>
                  <a:pt x="40" y="25"/>
                </a:lnTo>
                <a:lnTo>
                  <a:pt x="32" y="33"/>
                </a:lnTo>
                <a:lnTo>
                  <a:pt x="24" y="40"/>
                </a:lnTo>
                <a:lnTo>
                  <a:pt x="17" y="50"/>
                </a:lnTo>
                <a:lnTo>
                  <a:pt x="13" y="59"/>
                </a:lnTo>
                <a:lnTo>
                  <a:pt x="7" y="69"/>
                </a:lnTo>
                <a:lnTo>
                  <a:pt x="3" y="78"/>
                </a:lnTo>
                <a:lnTo>
                  <a:pt x="2" y="90"/>
                </a:lnTo>
                <a:lnTo>
                  <a:pt x="0" y="101"/>
                </a:lnTo>
                <a:lnTo>
                  <a:pt x="0" y="113"/>
                </a:lnTo>
                <a:lnTo>
                  <a:pt x="0" y="123"/>
                </a:lnTo>
                <a:lnTo>
                  <a:pt x="2" y="134"/>
                </a:lnTo>
                <a:lnTo>
                  <a:pt x="3" y="146"/>
                </a:lnTo>
                <a:lnTo>
                  <a:pt x="7" y="155"/>
                </a:lnTo>
                <a:lnTo>
                  <a:pt x="13" y="165"/>
                </a:lnTo>
                <a:lnTo>
                  <a:pt x="17" y="174"/>
                </a:lnTo>
                <a:lnTo>
                  <a:pt x="24" y="184"/>
                </a:lnTo>
                <a:lnTo>
                  <a:pt x="32" y="192"/>
                </a:lnTo>
                <a:lnTo>
                  <a:pt x="40" y="199"/>
                </a:lnTo>
                <a:lnTo>
                  <a:pt x="47" y="205"/>
                </a:lnTo>
                <a:lnTo>
                  <a:pt x="57" y="211"/>
                </a:lnTo>
                <a:lnTo>
                  <a:pt x="67" y="214"/>
                </a:lnTo>
                <a:lnTo>
                  <a:pt x="78" y="218"/>
                </a:lnTo>
                <a:lnTo>
                  <a:pt x="88" y="222"/>
                </a:lnTo>
                <a:lnTo>
                  <a:pt x="99" y="224"/>
                </a:lnTo>
                <a:lnTo>
                  <a:pt x="111" y="224"/>
                </a:lnTo>
                <a:lnTo>
                  <a:pt x="122" y="224"/>
                </a:lnTo>
                <a:lnTo>
                  <a:pt x="133" y="222"/>
                </a:lnTo>
                <a:lnTo>
                  <a:pt x="143" y="218"/>
                </a:lnTo>
                <a:lnTo>
                  <a:pt x="155" y="214"/>
                </a:lnTo>
                <a:lnTo>
                  <a:pt x="164" y="211"/>
                </a:lnTo>
                <a:lnTo>
                  <a:pt x="172" y="205"/>
                </a:lnTo>
                <a:lnTo>
                  <a:pt x="181" y="199"/>
                </a:lnTo>
                <a:lnTo>
                  <a:pt x="189" y="192"/>
                </a:lnTo>
                <a:lnTo>
                  <a:pt x="197" y="184"/>
                </a:lnTo>
                <a:lnTo>
                  <a:pt x="202" y="174"/>
                </a:lnTo>
                <a:lnTo>
                  <a:pt x="208" y="165"/>
                </a:lnTo>
                <a:lnTo>
                  <a:pt x="214" y="155"/>
                </a:lnTo>
                <a:lnTo>
                  <a:pt x="218" y="146"/>
                </a:lnTo>
                <a:lnTo>
                  <a:pt x="220" y="134"/>
                </a:lnTo>
                <a:lnTo>
                  <a:pt x="221" y="123"/>
                </a:lnTo>
                <a:lnTo>
                  <a:pt x="221" y="113"/>
                </a:lnTo>
                <a:lnTo>
                  <a:pt x="221" y="101"/>
                </a:lnTo>
                <a:lnTo>
                  <a:pt x="220" y="90"/>
                </a:lnTo>
                <a:lnTo>
                  <a:pt x="218" y="78"/>
                </a:lnTo>
                <a:lnTo>
                  <a:pt x="214" y="69"/>
                </a:lnTo>
                <a:lnTo>
                  <a:pt x="208" y="59"/>
                </a:lnTo>
                <a:lnTo>
                  <a:pt x="202" y="50"/>
                </a:lnTo>
                <a:lnTo>
                  <a:pt x="197" y="40"/>
                </a:lnTo>
                <a:lnTo>
                  <a:pt x="189" y="33"/>
                </a:lnTo>
                <a:lnTo>
                  <a:pt x="181" y="25"/>
                </a:lnTo>
                <a:lnTo>
                  <a:pt x="172" y="19"/>
                </a:lnTo>
                <a:lnTo>
                  <a:pt x="164" y="13"/>
                </a:lnTo>
                <a:lnTo>
                  <a:pt x="155" y="10"/>
                </a:lnTo>
                <a:lnTo>
                  <a:pt x="143" y="6"/>
                </a:lnTo>
                <a:lnTo>
                  <a:pt x="133" y="2"/>
                </a:lnTo>
                <a:lnTo>
                  <a:pt x="122" y="0"/>
                </a:lnTo>
                <a:lnTo>
                  <a:pt x="111" y="0"/>
                </a:lnTo>
                <a:close/>
              </a:path>
            </a:pathLst>
          </a:cu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867" name="Freeform 258"/>
          <p:cNvSpPr>
            <a:spLocks/>
          </p:cNvSpPr>
          <p:nvPr/>
        </p:nvSpPr>
        <p:spPr bwMode="auto">
          <a:xfrm>
            <a:off x="2320925" y="2586038"/>
            <a:ext cx="176213" cy="179387"/>
          </a:xfrm>
          <a:custGeom>
            <a:avLst/>
            <a:gdLst>
              <a:gd name="T0" fmla="*/ 2147483646 w 221"/>
              <a:gd name="T1" fmla="*/ 0 h 224"/>
              <a:gd name="T2" fmla="*/ 2147483646 w 221"/>
              <a:gd name="T3" fmla="*/ 2147483646 h 224"/>
              <a:gd name="T4" fmla="*/ 2147483646 w 221"/>
              <a:gd name="T5" fmla="*/ 2147483646 h 224"/>
              <a:gd name="T6" fmla="*/ 2147483646 w 221"/>
              <a:gd name="T7" fmla="*/ 2147483646 h 224"/>
              <a:gd name="T8" fmla="*/ 2147483646 w 221"/>
              <a:gd name="T9" fmla="*/ 2147483646 h 224"/>
              <a:gd name="T10" fmla="*/ 2147483646 w 221"/>
              <a:gd name="T11" fmla="*/ 2147483646 h 224"/>
              <a:gd name="T12" fmla="*/ 2147483646 w 221"/>
              <a:gd name="T13" fmla="*/ 2147483646 h 224"/>
              <a:gd name="T14" fmla="*/ 0 w 221"/>
              <a:gd name="T15" fmla="*/ 2147483646 h 224"/>
              <a:gd name="T16" fmla="*/ 0 w 221"/>
              <a:gd name="T17" fmla="*/ 2147483646 h 224"/>
              <a:gd name="T18" fmla="*/ 2147483646 w 221"/>
              <a:gd name="T19" fmla="*/ 2147483646 h 224"/>
              <a:gd name="T20" fmla="*/ 2147483646 w 221"/>
              <a:gd name="T21" fmla="*/ 2147483646 h 224"/>
              <a:gd name="T22" fmla="*/ 2147483646 w 221"/>
              <a:gd name="T23" fmla="*/ 2147483646 h 224"/>
              <a:gd name="T24" fmla="*/ 2147483646 w 221"/>
              <a:gd name="T25" fmla="*/ 2147483646 h 224"/>
              <a:gd name="T26" fmla="*/ 2147483646 w 221"/>
              <a:gd name="T27" fmla="*/ 2147483646 h 224"/>
              <a:gd name="T28" fmla="*/ 2147483646 w 221"/>
              <a:gd name="T29" fmla="*/ 2147483646 h 224"/>
              <a:gd name="T30" fmla="*/ 2147483646 w 221"/>
              <a:gd name="T31" fmla="*/ 2147483646 h 224"/>
              <a:gd name="T32" fmla="*/ 2147483646 w 221"/>
              <a:gd name="T33" fmla="*/ 2147483646 h 224"/>
              <a:gd name="T34" fmla="*/ 2147483646 w 221"/>
              <a:gd name="T35" fmla="*/ 2147483646 h 224"/>
              <a:gd name="T36" fmla="*/ 2147483646 w 221"/>
              <a:gd name="T37" fmla="*/ 2147483646 h 224"/>
              <a:gd name="T38" fmla="*/ 2147483646 w 221"/>
              <a:gd name="T39" fmla="*/ 2147483646 h 224"/>
              <a:gd name="T40" fmla="*/ 2147483646 w 221"/>
              <a:gd name="T41" fmla="*/ 2147483646 h 224"/>
              <a:gd name="T42" fmla="*/ 2147483646 w 221"/>
              <a:gd name="T43" fmla="*/ 2147483646 h 224"/>
              <a:gd name="T44" fmla="*/ 2147483646 w 221"/>
              <a:gd name="T45" fmla="*/ 2147483646 h 224"/>
              <a:gd name="T46" fmla="*/ 2147483646 w 221"/>
              <a:gd name="T47" fmla="*/ 2147483646 h 224"/>
              <a:gd name="T48" fmla="*/ 2147483646 w 221"/>
              <a:gd name="T49" fmla="*/ 2147483646 h 224"/>
              <a:gd name="T50" fmla="*/ 2147483646 w 221"/>
              <a:gd name="T51" fmla="*/ 2147483646 h 224"/>
              <a:gd name="T52" fmla="*/ 2147483646 w 221"/>
              <a:gd name="T53" fmla="*/ 2147483646 h 224"/>
              <a:gd name="T54" fmla="*/ 2147483646 w 221"/>
              <a:gd name="T55" fmla="*/ 2147483646 h 224"/>
              <a:gd name="T56" fmla="*/ 2147483646 w 221"/>
              <a:gd name="T57" fmla="*/ 2147483646 h 224"/>
              <a:gd name="T58" fmla="*/ 2147483646 w 221"/>
              <a:gd name="T59" fmla="*/ 2147483646 h 224"/>
              <a:gd name="T60" fmla="*/ 2147483646 w 221"/>
              <a:gd name="T61" fmla="*/ 2147483646 h 224"/>
              <a:gd name="T62" fmla="*/ 2147483646 w 221"/>
              <a:gd name="T63" fmla="*/ 0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1" h="224">
                <a:moveTo>
                  <a:pt x="111" y="0"/>
                </a:moveTo>
                <a:lnTo>
                  <a:pt x="99" y="0"/>
                </a:lnTo>
                <a:lnTo>
                  <a:pt x="88" y="2"/>
                </a:lnTo>
                <a:lnTo>
                  <a:pt x="78" y="6"/>
                </a:lnTo>
                <a:lnTo>
                  <a:pt x="67" y="10"/>
                </a:lnTo>
                <a:lnTo>
                  <a:pt x="57" y="13"/>
                </a:lnTo>
                <a:lnTo>
                  <a:pt x="47" y="19"/>
                </a:lnTo>
                <a:lnTo>
                  <a:pt x="40" y="25"/>
                </a:lnTo>
                <a:lnTo>
                  <a:pt x="32" y="33"/>
                </a:lnTo>
                <a:lnTo>
                  <a:pt x="24" y="40"/>
                </a:lnTo>
                <a:lnTo>
                  <a:pt x="17" y="50"/>
                </a:lnTo>
                <a:lnTo>
                  <a:pt x="13" y="59"/>
                </a:lnTo>
                <a:lnTo>
                  <a:pt x="7" y="69"/>
                </a:lnTo>
                <a:lnTo>
                  <a:pt x="3" y="78"/>
                </a:lnTo>
                <a:lnTo>
                  <a:pt x="2" y="90"/>
                </a:lnTo>
                <a:lnTo>
                  <a:pt x="0" y="101"/>
                </a:lnTo>
                <a:lnTo>
                  <a:pt x="0" y="113"/>
                </a:lnTo>
                <a:lnTo>
                  <a:pt x="0" y="123"/>
                </a:lnTo>
                <a:lnTo>
                  <a:pt x="2" y="134"/>
                </a:lnTo>
                <a:lnTo>
                  <a:pt x="3" y="146"/>
                </a:lnTo>
                <a:lnTo>
                  <a:pt x="7" y="155"/>
                </a:lnTo>
                <a:lnTo>
                  <a:pt x="13" y="165"/>
                </a:lnTo>
                <a:lnTo>
                  <a:pt x="17" y="174"/>
                </a:lnTo>
                <a:lnTo>
                  <a:pt x="24" y="184"/>
                </a:lnTo>
                <a:lnTo>
                  <a:pt x="32" y="192"/>
                </a:lnTo>
                <a:lnTo>
                  <a:pt x="40" y="199"/>
                </a:lnTo>
                <a:lnTo>
                  <a:pt x="47" y="205"/>
                </a:lnTo>
                <a:lnTo>
                  <a:pt x="57" y="211"/>
                </a:lnTo>
                <a:lnTo>
                  <a:pt x="67" y="214"/>
                </a:lnTo>
                <a:lnTo>
                  <a:pt x="78" y="218"/>
                </a:lnTo>
                <a:lnTo>
                  <a:pt x="88" y="222"/>
                </a:lnTo>
                <a:lnTo>
                  <a:pt x="99" y="224"/>
                </a:lnTo>
                <a:lnTo>
                  <a:pt x="111" y="224"/>
                </a:lnTo>
                <a:lnTo>
                  <a:pt x="122" y="224"/>
                </a:lnTo>
                <a:lnTo>
                  <a:pt x="133" y="222"/>
                </a:lnTo>
                <a:lnTo>
                  <a:pt x="143" y="218"/>
                </a:lnTo>
                <a:lnTo>
                  <a:pt x="155" y="214"/>
                </a:lnTo>
                <a:lnTo>
                  <a:pt x="164" y="211"/>
                </a:lnTo>
                <a:lnTo>
                  <a:pt x="172" y="205"/>
                </a:lnTo>
                <a:lnTo>
                  <a:pt x="181" y="199"/>
                </a:lnTo>
                <a:lnTo>
                  <a:pt x="189" y="192"/>
                </a:lnTo>
                <a:lnTo>
                  <a:pt x="197" y="184"/>
                </a:lnTo>
                <a:lnTo>
                  <a:pt x="202" y="174"/>
                </a:lnTo>
                <a:lnTo>
                  <a:pt x="208" y="165"/>
                </a:lnTo>
                <a:lnTo>
                  <a:pt x="214" y="155"/>
                </a:lnTo>
                <a:lnTo>
                  <a:pt x="218" y="146"/>
                </a:lnTo>
                <a:lnTo>
                  <a:pt x="220" y="134"/>
                </a:lnTo>
                <a:lnTo>
                  <a:pt x="221" y="123"/>
                </a:lnTo>
                <a:lnTo>
                  <a:pt x="221" y="113"/>
                </a:lnTo>
                <a:lnTo>
                  <a:pt x="221" y="101"/>
                </a:lnTo>
                <a:lnTo>
                  <a:pt x="220" y="90"/>
                </a:lnTo>
                <a:lnTo>
                  <a:pt x="218" y="78"/>
                </a:lnTo>
                <a:lnTo>
                  <a:pt x="214" y="69"/>
                </a:lnTo>
                <a:lnTo>
                  <a:pt x="208" y="59"/>
                </a:lnTo>
                <a:lnTo>
                  <a:pt x="202" y="50"/>
                </a:lnTo>
                <a:lnTo>
                  <a:pt x="197" y="40"/>
                </a:lnTo>
                <a:lnTo>
                  <a:pt x="189" y="33"/>
                </a:lnTo>
                <a:lnTo>
                  <a:pt x="181" y="25"/>
                </a:lnTo>
                <a:lnTo>
                  <a:pt x="172" y="19"/>
                </a:lnTo>
                <a:lnTo>
                  <a:pt x="164" y="13"/>
                </a:lnTo>
                <a:lnTo>
                  <a:pt x="155" y="10"/>
                </a:lnTo>
                <a:lnTo>
                  <a:pt x="143" y="6"/>
                </a:lnTo>
                <a:lnTo>
                  <a:pt x="133" y="2"/>
                </a:lnTo>
                <a:lnTo>
                  <a:pt x="122" y="0"/>
                </a:lnTo>
                <a:lnTo>
                  <a:pt x="111"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sl-SI"/>
          </a:p>
        </p:txBody>
      </p:sp>
      <p:sp>
        <p:nvSpPr>
          <p:cNvPr id="30868" name="Freeform 259"/>
          <p:cNvSpPr>
            <a:spLocks/>
          </p:cNvSpPr>
          <p:nvPr/>
        </p:nvSpPr>
        <p:spPr bwMode="auto">
          <a:xfrm>
            <a:off x="2320925" y="3125788"/>
            <a:ext cx="176213" cy="177800"/>
          </a:xfrm>
          <a:custGeom>
            <a:avLst/>
            <a:gdLst>
              <a:gd name="T0" fmla="*/ 2147483646 w 221"/>
              <a:gd name="T1" fmla="*/ 2147483646 h 224"/>
              <a:gd name="T2" fmla="*/ 2147483646 w 221"/>
              <a:gd name="T3" fmla="*/ 2147483646 h 224"/>
              <a:gd name="T4" fmla="*/ 2147483646 w 221"/>
              <a:gd name="T5" fmla="*/ 2147483646 h 224"/>
              <a:gd name="T6" fmla="*/ 2147483646 w 221"/>
              <a:gd name="T7" fmla="*/ 2147483646 h 224"/>
              <a:gd name="T8" fmla="*/ 2147483646 w 221"/>
              <a:gd name="T9" fmla="*/ 2147483646 h 224"/>
              <a:gd name="T10" fmla="*/ 2147483646 w 221"/>
              <a:gd name="T11" fmla="*/ 2147483646 h 224"/>
              <a:gd name="T12" fmla="*/ 2147483646 w 221"/>
              <a:gd name="T13" fmla="*/ 2147483646 h 224"/>
              <a:gd name="T14" fmla="*/ 0 w 221"/>
              <a:gd name="T15" fmla="*/ 2147483646 h 224"/>
              <a:gd name="T16" fmla="*/ 0 w 221"/>
              <a:gd name="T17" fmla="*/ 2147483646 h 224"/>
              <a:gd name="T18" fmla="*/ 2147483646 w 221"/>
              <a:gd name="T19" fmla="*/ 2147483646 h 224"/>
              <a:gd name="T20" fmla="*/ 2147483646 w 221"/>
              <a:gd name="T21" fmla="*/ 2147483646 h 224"/>
              <a:gd name="T22" fmla="*/ 2147483646 w 221"/>
              <a:gd name="T23" fmla="*/ 2147483646 h 224"/>
              <a:gd name="T24" fmla="*/ 2147483646 w 221"/>
              <a:gd name="T25" fmla="*/ 2147483646 h 224"/>
              <a:gd name="T26" fmla="*/ 2147483646 w 221"/>
              <a:gd name="T27" fmla="*/ 2147483646 h 224"/>
              <a:gd name="T28" fmla="*/ 2147483646 w 221"/>
              <a:gd name="T29" fmla="*/ 2147483646 h 224"/>
              <a:gd name="T30" fmla="*/ 2147483646 w 221"/>
              <a:gd name="T31" fmla="*/ 2147483646 h 224"/>
              <a:gd name="T32" fmla="*/ 2147483646 w 221"/>
              <a:gd name="T33" fmla="*/ 2147483646 h 224"/>
              <a:gd name="T34" fmla="*/ 2147483646 w 221"/>
              <a:gd name="T35" fmla="*/ 2147483646 h 224"/>
              <a:gd name="T36" fmla="*/ 2147483646 w 221"/>
              <a:gd name="T37" fmla="*/ 2147483646 h 224"/>
              <a:gd name="T38" fmla="*/ 2147483646 w 221"/>
              <a:gd name="T39" fmla="*/ 2147483646 h 224"/>
              <a:gd name="T40" fmla="*/ 2147483646 w 221"/>
              <a:gd name="T41" fmla="*/ 2147483646 h 224"/>
              <a:gd name="T42" fmla="*/ 2147483646 w 221"/>
              <a:gd name="T43" fmla="*/ 2147483646 h 224"/>
              <a:gd name="T44" fmla="*/ 2147483646 w 221"/>
              <a:gd name="T45" fmla="*/ 2147483646 h 224"/>
              <a:gd name="T46" fmla="*/ 2147483646 w 221"/>
              <a:gd name="T47" fmla="*/ 2147483646 h 224"/>
              <a:gd name="T48" fmla="*/ 2147483646 w 221"/>
              <a:gd name="T49" fmla="*/ 2147483646 h 224"/>
              <a:gd name="T50" fmla="*/ 2147483646 w 221"/>
              <a:gd name="T51" fmla="*/ 2147483646 h 224"/>
              <a:gd name="T52" fmla="*/ 2147483646 w 221"/>
              <a:gd name="T53" fmla="*/ 2147483646 h 224"/>
              <a:gd name="T54" fmla="*/ 2147483646 w 221"/>
              <a:gd name="T55" fmla="*/ 2147483646 h 224"/>
              <a:gd name="T56" fmla="*/ 2147483646 w 221"/>
              <a:gd name="T57" fmla="*/ 2147483646 h 224"/>
              <a:gd name="T58" fmla="*/ 2147483646 w 221"/>
              <a:gd name="T59" fmla="*/ 2147483646 h 224"/>
              <a:gd name="T60" fmla="*/ 2147483646 w 221"/>
              <a:gd name="T61" fmla="*/ 2147483646 h 224"/>
              <a:gd name="T62" fmla="*/ 2147483646 w 221"/>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1" h="224">
                <a:moveTo>
                  <a:pt x="111" y="0"/>
                </a:moveTo>
                <a:lnTo>
                  <a:pt x="99" y="2"/>
                </a:lnTo>
                <a:lnTo>
                  <a:pt x="88" y="4"/>
                </a:lnTo>
                <a:lnTo>
                  <a:pt x="78" y="6"/>
                </a:lnTo>
                <a:lnTo>
                  <a:pt x="67" y="10"/>
                </a:lnTo>
                <a:lnTo>
                  <a:pt x="57" y="14"/>
                </a:lnTo>
                <a:lnTo>
                  <a:pt x="47" y="19"/>
                </a:lnTo>
                <a:lnTo>
                  <a:pt x="40" y="27"/>
                </a:lnTo>
                <a:lnTo>
                  <a:pt x="32" y="33"/>
                </a:lnTo>
                <a:lnTo>
                  <a:pt x="24" y="42"/>
                </a:lnTo>
                <a:lnTo>
                  <a:pt x="17" y="50"/>
                </a:lnTo>
                <a:lnTo>
                  <a:pt x="13" y="59"/>
                </a:lnTo>
                <a:lnTo>
                  <a:pt x="7" y="69"/>
                </a:lnTo>
                <a:lnTo>
                  <a:pt x="3" y="79"/>
                </a:lnTo>
                <a:lnTo>
                  <a:pt x="2" y="90"/>
                </a:lnTo>
                <a:lnTo>
                  <a:pt x="0" y="102"/>
                </a:lnTo>
                <a:lnTo>
                  <a:pt x="0" y="113"/>
                </a:lnTo>
                <a:lnTo>
                  <a:pt x="0" y="125"/>
                </a:lnTo>
                <a:lnTo>
                  <a:pt x="2" y="134"/>
                </a:lnTo>
                <a:lnTo>
                  <a:pt x="3" y="146"/>
                </a:lnTo>
                <a:lnTo>
                  <a:pt x="7" y="155"/>
                </a:lnTo>
                <a:lnTo>
                  <a:pt x="13" y="165"/>
                </a:lnTo>
                <a:lnTo>
                  <a:pt x="17" y="174"/>
                </a:lnTo>
                <a:lnTo>
                  <a:pt x="24" y="184"/>
                </a:lnTo>
                <a:lnTo>
                  <a:pt x="32" y="192"/>
                </a:lnTo>
                <a:lnTo>
                  <a:pt x="40" y="199"/>
                </a:lnTo>
                <a:lnTo>
                  <a:pt x="47" y="205"/>
                </a:lnTo>
                <a:lnTo>
                  <a:pt x="57" y="211"/>
                </a:lnTo>
                <a:lnTo>
                  <a:pt x="67" y="215"/>
                </a:lnTo>
                <a:lnTo>
                  <a:pt x="78" y="218"/>
                </a:lnTo>
                <a:lnTo>
                  <a:pt x="88" y="222"/>
                </a:lnTo>
                <a:lnTo>
                  <a:pt x="99" y="224"/>
                </a:lnTo>
                <a:lnTo>
                  <a:pt x="111" y="224"/>
                </a:lnTo>
                <a:lnTo>
                  <a:pt x="122" y="224"/>
                </a:lnTo>
                <a:lnTo>
                  <a:pt x="133" y="222"/>
                </a:lnTo>
                <a:lnTo>
                  <a:pt x="143" y="218"/>
                </a:lnTo>
                <a:lnTo>
                  <a:pt x="155" y="215"/>
                </a:lnTo>
                <a:lnTo>
                  <a:pt x="164" y="211"/>
                </a:lnTo>
                <a:lnTo>
                  <a:pt x="172" y="205"/>
                </a:lnTo>
                <a:lnTo>
                  <a:pt x="181" y="199"/>
                </a:lnTo>
                <a:lnTo>
                  <a:pt x="189" y="192"/>
                </a:lnTo>
                <a:lnTo>
                  <a:pt x="197" y="184"/>
                </a:lnTo>
                <a:lnTo>
                  <a:pt x="202" y="174"/>
                </a:lnTo>
                <a:lnTo>
                  <a:pt x="208" y="165"/>
                </a:lnTo>
                <a:lnTo>
                  <a:pt x="214" y="155"/>
                </a:lnTo>
                <a:lnTo>
                  <a:pt x="218" y="146"/>
                </a:lnTo>
                <a:lnTo>
                  <a:pt x="220" y="134"/>
                </a:lnTo>
                <a:lnTo>
                  <a:pt x="221" y="125"/>
                </a:lnTo>
                <a:lnTo>
                  <a:pt x="221" y="113"/>
                </a:lnTo>
                <a:lnTo>
                  <a:pt x="221" y="102"/>
                </a:lnTo>
                <a:lnTo>
                  <a:pt x="220" y="90"/>
                </a:lnTo>
                <a:lnTo>
                  <a:pt x="218" y="79"/>
                </a:lnTo>
                <a:lnTo>
                  <a:pt x="214" y="69"/>
                </a:lnTo>
                <a:lnTo>
                  <a:pt x="208" y="59"/>
                </a:lnTo>
                <a:lnTo>
                  <a:pt x="202" y="50"/>
                </a:lnTo>
                <a:lnTo>
                  <a:pt x="197" y="42"/>
                </a:lnTo>
                <a:lnTo>
                  <a:pt x="189" y="33"/>
                </a:lnTo>
                <a:lnTo>
                  <a:pt x="181" y="27"/>
                </a:lnTo>
                <a:lnTo>
                  <a:pt x="172" y="19"/>
                </a:lnTo>
                <a:lnTo>
                  <a:pt x="164" y="14"/>
                </a:lnTo>
                <a:lnTo>
                  <a:pt x="155" y="10"/>
                </a:lnTo>
                <a:lnTo>
                  <a:pt x="143" y="6"/>
                </a:lnTo>
                <a:lnTo>
                  <a:pt x="133" y="4"/>
                </a:lnTo>
                <a:lnTo>
                  <a:pt x="122" y="2"/>
                </a:lnTo>
                <a:lnTo>
                  <a:pt x="111" y="0"/>
                </a:lnTo>
                <a:close/>
              </a:path>
            </a:pathLst>
          </a:cu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869" name="Freeform 260"/>
          <p:cNvSpPr>
            <a:spLocks/>
          </p:cNvSpPr>
          <p:nvPr/>
        </p:nvSpPr>
        <p:spPr bwMode="auto">
          <a:xfrm>
            <a:off x="2320925" y="3125788"/>
            <a:ext cx="176213" cy="177800"/>
          </a:xfrm>
          <a:custGeom>
            <a:avLst/>
            <a:gdLst>
              <a:gd name="T0" fmla="*/ 2147483646 w 221"/>
              <a:gd name="T1" fmla="*/ 2147483646 h 224"/>
              <a:gd name="T2" fmla="*/ 2147483646 w 221"/>
              <a:gd name="T3" fmla="*/ 2147483646 h 224"/>
              <a:gd name="T4" fmla="*/ 2147483646 w 221"/>
              <a:gd name="T5" fmla="*/ 2147483646 h 224"/>
              <a:gd name="T6" fmla="*/ 2147483646 w 221"/>
              <a:gd name="T7" fmla="*/ 2147483646 h 224"/>
              <a:gd name="T8" fmla="*/ 2147483646 w 221"/>
              <a:gd name="T9" fmla="*/ 2147483646 h 224"/>
              <a:gd name="T10" fmla="*/ 2147483646 w 221"/>
              <a:gd name="T11" fmla="*/ 2147483646 h 224"/>
              <a:gd name="T12" fmla="*/ 2147483646 w 221"/>
              <a:gd name="T13" fmla="*/ 2147483646 h 224"/>
              <a:gd name="T14" fmla="*/ 0 w 221"/>
              <a:gd name="T15" fmla="*/ 2147483646 h 224"/>
              <a:gd name="T16" fmla="*/ 0 w 221"/>
              <a:gd name="T17" fmla="*/ 2147483646 h 224"/>
              <a:gd name="T18" fmla="*/ 2147483646 w 221"/>
              <a:gd name="T19" fmla="*/ 2147483646 h 224"/>
              <a:gd name="T20" fmla="*/ 2147483646 w 221"/>
              <a:gd name="T21" fmla="*/ 2147483646 h 224"/>
              <a:gd name="T22" fmla="*/ 2147483646 w 221"/>
              <a:gd name="T23" fmla="*/ 2147483646 h 224"/>
              <a:gd name="T24" fmla="*/ 2147483646 w 221"/>
              <a:gd name="T25" fmla="*/ 2147483646 h 224"/>
              <a:gd name="T26" fmla="*/ 2147483646 w 221"/>
              <a:gd name="T27" fmla="*/ 2147483646 h 224"/>
              <a:gd name="T28" fmla="*/ 2147483646 w 221"/>
              <a:gd name="T29" fmla="*/ 2147483646 h 224"/>
              <a:gd name="T30" fmla="*/ 2147483646 w 221"/>
              <a:gd name="T31" fmla="*/ 2147483646 h 224"/>
              <a:gd name="T32" fmla="*/ 2147483646 w 221"/>
              <a:gd name="T33" fmla="*/ 2147483646 h 224"/>
              <a:gd name="T34" fmla="*/ 2147483646 w 221"/>
              <a:gd name="T35" fmla="*/ 2147483646 h 224"/>
              <a:gd name="T36" fmla="*/ 2147483646 w 221"/>
              <a:gd name="T37" fmla="*/ 2147483646 h 224"/>
              <a:gd name="T38" fmla="*/ 2147483646 w 221"/>
              <a:gd name="T39" fmla="*/ 2147483646 h 224"/>
              <a:gd name="T40" fmla="*/ 2147483646 w 221"/>
              <a:gd name="T41" fmla="*/ 2147483646 h 224"/>
              <a:gd name="T42" fmla="*/ 2147483646 w 221"/>
              <a:gd name="T43" fmla="*/ 2147483646 h 224"/>
              <a:gd name="T44" fmla="*/ 2147483646 w 221"/>
              <a:gd name="T45" fmla="*/ 2147483646 h 224"/>
              <a:gd name="T46" fmla="*/ 2147483646 w 221"/>
              <a:gd name="T47" fmla="*/ 2147483646 h 224"/>
              <a:gd name="T48" fmla="*/ 2147483646 w 221"/>
              <a:gd name="T49" fmla="*/ 2147483646 h 224"/>
              <a:gd name="T50" fmla="*/ 2147483646 w 221"/>
              <a:gd name="T51" fmla="*/ 2147483646 h 224"/>
              <a:gd name="T52" fmla="*/ 2147483646 w 221"/>
              <a:gd name="T53" fmla="*/ 2147483646 h 224"/>
              <a:gd name="T54" fmla="*/ 2147483646 w 221"/>
              <a:gd name="T55" fmla="*/ 2147483646 h 224"/>
              <a:gd name="T56" fmla="*/ 2147483646 w 221"/>
              <a:gd name="T57" fmla="*/ 2147483646 h 224"/>
              <a:gd name="T58" fmla="*/ 2147483646 w 221"/>
              <a:gd name="T59" fmla="*/ 2147483646 h 224"/>
              <a:gd name="T60" fmla="*/ 2147483646 w 221"/>
              <a:gd name="T61" fmla="*/ 2147483646 h 224"/>
              <a:gd name="T62" fmla="*/ 2147483646 w 221"/>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1" h="224">
                <a:moveTo>
                  <a:pt x="111" y="0"/>
                </a:moveTo>
                <a:lnTo>
                  <a:pt x="99" y="2"/>
                </a:lnTo>
                <a:lnTo>
                  <a:pt x="88" y="4"/>
                </a:lnTo>
                <a:lnTo>
                  <a:pt x="78" y="6"/>
                </a:lnTo>
                <a:lnTo>
                  <a:pt x="67" y="10"/>
                </a:lnTo>
                <a:lnTo>
                  <a:pt x="57" y="14"/>
                </a:lnTo>
                <a:lnTo>
                  <a:pt x="47" y="19"/>
                </a:lnTo>
                <a:lnTo>
                  <a:pt x="40" y="27"/>
                </a:lnTo>
                <a:lnTo>
                  <a:pt x="32" y="33"/>
                </a:lnTo>
                <a:lnTo>
                  <a:pt x="24" y="42"/>
                </a:lnTo>
                <a:lnTo>
                  <a:pt x="17" y="50"/>
                </a:lnTo>
                <a:lnTo>
                  <a:pt x="13" y="59"/>
                </a:lnTo>
                <a:lnTo>
                  <a:pt x="7" y="69"/>
                </a:lnTo>
                <a:lnTo>
                  <a:pt x="3" y="79"/>
                </a:lnTo>
                <a:lnTo>
                  <a:pt x="2" y="90"/>
                </a:lnTo>
                <a:lnTo>
                  <a:pt x="0" y="102"/>
                </a:lnTo>
                <a:lnTo>
                  <a:pt x="0" y="113"/>
                </a:lnTo>
                <a:lnTo>
                  <a:pt x="0" y="125"/>
                </a:lnTo>
                <a:lnTo>
                  <a:pt x="2" y="134"/>
                </a:lnTo>
                <a:lnTo>
                  <a:pt x="3" y="146"/>
                </a:lnTo>
                <a:lnTo>
                  <a:pt x="7" y="155"/>
                </a:lnTo>
                <a:lnTo>
                  <a:pt x="13" y="165"/>
                </a:lnTo>
                <a:lnTo>
                  <a:pt x="17" y="174"/>
                </a:lnTo>
                <a:lnTo>
                  <a:pt x="24" y="184"/>
                </a:lnTo>
                <a:lnTo>
                  <a:pt x="32" y="192"/>
                </a:lnTo>
                <a:lnTo>
                  <a:pt x="40" y="199"/>
                </a:lnTo>
                <a:lnTo>
                  <a:pt x="47" y="205"/>
                </a:lnTo>
                <a:lnTo>
                  <a:pt x="57" y="211"/>
                </a:lnTo>
                <a:lnTo>
                  <a:pt x="67" y="215"/>
                </a:lnTo>
                <a:lnTo>
                  <a:pt x="78" y="218"/>
                </a:lnTo>
                <a:lnTo>
                  <a:pt x="88" y="222"/>
                </a:lnTo>
                <a:lnTo>
                  <a:pt x="99" y="224"/>
                </a:lnTo>
                <a:lnTo>
                  <a:pt x="111" y="224"/>
                </a:lnTo>
                <a:lnTo>
                  <a:pt x="122" y="224"/>
                </a:lnTo>
                <a:lnTo>
                  <a:pt x="133" y="222"/>
                </a:lnTo>
                <a:lnTo>
                  <a:pt x="143" y="218"/>
                </a:lnTo>
                <a:lnTo>
                  <a:pt x="155" y="215"/>
                </a:lnTo>
                <a:lnTo>
                  <a:pt x="164" y="211"/>
                </a:lnTo>
                <a:lnTo>
                  <a:pt x="172" y="205"/>
                </a:lnTo>
                <a:lnTo>
                  <a:pt x="181" y="199"/>
                </a:lnTo>
                <a:lnTo>
                  <a:pt x="189" y="192"/>
                </a:lnTo>
                <a:lnTo>
                  <a:pt x="197" y="184"/>
                </a:lnTo>
                <a:lnTo>
                  <a:pt x="202" y="174"/>
                </a:lnTo>
                <a:lnTo>
                  <a:pt x="208" y="165"/>
                </a:lnTo>
                <a:lnTo>
                  <a:pt x="214" y="155"/>
                </a:lnTo>
                <a:lnTo>
                  <a:pt x="218" y="146"/>
                </a:lnTo>
                <a:lnTo>
                  <a:pt x="220" y="134"/>
                </a:lnTo>
                <a:lnTo>
                  <a:pt x="221" y="125"/>
                </a:lnTo>
                <a:lnTo>
                  <a:pt x="221" y="113"/>
                </a:lnTo>
                <a:lnTo>
                  <a:pt x="221" y="102"/>
                </a:lnTo>
                <a:lnTo>
                  <a:pt x="220" y="90"/>
                </a:lnTo>
                <a:lnTo>
                  <a:pt x="218" y="79"/>
                </a:lnTo>
                <a:lnTo>
                  <a:pt x="214" y="69"/>
                </a:lnTo>
                <a:lnTo>
                  <a:pt x="208" y="59"/>
                </a:lnTo>
                <a:lnTo>
                  <a:pt x="202" y="50"/>
                </a:lnTo>
                <a:lnTo>
                  <a:pt x="197" y="42"/>
                </a:lnTo>
                <a:lnTo>
                  <a:pt x="189" y="33"/>
                </a:lnTo>
                <a:lnTo>
                  <a:pt x="181" y="27"/>
                </a:lnTo>
                <a:lnTo>
                  <a:pt x="172" y="19"/>
                </a:lnTo>
                <a:lnTo>
                  <a:pt x="164" y="14"/>
                </a:lnTo>
                <a:lnTo>
                  <a:pt x="155" y="10"/>
                </a:lnTo>
                <a:lnTo>
                  <a:pt x="143" y="6"/>
                </a:lnTo>
                <a:lnTo>
                  <a:pt x="133" y="4"/>
                </a:lnTo>
                <a:lnTo>
                  <a:pt x="122" y="2"/>
                </a:lnTo>
                <a:lnTo>
                  <a:pt x="111"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sl-SI"/>
          </a:p>
        </p:txBody>
      </p:sp>
      <p:sp>
        <p:nvSpPr>
          <p:cNvPr id="30870" name="Freeform 261"/>
          <p:cNvSpPr>
            <a:spLocks/>
          </p:cNvSpPr>
          <p:nvPr/>
        </p:nvSpPr>
        <p:spPr bwMode="auto">
          <a:xfrm>
            <a:off x="3394075" y="2586038"/>
            <a:ext cx="177800" cy="179387"/>
          </a:xfrm>
          <a:custGeom>
            <a:avLst/>
            <a:gdLst>
              <a:gd name="T0" fmla="*/ 2147483646 w 224"/>
              <a:gd name="T1" fmla="*/ 0 h 224"/>
              <a:gd name="T2" fmla="*/ 2147483646 w 224"/>
              <a:gd name="T3" fmla="*/ 2147483646 h 224"/>
              <a:gd name="T4" fmla="*/ 2147483646 w 224"/>
              <a:gd name="T5" fmla="*/ 2147483646 h 224"/>
              <a:gd name="T6" fmla="*/ 2147483646 w 224"/>
              <a:gd name="T7" fmla="*/ 2147483646 h 224"/>
              <a:gd name="T8" fmla="*/ 2147483646 w 224"/>
              <a:gd name="T9" fmla="*/ 2147483646 h 224"/>
              <a:gd name="T10" fmla="*/ 2147483646 w 224"/>
              <a:gd name="T11" fmla="*/ 2147483646 h 224"/>
              <a:gd name="T12" fmla="*/ 2147483646 w 224"/>
              <a:gd name="T13" fmla="*/ 2147483646 h 224"/>
              <a:gd name="T14" fmla="*/ 0 w 224"/>
              <a:gd name="T15" fmla="*/ 2147483646 h 224"/>
              <a:gd name="T16" fmla="*/ 0 w 224"/>
              <a:gd name="T17" fmla="*/ 2147483646 h 224"/>
              <a:gd name="T18" fmla="*/ 2147483646 w 224"/>
              <a:gd name="T19" fmla="*/ 2147483646 h 224"/>
              <a:gd name="T20" fmla="*/ 2147483646 w 224"/>
              <a:gd name="T21" fmla="*/ 2147483646 h 224"/>
              <a:gd name="T22" fmla="*/ 2147483646 w 224"/>
              <a:gd name="T23" fmla="*/ 2147483646 h 224"/>
              <a:gd name="T24" fmla="*/ 2147483646 w 224"/>
              <a:gd name="T25" fmla="*/ 2147483646 h 224"/>
              <a:gd name="T26" fmla="*/ 2147483646 w 224"/>
              <a:gd name="T27" fmla="*/ 2147483646 h 224"/>
              <a:gd name="T28" fmla="*/ 2147483646 w 224"/>
              <a:gd name="T29" fmla="*/ 2147483646 h 224"/>
              <a:gd name="T30" fmla="*/ 2147483646 w 224"/>
              <a:gd name="T31" fmla="*/ 2147483646 h 224"/>
              <a:gd name="T32" fmla="*/ 2147483646 w 224"/>
              <a:gd name="T33" fmla="*/ 2147483646 h 224"/>
              <a:gd name="T34" fmla="*/ 2147483646 w 224"/>
              <a:gd name="T35" fmla="*/ 2147483646 h 224"/>
              <a:gd name="T36" fmla="*/ 2147483646 w 224"/>
              <a:gd name="T37" fmla="*/ 2147483646 h 224"/>
              <a:gd name="T38" fmla="*/ 2147483646 w 224"/>
              <a:gd name="T39" fmla="*/ 2147483646 h 224"/>
              <a:gd name="T40" fmla="*/ 2147483646 w 224"/>
              <a:gd name="T41" fmla="*/ 2147483646 h 224"/>
              <a:gd name="T42" fmla="*/ 2147483646 w 224"/>
              <a:gd name="T43" fmla="*/ 2147483646 h 224"/>
              <a:gd name="T44" fmla="*/ 2147483646 w 224"/>
              <a:gd name="T45" fmla="*/ 2147483646 h 224"/>
              <a:gd name="T46" fmla="*/ 2147483646 w 224"/>
              <a:gd name="T47" fmla="*/ 2147483646 h 224"/>
              <a:gd name="T48" fmla="*/ 2147483646 w 224"/>
              <a:gd name="T49" fmla="*/ 2147483646 h 224"/>
              <a:gd name="T50" fmla="*/ 2147483646 w 224"/>
              <a:gd name="T51" fmla="*/ 2147483646 h 224"/>
              <a:gd name="T52" fmla="*/ 2147483646 w 224"/>
              <a:gd name="T53" fmla="*/ 2147483646 h 224"/>
              <a:gd name="T54" fmla="*/ 2147483646 w 224"/>
              <a:gd name="T55" fmla="*/ 2147483646 h 224"/>
              <a:gd name="T56" fmla="*/ 2147483646 w 224"/>
              <a:gd name="T57" fmla="*/ 2147483646 h 224"/>
              <a:gd name="T58" fmla="*/ 2147483646 w 224"/>
              <a:gd name="T59" fmla="*/ 2147483646 h 224"/>
              <a:gd name="T60" fmla="*/ 2147483646 w 224"/>
              <a:gd name="T61" fmla="*/ 2147483646 h 224"/>
              <a:gd name="T62" fmla="*/ 2147483646 w 224"/>
              <a:gd name="T63" fmla="*/ 0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4" h="224">
                <a:moveTo>
                  <a:pt x="111" y="0"/>
                </a:moveTo>
                <a:lnTo>
                  <a:pt x="99" y="0"/>
                </a:lnTo>
                <a:lnTo>
                  <a:pt x="88" y="2"/>
                </a:lnTo>
                <a:lnTo>
                  <a:pt x="78" y="6"/>
                </a:lnTo>
                <a:lnTo>
                  <a:pt x="67" y="10"/>
                </a:lnTo>
                <a:lnTo>
                  <a:pt x="57" y="13"/>
                </a:lnTo>
                <a:lnTo>
                  <a:pt x="50" y="19"/>
                </a:lnTo>
                <a:lnTo>
                  <a:pt x="40" y="25"/>
                </a:lnTo>
                <a:lnTo>
                  <a:pt x="32" y="33"/>
                </a:lnTo>
                <a:lnTo>
                  <a:pt x="25" y="40"/>
                </a:lnTo>
                <a:lnTo>
                  <a:pt x="19" y="50"/>
                </a:lnTo>
                <a:lnTo>
                  <a:pt x="13" y="59"/>
                </a:lnTo>
                <a:lnTo>
                  <a:pt x="8" y="69"/>
                </a:lnTo>
                <a:lnTo>
                  <a:pt x="4" y="78"/>
                </a:lnTo>
                <a:lnTo>
                  <a:pt x="2" y="90"/>
                </a:lnTo>
                <a:lnTo>
                  <a:pt x="0" y="101"/>
                </a:lnTo>
                <a:lnTo>
                  <a:pt x="0" y="113"/>
                </a:lnTo>
                <a:lnTo>
                  <a:pt x="0" y="123"/>
                </a:lnTo>
                <a:lnTo>
                  <a:pt x="2" y="134"/>
                </a:lnTo>
                <a:lnTo>
                  <a:pt x="4" y="146"/>
                </a:lnTo>
                <a:lnTo>
                  <a:pt x="8" y="155"/>
                </a:lnTo>
                <a:lnTo>
                  <a:pt x="13" y="165"/>
                </a:lnTo>
                <a:lnTo>
                  <a:pt x="19" y="174"/>
                </a:lnTo>
                <a:lnTo>
                  <a:pt x="25" y="184"/>
                </a:lnTo>
                <a:lnTo>
                  <a:pt x="32" y="192"/>
                </a:lnTo>
                <a:lnTo>
                  <a:pt x="40" y="199"/>
                </a:lnTo>
                <a:lnTo>
                  <a:pt x="50" y="205"/>
                </a:lnTo>
                <a:lnTo>
                  <a:pt x="57" y="211"/>
                </a:lnTo>
                <a:lnTo>
                  <a:pt x="67" y="214"/>
                </a:lnTo>
                <a:lnTo>
                  <a:pt x="78" y="218"/>
                </a:lnTo>
                <a:lnTo>
                  <a:pt x="88" y="222"/>
                </a:lnTo>
                <a:lnTo>
                  <a:pt x="99" y="224"/>
                </a:lnTo>
                <a:lnTo>
                  <a:pt x="111" y="224"/>
                </a:lnTo>
                <a:lnTo>
                  <a:pt x="122" y="224"/>
                </a:lnTo>
                <a:lnTo>
                  <a:pt x="134" y="222"/>
                </a:lnTo>
                <a:lnTo>
                  <a:pt x="145" y="218"/>
                </a:lnTo>
                <a:lnTo>
                  <a:pt x="155" y="214"/>
                </a:lnTo>
                <a:lnTo>
                  <a:pt x="164" y="211"/>
                </a:lnTo>
                <a:lnTo>
                  <a:pt x="174" y="205"/>
                </a:lnTo>
                <a:lnTo>
                  <a:pt x="182" y="199"/>
                </a:lnTo>
                <a:lnTo>
                  <a:pt x="189" y="192"/>
                </a:lnTo>
                <a:lnTo>
                  <a:pt x="197" y="184"/>
                </a:lnTo>
                <a:lnTo>
                  <a:pt x="205" y="174"/>
                </a:lnTo>
                <a:lnTo>
                  <a:pt x="208" y="165"/>
                </a:lnTo>
                <a:lnTo>
                  <a:pt x="214" y="155"/>
                </a:lnTo>
                <a:lnTo>
                  <a:pt x="218" y="146"/>
                </a:lnTo>
                <a:lnTo>
                  <a:pt x="220" y="134"/>
                </a:lnTo>
                <a:lnTo>
                  <a:pt x="222" y="123"/>
                </a:lnTo>
                <a:lnTo>
                  <a:pt x="224" y="113"/>
                </a:lnTo>
                <a:lnTo>
                  <a:pt x="222" y="101"/>
                </a:lnTo>
                <a:lnTo>
                  <a:pt x="220" y="90"/>
                </a:lnTo>
                <a:lnTo>
                  <a:pt x="218" y="78"/>
                </a:lnTo>
                <a:lnTo>
                  <a:pt x="214" y="69"/>
                </a:lnTo>
                <a:lnTo>
                  <a:pt x="208" y="59"/>
                </a:lnTo>
                <a:lnTo>
                  <a:pt x="205" y="50"/>
                </a:lnTo>
                <a:lnTo>
                  <a:pt x="197" y="40"/>
                </a:lnTo>
                <a:lnTo>
                  <a:pt x="189" y="33"/>
                </a:lnTo>
                <a:lnTo>
                  <a:pt x="182" y="25"/>
                </a:lnTo>
                <a:lnTo>
                  <a:pt x="174" y="19"/>
                </a:lnTo>
                <a:lnTo>
                  <a:pt x="164" y="13"/>
                </a:lnTo>
                <a:lnTo>
                  <a:pt x="155" y="10"/>
                </a:lnTo>
                <a:lnTo>
                  <a:pt x="145" y="6"/>
                </a:lnTo>
                <a:lnTo>
                  <a:pt x="134" y="2"/>
                </a:lnTo>
                <a:lnTo>
                  <a:pt x="122" y="0"/>
                </a:lnTo>
                <a:lnTo>
                  <a:pt x="111" y="0"/>
                </a:lnTo>
                <a:close/>
              </a:path>
            </a:pathLst>
          </a:cu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871" name="Freeform 262"/>
          <p:cNvSpPr>
            <a:spLocks/>
          </p:cNvSpPr>
          <p:nvPr/>
        </p:nvSpPr>
        <p:spPr bwMode="auto">
          <a:xfrm>
            <a:off x="3394075" y="2586038"/>
            <a:ext cx="177800" cy="179387"/>
          </a:xfrm>
          <a:custGeom>
            <a:avLst/>
            <a:gdLst>
              <a:gd name="T0" fmla="*/ 2147483646 w 224"/>
              <a:gd name="T1" fmla="*/ 0 h 224"/>
              <a:gd name="T2" fmla="*/ 2147483646 w 224"/>
              <a:gd name="T3" fmla="*/ 2147483646 h 224"/>
              <a:gd name="T4" fmla="*/ 2147483646 w 224"/>
              <a:gd name="T5" fmla="*/ 2147483646 h 224"/>
              <a:gd name="T6" fmla="*/ 2147483646 w 224"/>
              <a:gd name="T7" fmla="*/ 2147483646 h 224"/>
              <a:gd name="T8" fmla="*/ 2147483646 w 224"/>
              <a:gd name="T9" fmla="*/ 2147483646 h 224"/>
              <a:gd name="T10" fmla="*/ 2147483646 w 224"/>
              <a:gd name="T11" fmla="*/ 2147483646 h 224"/>
              <a:gd name="T12" fmla="*/ 2147483646 w 224"/>
              <a:gd name="T13" fmla="*/ 2147483646 h 224"/>
              <a:gd name="T14" fmla="*/ 0 w 224"/>
              <a:gd name="T15" fmla="*/ 2147483646 h 224"/>
              <a:gd name="T16" fmla="*/ 0 w 224"/>
              <a:gd name="T17" fmla="*/ 2147483646 h 224"/>
              <a:gd name="T18" fmla="*/ 2147483646 w 224"/>
              <a:gd name="T19" fmla="*/ 2147483646 h 224"/>
              <a:gd name="T20" fmla="*/ 2147483646 w 224"/>
              <a:gd name="T21" fmla="*/ 2147483646 h 224"/>
              <a:gd name="T22" fmla="*/ 2147483646 w 224"/>
              <a:gd name="T23" fmla="*/ 2147483646 h 224"/>
              <a:gd name="T24" fmla="*/ 2147483646 w 224"/>
              <a:gd name="T25" fmla="*/ 2147483646 h 224"/>
              <a:gd name="T26" fmla="*/ 2147483646 w 224"/>
              <a:gd name="T27" fmla="*/ 2147483646 h 224"/>
              <a:gd name="T28" fmla="*/ 2147483646 w 224"/>
              <a:gd name="T29" fmla="*/ 2147483646 h 224"/>
              <a:gd name="T30" fmla="*/ 2147483646 w 224"/>
              <a:gd name="T31" fmla="*/ 2147483646 h 224"/>
              <a:gd name="T32" fmla="*/ 2147483646 w 224"/>
              <a:gd name="T33" fmla="*/ 2147483646 h 224"/>
              <a:gd name="T34" fmla="*/ 2147483646 w 224"/>
              <a:gd name="T35" fmla="*/ 2147483646 h 224"/>
              <a:gd name="T36" fmla="*/ 2147483646 w 224"/>
              <a:gd name="T37" fmla="*/ 2147483646 h 224"/>
              <a:gd name="T38" fmla="*/ 2147483646 w 224"/>
              <a:gd name="T39" fmla="*/ 2147483646 h 224"/>
              <a:gd name="T40" fmla="*/ 2147483646 w 224"/>
              <a:gd name="T41" fmla="*/ 2147483646 h 224"/>
              <a:gd name="T42" fmla="*/ 2147483646 w 224"/>
              <a:gd name="T43" fmla="*/ 2147483646 h 224"/>
              <a:gd name="T44" fmla="*/ 2147483646 w 224"/>
              <a:gd name="T45" fmla="*/ 2147483646 h 224"/>
              <a:gd name="T46" fmla="*/ 2147483646 w 224"/>
              <a:gd name="T47" fmla="*/ 2147483646 h 224"/>
              <a:gd name="T48" fmla="*/ 2147483646 w 224"/>
              <a:gd name="T49" fmla="*/ 2147483646 h 224"/>
              <a:gd name="T50" fmla="*/ 2147483646 w 224"/>
              <a:gd name="T51" fmla="*/ 2147483646 h 224"/>
              <a:gd name="T52" fmla="*/ 2147483646 w 224"/>
              <a:gd name="T53" fmla="*/ 2147483646 h 224"/>
              <a:gd name="T54" fmla="*/ 2147483646 w 224"/>
              <a:gd name="T55" fmla="*/ 2147483646 h 224"/>
              <a:gd name="T56" fmla="*/ 2147483646 w 224"/>
              <a:gd name="T57" fmla="*/ 2147483646 h 224"/>
              <a:gd name="T58" fmla="*/ 2147483646 w 224"/>
              <a:gd name="T59" fmla="*/ 2147483646 h 224"/>
              <a:gd name="T60" fmla="*/ 2147483646 w 224"/>
              <a:gd name="T61" fmla="*/ 2147483646 h 224"/>
              <a:gd name="T62" fmla="*/ 2147483646 w 224"/>
              <a:gd name="T63" fmla="*/ 0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4" h="224">
                <a:moveTo>
                  <a:pt x="111" y="0"/>
                </a:moveTo>
                <a:lnTo>
                  <a:pt x="99" y="0"/>
                </a:lnTo>
                <a:lnTo>
                  <a:pt x="88" y="2"/>
                </a:lnTo>
                <a:lnTo>
                  <a:pt x="78" y="6"/>
                </a:lnTo>
                <a:lnTo>
                  <a:pt x="67" y="10"/>
                </a:lnTo>
                <a:lnTo>
                  <a:pt x="57" y="13"/>
                </a:lnTo>
                <a:lnTo>
                  <a:pt x="50" y="19"/>
                </a:lnTo>
                <a:lnTo>
                  <a:pt x="40" y="25"/>
                </a:lnTo>
                <a:lnTo>
                  <a:pt x="32" y="33"/>
                </a:lnTo>
                <a:lnTo>
                  <a:pt x="25" y="40"/>
                </a:lnTo>
                <a:lnTo>
                  <a:pt x="19" y="50"/>
                </a:lnTo>
                <a:lnTo>
                  <a:pt x="13" y="59"/>
                </a:lnTo>
                <a:lnTo>
                  <a:pt x="8" y="69"/>
                </a:lnTo>
                <a:lnTo>
                  <a:pt x="4" y="78"/>
                </a:lnTo>
                <a:lnTo>
                  <a:pt x="2" y="90"/>
                </a:lnTo>
                <a:lnTo>
                  <a:pt x="0" y="101"/>
                </a:lnTo>
                <a:lnTo>
                  <a:pt x="0" y="113"/>
                </a:lnTo>
                <a:lnTo>
                  <a:pt x="0" y="123"/>
                </a:lnTo>
                <a:lnTo>
                  <a:pt x="2" y="134"/>
                </a:lnTo>
                <a:lnTo>
                  <a:pt x="4" y="146"/>
                </a:lnTo>
                <a:lnTo>
                  <a:pt x="8" y="155"/>
                </a:lnTo>
                <a:lnTo>
                  <a:pt x="13" y="165"/>
                </a:lnTo>
                <a:lnTo>
                  <a:pt x="19" y="174"/>
                </a:lnTo>
                <a:lnTo>
                  <a:pt x="25" y="184"/>
                </a:lnTo>
                <a:lnTo>
                  <a:pt x="32" y="192"/>
                </a:lnTo>
                <a:lnTo>
                  <a:pt x="40" y="199"/>
                </a:lnTo>
                <a:lnTo>
                  <a:pt x="50" y="205"/>
                </a:lnTo>
                <a:lnTo>
                  <a:pt x="57" y="211"/>
                </a:lnTo>
                <a:lnTo>
                  <a:pt x="67" y="214"/>
                </a:lnTo>
                <a:lnTo>
                  <a:pt x="78" y="218"/>
                </a:lnTo>
                <a:lnTo>
                  <a:pt x="88" y="222"/>
                </a:lnTo>
                <a:lnTo>
                  <a:pt x="99" y="224"/>
                </a:lnTo>
                <a:lnTo>
                  <a:pt x="111" y="224"/>
                </a:lnTo>
                <a:lnTo>
                  <a:pt x="122" y="224"/>
                </a:lnTo>
                <a:lnTo>
                  <a:pt x="134" y="222"/>
                </a:lnTo>
                <a:lnTo>
                  <a:pt x="145" y="218"/>
                </a:lnTo>
                <a:lnTo>
                  <a:pt x="155" y="214"/>
                </a:lnTo>
                <a:lnTo>
                  <a:pt x="164" y="211"/>
                </a:lnTo>
                <a:lnTo>
                  <a:pt x="174" y="205"/>
                </a:lnTo>
                <a:lnTo>
                  <a:pt x="182" y="199"/>
                </a:lnTo>
                <a:lnTo>
                  <a:pt x="189" y="192"/>
                </a:lnTo>
                <a:lnTo>
                  <a:pt x="197" y="184"/>
                </a:lnTo>
                <a:lnTo>
                  <a:pt x="205" y="174"/>
                </a:lnTo>
                <a:lnTo>
                  <a:pt x="208" y="165"/>
                </a:lnTo>
                <a:lnTo>
                  <a:pt x="214" y="155"/>
                </a:lnTo>
                <a:lnTo>
                  <a:pt x="218" y="146"/>
                </a:lnTo>
                <a:lnTo>
                  <a:pt x="220" y="134"/>
                </a:lnTo>
                <a:lnTo>
                  <a:pt x="222" y="123"/>
                </a:lnTo>
                <a:lnTo>
                  <a:pt x="224" y="113"/>
                </a:lnTo>
                <a:lnTo>
                  <a:pt x="222" y="101"/>
                </a:lnTo>
                <a:lnTo>
                  <a:pt x="220" y="90"/>
                </a:lnTo>
                <a:lnTo>
                  <a:pt x="218" y="78"/>
                </a:lnTo>
                <a:lnTo>
                  <a:pt x="214" y="69"/>
                </a:lnTo>
                <a:lnTo>
                  <a:pt x="208" y="59"/>
                </a:lnTo>
                <a:lnTo>
                  <a:pt x="205" y="50"/>
                </a:lnTo>
                <a:lnTo>
                  <a:pt x="197" y="40"/>
                </a:lnTo>
                <a:lnTo>
                  <a:pt x="189" y="33"/>
                </a:lnTo>
                <a:lnTo>
                  <a:pt x="182" y="25"/>
                </a:lnTo>
                <a:lnTo>
                  <a:pt x="174" y="19"/>
                </a:lnTo>
                <a:lnTo>
                  <a:pt x="164" y="13"/>
                </a:lnTo>
                <a:lnTo>
                  <a:pt x="155" y="10"/>
                </a:lnTo>
                <a:lnTo>
                  <a:pt x="145" y="6"/>
                </a:lnTo>
                <a:lnTo>
                  <a:pt x="134" y="2"/>
                </a:lnTo>
                <a:lnTo>
                  <a:pt x="122" y="0"/>
                </a:lnTo>
                <a:lnTo>
                  <a:pt x="111"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sl-SI"/>
          </a:p>
        </p:txBody>
      </p:sp>
      <p:sp>
        <p:nvSpPr>
          <p:cNvPr id="30872" name="Freeform 263"/>
          <p:cNvSpPr>
            <a:spLocks/>
          </p:cNvSpPr>
          <p:nvPr/>
        </p:nvSpPr>
        <p:spPr bwMode="auto">
          <a:xfrm>
            <a:off x="3402013" y="3125788"/>
            <a:ext cx="177800" cy="177800"/>
          </a:xfrm>
          <a:custGeom>
            <a:avLst/>
            <a:gdLst>
              <a:gd name="T0" fmla="*/ 2147483646 w 223"/>
              <a:gd name="T1" fmla="*/ 2147483646 h 224"/>
              <a:gd name="T2" fmla="*/ 2147483646 w 223"/>
              <a:gd name="T3" fmla="*/ 2147483646 h 224"/>
              <a:gd name="T4" fmla="*/ 2147483646 w 223"/>
              <a:gd name="T5" fmla="*/ 2147483646 h 224"/>
              <a:gd name="T6" fmla="*/ 2147483646 w 223"/>
              <a:gd name="T7" fmla="*/ 2147483646 h 224"/>
              <a:gd name="T8" fmla="*/ 2147483646 w 223"/>
              <a:gd name="T9" fmla="*/ 2147483646 h 224"/>
              <a:gd name="T10" fmla="*/ 2147483646 w 223"/>
              <a:gd name="T11" fmla="*/ 2147483646 h 224"/>
              <a:gd name="T12" fmla="*/ 2147483646 w 223"/>
              <a:gd name="T13" fmla="*/ 2147483646 h 224"/>
              <a:gd name="T14" fmla="*/ 0 w 223"/>
              <a:gd name="T15" fmla="*/ 2147483646 h 224"/>
              <a:gd name="T16" fmla="*/ 0 w 223"/>
              <a:gd name="T17" fmla="*/ 2147483646 h 224"/>
              <a:gd name="T18" fmla="*/ 2147483646 w 223"/>
              <a:gd name="T19" fmla="*/ 2147483646 h 224"/>
              <a:gd name="T20" fmla="*/ 2147483646 w 223"/>
              <a:gd name="T21" fmla="*/ 2147483646 h 224"/>
              <a:gd name="T22" fmla="*/ 2147483646 w 223"/>
              <a:gd name="T23" fmla="*/ 2147483646 h 224"/>
              <a:gd name="T24" fmla="*/ 2147483646 w 223"/>
              <a:gd name="T25" fmla="*/ 2147483646 h 224"/>
              <a:gd name="T26" fmla="*/ 2147483646 w 223"/>
              <a:gd name="T27" fmla="*/ 2147483646 h 224"/>
              <a:gd name="T28" fmla="*/ 2147483646 w 223"/>
              <a:gd name="T29" fmla="*/ 2147483646 h 224"/>
              <a:gd name="T30" fmla="*/ 2147483646 w 223"/>
              <a:gd name="T31" fmla="*/ 2147483646 h 224"/>
              <a:gd name="T32" fmla="*/ 2147483646 w 223"/>
              <a:gd name="T33" fmla="*/ 2147483646 h 224"/>
              <a:gd name="T34" fmla="*/ 2147483646 w 223"/>
              <a:gd name="T35" fmla="*/ 2147483646 h 224"/>
              <a:gd name="T36" fmla="*/ 2147483646 w 223"/>
              <a:gd name="T37" fmla="*/ 2147483646 h 224"/>
              <a:gd name="T38" fmla="*/ 2147483646 w 223"/>
              <a:gd name="T39" fmla="*/ 2147483646 h 224"/>
              <a:gd name="T40" fmla="*/ 2147483646 w 223"/>
              <a:gd name="T41" fmla="*/ 2147483646 h 224"/>
              <a:gd name="T42" fmla="*/ 2147483646 w 223"/>
              <a:gd name="T43" fmla="*/ 2147483646 h 224"/>
              <a:gd name="T44" fmla="*/ 2147483646 w 223"/>
              <a:gd name="T45" fmla="*/ 2147483646 h 224"/>
              <a:gd name="T46" fmla="*/ 2147483646 w 223"/>
              <a:gd name="T47" fmla="*/ 2147483646 h 224"/>
              <a:gd name="T48" fmla="*/ 2147483646 w 223"/>
              <a:gd name="T49" fmla="*/ 2147483646 h 224"/>
              <a:gd name="T50" fmla="*/ 2147483646 w 223"/>
              <a:gd name="T51" fmla="*/ 2147483646 h 224"/>
              <a:gd name="T52" fmla="*/ 2147483646 w 223"/>
              <a:gd name="T53" fmla="*/ 2147483646 h 224"/>
              <a:gd name="T54" fmla="*/ 2147483646 w 223"/>
              <a:gd name="T55" fmla="*/ 2147483646 h 224"/>
              <a:gd name="T56" fmla="*/ 2147483646 w 223"/>
              <a:gd name="T57" fmla="*/ 2147483646 h 224"/>
              <a:gd name="T58" fmla="*/ 2147483646 w 223"/>
              <a:gd name="T59" fmla="*/ 2147483646 h 224"/>
              <a:gd name="T60" fmla="*/ 2147483646 w 223"/>
              <a:gd name="T61" fmla="*/ 2147483646 h 224"/>
              <a:gd name="T62" fmla="*/ 2147483646 w 223"/>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3" h="224">
                <a:moveTo>
                  <a:pt x="110" y="0"/>
                </a:moveTo>
                <a:lnTo>
                  <a:pt x="99" y="2"/>
                </a:lnTo>
                <a:lnTo>
                  <a:pt x="89" y="4"/>
                </a:lnTo>
                <a:lnTo>
                  <a:pt x="78" y="6"/>
                </a:lnTo>
                <a:lnTo>
                  <a:pt x="68" y="10"/>
                </a:lnTo>
                <a:lnTo>
                  <a:pt x="59" y="14"/>
                </a:lnTo>
                <a:lnTo>
                  <a:pt x="49" y="19"/>
                </a:lnTo>
                <a:lnTo>
                  <a:pt x="40" y="27"/>
                </a:lnTo>
                <a:lnTo>
                  <a:pt x="32" y="33"/>
                </a:lnTo>
                <a:lnTo>
                  <a:pt x="24" y="42"/>
                </a:lnTo>
                <a:lnTo>
                  <a:pt x="19" y="50"/>
                </a:lnTo>
                <a:lnTo>
                  <a:pt x="13" y="59"/>
                </a:lnTo>
                <a:lnTo>
                  <a:pt x="9" y="69"/>
                </a:lnTo>
                <a:lnTo>
                  <a:pt x="5" y="79"/>
                </a:lnTo>
                <a:lnTo>
                  <a:pt x="1" y="90"/>
                </a:lnTo>
                <a:lnTo>
                  <a:pt x="0" y="102"/>
                </a:lnTo>
                <a:lnTo>
                  <a:pt x="0" y="113"/>
                </a:lnTo>
                <a:lnTo>
                  <a:pt x="0" y="125"/>
                </a:lnTo>
                <a:lnTo>
                  <a:pt x="1" y="134"/>
                </a:lnTo>
                <a:lnTo>
                  <a:pt x="5" y="146"/>
                </a:lnTo>
                <a:lnTo>
                  <a:pt x="9" y="155"/>
                </a:lnTo>
                <a:lnTo>
                  <a:pt x="13" y="165"/>
                </a:lnTo>
                <a:lnTo>
                  <a:pt x="19" y="174"/>
                </a:lnTo>
                <a:lnTo>
                  <a:pt x="24" y="184"/>
                </a:lnTo>
                <a:lnTo>
                  <a:pt x="32" y="192"/>
                </a:lnTo>
                <a:lnTo>
                  <a:pt x="40" y="199"/>
                </a:lnTo>
                <a:lnTo>
                  <a:pt x="49" y="205"/>
                </a:lnTo>
                <a:lnTo>
                  <a:pt x="59" y="211"/>
                </a:lnTo>
                <a:lnTo>
                  <a:pt x="68" y="215"/>
                </a:lnTo>
                <a:lnTo>
                  <a:pt x="78" y="218"/>
                </a:lnTo>
                <a:lnTo>
                  <a:pt x="89" y="222"/>
                </a:lnTo>
                <a:lnTo>
                  <a:pt x="99" y="224"/>
                </a:lnTo>
                <a:lnTo>
                  <a:pt x="110" y="224"/>
                </a:lnTo>
                <a:lnTo>
                  <a:pt x="122" y="224"/>
                </a:lnTo>
                <a:lnTo>
                  <a:pt x="133" y="222"/>
                </a:lnTo>
                <a:lnTo>
                  <a:pt x="145" y="218"/>
                </a:lnTo>
                <a:lnTo>
                  <a:pt x="154" y="215"/>
                </a:lnTo>
                <a:lnTo>
                  <a:pt x="164" y="211"/>
                </a:lnTo>
                <a:lnTo>
                  <a:pt x="174" y="205"/>
                </a:lnTo>
                <a:lnTo>
                  <a:pt x="181" y="199"/>
                </a:lnTo>
                <a:lnTo>
                  <a:pt x="191" y="192"/>
                </a:lnTo>
                <a:lnTo>
                  <a:pt x="197" y="184"/>
                </a:lnTo>
                <a:lnTo>
                  <a:pt x="204" y="174"/>
                </a:lnTo>
                <a:lnTo>
                  <a:pt x="210" y="165"/>
                </a:lnTo>
                <a:lnTo>
                  <a:pt x="214" y="155"/>
                </a:lnTo>
                <a:lnTo>
                  <a:pt x="218" y="146"/>
                </a:lnTo>
                <a:lnTo>
                  <a:pt x="219" y="134"/>
                </a:lnTo>
                <a:lnTo>
                  <a:pt x="221" y="125"/>
                </a:lnTo>
                <a:lnTo>
                  <a:pt x="223" y="113"/>
                </a:lnTo>
                <a:lnTo>
                  <a:pt x="221" y="102"/>
                </a:lnTo>
                <a:lnTo>
                  <a:pt x="219" y="90"/>
                </a:lnTo>
                <a:lnTo>
                  <a:pt x="218" y="79"/>
                </a:lnTo>
                <a:lnTo>
                  <a:pt x="214" y="69"/>
                </a:lnTo>
                <a:lnTo>
                  <a:pt x="210" y="59"/>
                </a:lnTo>
                <a:lnTo>
                  <a:pt x="204" y="50"/>
                </a:lnTo>
                <a:lnTo>
                  <a:pt x="197" y="42"/>
                </a:lnTo>
                <a:lnTo>
                  <a:pt x="191" y="33"/>
                </a:lnTo>
                <a:lnTo>
                  <a:pt x="181" y="27"/>
                </a:lnTo>
                <a:lnTo>
                  <a:pt x="174" y="19"/>
                </a:lnTo>
                <a:lnTo>
                  <a:pt x="164" y="14"/>
                </a:lnTo>
                <a:lnTo>
                  <a:pt x="154" y="10"/>
                </a:lnTo>
                <a:lnTo>
                  <a:pt x="145" y="6"/>
                </a:lnTo>
                <a:lnTo>
                  <a:pt x="133" y="4"/>
                </a:lnTo>
                <a:lnTo>
                  <a:pt x="122" y="2"/>
                </a:lnTo>
                <a:lnTo>
                  <a:pt x="110" y="0"/>
                </a:lnTo>
                <a:close/>
              </a:path>
            </a:pathLst>
          </a:cu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873" name="Freeform 264"/>
          <p:cNvSpPr>
            <a:spLocks/>
          </p:cNvSpPr>
          <p:nvPr/>
        </p:nvSpPr>
        <p:spPr bwMode="auto">
          <a:xfrm>
            <a:off x="3402013" y="3125788"/>
            <a:ext cx="177800" cy="177800"/>
          </a:xfrm>
          <a:custGeom>
            <a:avLst/>
            <a:gdLst>
              <a:gd name="T0" fmla="*/ 2147483646 w 223"/>
              <a:gd name="T1" fmla="*/ 2147483646 h 224"/>
              <a:gd name="T2" fmla="*/ 2147483646 w 223"/>
              <a:gd name="T3" fmla="*/ 2147483646 h 224"/>
              <a:gd name="T4" fmla="*/ 2147483646 w 223"/>
              <a:gd name="T5" fmla="*/ 2147483646 h 224"/>
              <a:gd name="T6" fmla="*/ 2147483646 w 223"/>
              <a:gd name="T7" fmla="*/ 2147483646 h 224"/>
              <a:gd name="T8" fmla="*/ 2147483646 w 223"/>
              <a:gd name="T9" fmla="*/ 2147483646 h 224"/>
              <a:gd name="T10" fmla="*/ 2147483646 w 223"/>
              <a:gd name="T11" fmla="*/ 2147483646 h 224"/>
              <a:gd name="T12" fmla="*/ 2147483646 w 223"/>
              <a:gd name="T13" fmla="*/ 2147483646 h 224"/>
              <a:gd name="T14" fmla="*/ 0 w 223"/>
              <a:gd name="T15" fmla="*/ 2147483646 h 224"/>
              <a:gd name="T16" fmla="*/ 0 w 223"/>
              <a:gd name="T17" fmla="*/ 2147483646 h 224"/>
              <a:gd name="T18" fmla="*/ 2147483646 w 223"/>
              <a:gd name="T19" fmla="*/ 2147483646 h 224"/>
              <a:gd name="T20" fmla="*/ 2147483646 w 223"/>
              <a:gd name="T21" fmla="*/ 2147483646 h 224"/>
              <a:gd name="T22" fmla="*/ 2147483646 w 223"/>
              <a:gd name="T23" fmla="*/ 2147483646 h 224"/>
              <a:gd name="T24" fmla="*/ 2147483646 w 223"/>
              <a:gd name="T25" fmla="*/ 2147483646 h 224"/>
              <a:gd name="T26" fmla="*/ 2147483646 w 223"/>
              <a:gd name="T27" fmla="*/ 2147483646 h 224"/>
              <a:gd name="T28" fmla="*/ 2147483646 w 223"/>
              <a:gd name="T29" fmla="*/ 2147483646 h 224"/>
              <a:gd name="T30" fmla="*/ 2147483646 w 223"/>
              <a:gd name="T31" fmla="*/ 2147483646 h 224"/>
              <a:gd name="T32" fmla="*/ 2147483646 w 223"/>
              <a:gd name="T33" fmla="*/ 2147483646 h 224"/>
              <a:gd name="T34" fmla="*/ 2147483646 w 223"/>
              <a:gd name="T35" fmla="*/ 2147483646 h 224"/>
              <a:gd name="T36" fmla="*/ 2147483646 w 223"/>
              <a:gd name="T37" fmla="*/ 2147483646 h 224"/>
              <a:gd name="T38" fmla="*/ 2147483646 w 223"/>
              <a:gd name="T39" fmla="*/ 2147483646 h 224"/>
              <a:gd name="T40" fmla="*/ 2147483646 w 223"/>
              <a:gd name="T41" fmla="*/ 2147483646 h 224"/>
              <a:gd name="T42" fmla="*/ 2147483646 w 223"/>
              <a:gd name="T43" fmla="*/ 2147483646 h 224"/>
              <a:gd name="T44" fmla="*/ 2147483646 w 223"/>
              <a:gd name="T45" fmla="*/ 2147483646 h 224"/>
              <a:gd name="T46" fmla="*/ 2147483646 w 223"/>
              <a:gd name="T47" fmla="*/ 2147483646 h 224"/>
              <a:gd name="T48" fmla="*/ 2147483646 w 223"/>
              <a:gd name="T49" fmla="*/ 2147483646 h 224"/>
              <a:gd name="T50" fmla="*/ 2147483646 w 223"/>
              <a:gd name="T51" fmla="*/ 2147483646 h 224"/>
              <a:gd name="T52" fmla="*/ 2147483646 w 223"/>
              <a:gd name="T53" fmla="*/ 2147483646 h 224"/>
              <a:gd name="T54" fmla="*/ 2147483646 w 223"/>
              <a:gd name="T55" fmla="*/ 2147483646 h 224"/>
              <a:gd name="T56" fmla="*/ 2147483646 w 223"/>
              <a:gd name="T57" fmla="*/ 2147483646 h 224"/>
              <a:gd name="T58" fmla="*/ 2147483646 w 223"/>
              <a:gd name="T59" fmla="*/ 2147483646 h 224"/>
              <a:gd name="T60" fmla="*/ 2147483646 w 223"/>
              <a:gd name="T61" fmla="*/ 2147483646 h 224"/>
              <a:gd name="T62" fmla="*/ 2147483646 w 223"/>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3" h="224">
                <a:moveTo>
                  <a:pt x="110" y="0"/>
                </a:moveTo>
                <a:lnTo>
                  <a:pt x="99" y="2"/>
                </a:lnTo>
                <a:lnTo>
                  <a:pt x="89" y="4"/>
                </a:lnTo>
                <a:lnTo>
                  <a:pt x="78" y="6"/>
                </a:lnTo>
                <a:lnTo>
                  <a:pt x="68" y="10"/>
                </a:lnTo>
                <a:lnTo>
                  <a:pt x="59" y="14"/>
                </a:lnTo>
                <a:lnTo>
                  <a:pt x="49" y="19"/>
                </a:lnTo>
                <a:lnTo>
                  <a:pt x="40" y="27"/>
                </a:lnTo>
                <a:lnTo>
                  <a:pt x="32" y="33"/>
                </a:lnTo>
                <a:lnTo>
                  <a:pt x="24" y="42"/>
                </a:lnTo>
                <a:lnTo>
                  <a:pt x="19" y="50"/>
                </a:lnTo>
                <a:lnTo>
                  <a:pt x="13" y="59"/>
                </a:lnTo>
                <a:lnTo>
                  <a:pt x="9" y="69"/>
                </a:lnTo>
                <a:lnTo>
                  <a:pt x="5" y="79"/>
                </a:lnTo>
                <a:lnTo>
                  <a:pt x="1" y="90"/>
                </a:lnTo>
                <a:lnTo>
                  <a:pt x="0" y="102"/>
                </a:lnTo>
                <a:lnTo>
                  <a:pt x="0" y="113"/>
                </a:lnTo>
                <a:lnTo>
                  <a:pt x="0" y="125"/>
                </a:lnTo>
                <a:lnTo>
                  <a:pt x="1" y="134"/>
                </a:lnTo>
                <a:lnTo>
                  <a:pt x="5" y="146"/>
                </a:lnTo>
                <a:lnTo>
                  <a:pt x="9" y="155"/>
                </a:lnTo>
                <a:lnTo>
                  <a:pt x="13" y="165"/>
                </a:lnTo>
                <a:lnTo>
                  <a:pt x="19" y="174"/>
                </a:lnTo>
                <a:lnTo>
                  <a:pt x="24" y="184"/>
                </a:lnTo>
                <a:lnTo>
                  <a:pt x="32" y="192"/>
                </a:lnTo>
                <a:lnTo>
                  <a:pt x="40" y="199"/>
                </a:lnTo>
                <a:lnTo>
                  <a:pt x="49" y="205"/>
                </a:lnTo>
                <a:lnTo>
                  <a:pt x="59" y="211"/>
                </a:lnTo>
                <a:lnTo>
                  <a:pt x="68" y="215"/>
                </a:lnTo>
                <a:lnTo>
                  <a:pt x="78" y="218"/>
                </a:lnTo>
                <a:lnTo>
                  <a:pt x="89" y="222"/>
                </a:lnTo>
                <a:lnTo>
                  <a:pt x="99" y="224"/>
                </a:lnTo>
                <a:lnTo>
                  <a:pt x="110" y="224"/>
                </a:lnTo>
                <a:lnTo>
                  <a:pt x="122" y="224"/>
                </a:lnTo>
                <a:lnTo>
                  <a:pt x="133" y="222"/>
                </a:lnTo>
                <a:lnTo>
                  <a:pt x="145" y="218"/>
                </a:lnTo>
                <a:lnTo>
                  <a:pt x="154" y="215"/>
                </a:lnTo>
                <a:lnTo>
                  <a:pt x="164" y="211"/>
                </a:lnTo>
                <a:lnTo>
                  <a:pt x="174" y="205"/>
                </a:lnTo>
                <a:lnTo>
                  <a:pt x="181" y="199"/>
                </a:lnTo>
                <a:lnTo>
                  <a:pt x="191" y="192"/>
                </a:lnTo>
                <a:lnTo>
                  <a:pt x="197" y="184"/>
                </a:lnTo>
                <a:lnTo>
                  <a:pt x="204" y="174"/>
                </a:lnTo>
                <a:lnTo>
                  <a:pt x="210" y="165"/>
                </a:lnTo>
                <a:lnTo>
                  <a:pt x="214" y="155"/>
                </a:lnTo>
                <a:lnTo>
                  <a:pt x="218" y="146"/>
                </a:lnTo>
                <a:lnTo>
                  <a:pt x="219" y="134"/>
                </a:lnTo>
                <a:lnTo>
                  <a:pt x="221" y="125"/>
                </a:lnTo>
                <a:lnTo>
                  <a:pt x="223" y="113"/>
                </a:lnTo>
                <a:lnTo>
                  <a:pt x="221" y="102"/>
                </a:lnTo>
                <a:lnTo>
                  <a:pt x="219" y="90"/>
                </a:lnTo>
                <a:lnTo>
                  <a:pt x="218" y="79"/>
                </a:lnTo>
                <a:lnTo>
                  <a:pt x="214" y="69"/>
                </a:lnTo>
                <a:lnTo>
                  <a:pt x="210" y="59"/>
                </a:lnTo>
                <a:lnTo>
                  <a:pt x="204" y="50"/>
                </a:lnTo>
                <a:lnTo>
                  <a:pt x="197" y="42"/>
                </a:lnTo>
                <a:lnTo>
                  <a:pt x="191" y="33"/>
                </a:lnTo>
                <a:lnTo>
                  <a:pt x="181" y="27"/>
                </a:lnTo>
                <a:lnTo>
                  <a:pt x="174" y="19"/>
                </a:lnTo>
                <a:lnTo>
                  <a:pt x="164" y="14"/>
                </a:lnTo>
                <a:lnTo>
                  <a:pt x="154" y="10"/>
                </a:lnTo>
                <a:lnTo>
                  <a:pt x="145" y="6"/>
                </a:lnTo>
                <a:lnTo>
                  <a:pt x="133" y="4"/>
                </a:lnTo>
                <a:lnTo>
                  <a:pt x="122" y="2"/>
                </a:lnTo>
                <a:lnTo>
                  <a:pt x="110"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sl-SI"/>
          </a:p>
        </p:txBody>
      </p:sp>
      <p:sp>
        <p:nvSpPr>
          <p:cNvPr id="30874" name="Freeform 265"/>
          <p:cNvSpPr>
            <a:spLocks/>
          </p:cNvSpPr>
          <p:nvPr/>
        </p:nvSpPr>
        <p:spPr bwMode="auto">
          <a:xfrm>
            <a:off x="2320925" y="2586038"/>
            <a:ext cx="176213" cy="179387"/>
          </a:xfrm>
          <a:custGeom>
            <a:avLst/>
            <a:gdLst>
              <a:gd name="T0" fmla="*/ 2147483646 w 221"/>
              <a:gd name="T1" fmla="*/ 0 h 224"/>
              <a:gd name="T2" fmla="*/ 2147483646 w 221"/>
              <a:gd name="T3" fmla="*/ 2147483646 h 224"/>
              <a:gd name="T4" fmla="*/ 2147483646 w 221"/>
              <a:gd name="T5" fmla="*/ 2147483646 h 224"/>
              <a:gd name="T6" fmla="*/ 2147483646 w 221"/>
              <a:gd name="T7" fmla="*/ 2147483646 h 224"/>
              <a:gd name="T8" fmla="*/ 2147483646 w 221"/>
              <a:gd name="T9" fmla="*/ 2147483646 h 224"/>
              <a:gd name="T10" fmla="*/ 2147483646 w 221"/>
              <a:gd name="T11" fmla="*/ 2147483646 h 224"/>
              <a:gd name="T12" fmla="*/ 2147483646 w 221"/>
              <a:gd name="T13" fmla="*/ 2147483646 h 224"/>
              <a:gd name="T14" fmla="*/ 0 w 221"/>
              <a:gd name="T15" fmla="*/ 2147483646 h 224"/>
              <a:gd name="T16" fmla="*/ 0 w 221"/>
              <a:gd name="T17" fmla="*/ 2147483646 h 224"/>
              <a:gd name="T18" fmla="*/ 2147483646 w 221"/>
              <a:gd name="T19" fmla="*/ 2147483646 h 224"/>
              <a:gd name="T20" fmla="*/ 2147483646 w 221"/>
              <a:gd name="T21" fmla="*/ 2147483646 h 224"/>
              <a:gd name="T22" fmla="*/ 2147483646 w 221"/>
              <a:gd name="T23" fmla="*/ 2147483646 h 224"/>
              <a:gd name="T24" fmla="*/ 2147483646 w 221"/>
              <a:gd name="T25" fmla="*/ 2147483646 h 224"/>
              <a:gd name="T26" fmla="*/ 2147483646 w 221"/>
              <a:gd name="T27" fmla="*/ 2147483646 h 224"/>
              <a:gd name="T28" fmla="*/ 2147483646 w 221"/>
              <a:gd name="T29" fmla="*/ 2147483646 h 224"/>
              <a:gd name="T30" fmla="*/ 2147483646 w 221"/>
              <a:gd name="T31" fmla="*/ 2147483646 h 224"/>
              <a:gd name="T32" fmla="*/ 2147483646 w 221"/>
              <a:gd name="T33" fmla="*/ 2147483646 h 224"/>
              <a:gd name="T34" fmla="*/ 2147483646 w 221"/>
              <a:gd name="T35" fmla="*/ 2147483646 h 224"/>
              <a:gd name="T36" fmla="*/ 2147483646 w 221"/>
              <a:gd name="T37" fmla="*/ 2147483646 h 224"/>
              <a:gd name="T38" fmla="*/ 2147483646 w 221"/>
              <a:gd name="T39" fmla="*/ 2147483646 h 224"/>
              <a:gd name="T40" fmla="*/ 2147483646 w 221"/>
              <a:gd name="T41" fmla="*/ 2147483646 h 224"/>
              <a:gd name="T42" fmla="*/ 2147483646 w 221"/>
              <a:gd name="T43" fmla="*/ 2147483646 h 224"/>
              <a:gd name="T44" fmla="*/ 2147483646 w 221"/>
              <a:gd name="T45" fmla="*/ 2147483646 h 224"/>
              <a:gd name="T46" fmla="*/ 2147483646 w 221"/>
              <a:gd name="T47" fmla="*/ 2147483646 h 224"/>
              <a:gd name="T48" fmla="*/ 2147483646 w 221"/>
              <a:gd name="T49" fmla="*/ 2147483646 h 224"/>
              <a:gd name="T50" fmla="*/ 2147483646 w 221"/>
              <a:gd name="T51" fmla="*/ 2147483646 h 224"/>
              <a:gd name="T52" fmla="*/ 2147483646 w 221"/>
              <a:gd name="T53" fmla="*/ 2147483646 h 224"/>
              <a:gd name="T54" fmla="*/ 2147483646 w 221"/>
              <a:gd name="T55" fmla="*/ 2147483646 h 224"/>
              <a:gd name="T56" fmla="*/ 2147483646 w 221"/>
              <a:gd name="T57" fmla="*/ 2147483646 h 224"/>
              <a:gd name="T58" fmla="*/ 2147483646 w 221"/>
              <a:gd name="T59" fmla="*/ 2147483646 h 224"/>
              <a:gd name="T60" fmla="*/ 2147483646 w 221"/>
              <a:gd name="T61" fmla="*/ 2147483646 h 224"/>
              <a:gd name="T62" fmla="*/ 2147483646 w 221"/>
              <a:gd name="T63" fmla="*/ 0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1" h="224">
                <a:moveTo>
                  <a:pt x="111" y="0"/>
                </a:moveTo>
                <a:lnTo>
                  <a:pt x="99" y="0"/>
                </a:lnTo>
                <a:lnTo>
                  <a:pt x="88" y="2"/>
                </a:lnTo>
                <a:lnTo>
                  <a:pt x="78" y="6"/>
                </a:lnTo>
                <a:lnTo>
                  <a:pt x="67" y="10"/>
                </a:lnTo>
                <a:lnTo>
                  <a:pt x="57" y="13"/>
                </a:lnTo>
                <a:lnTo>
                  <a:pt x="47" y="19"/>
                </a:lnTo>
                <a:lnTo>
                  <a:pt x="40" y="25"/>
                </a:lnTo>
                <a:lnTo>
                  <a:pt x="32" y="33"/>
                </a:lnTo>
                <a:lnTo>
                  <a:pt x="24" y="40"/>
                </a:lnTo>
                <a:lnTo>
                  <a:pt x="17" y="50"/>
                </a:lnTo>
                <a:lnTo>
                  <a:pt x="13" y="59"/>
                </a:lnTo>
                <a:lnTo>
                  <a:pt x="7" y="69"/>
                </a:lnTo>
                <a:lnTo>
                  <a:pt x="3" y="78"/>
                </a:lnTo>
                <a:lnTo>
                  <a:pt x="2" y="90"/>
                </a:lnTo>
                <a:lnTo>
                  <a:pt x="0" y="101"/>
                </a:lnTo>
                <a:lnTo>
                  <a:pt x="0" y="113"/>
                </a:lnTo>
                <a:lnTo>
                  <a:pt x="0" y="123"/>
                </a:lnTo>
                <a:lnTo>
                  <a:pt x="2" y="134"/>
                </a:lnTo>
                <a:lnTo>
                  <a:pt x="3" y="146"/>
                </a:lnTo>
                <a:lnTo>
                  <a:pt x="7" y="155"/>
                </a:lnTo>
                <a:lnTo>
                  <a:pt x="13" y="165"/>
                </a:lnTo>
                <a:lnTo>
                  <a:pt x="17" y="174"/>
                </a:lnTo>
                <a:lnTo>
                  <a:pt x="24" y="184"/>
                </a:lnTo>
                <a:lnTo>
                  <a:pt x="32" y="192"/>
                </a:lnTo>
                <a:lnTo>
                  <a:pt x="40" y="199"/>
                </a:lnTo>
                <a:lnTo>
                  <a:pt x="47" y="205"/>
                </a:lnTo>
                <a:lnTo>
                  <a:pt x="57" y="211"/>
                </a:lnTo>
                <a:lnTo>
                  <a:pt x="67" y="214"/>
                </a:lnTo>
                <a:lnTo>
                  <a:pt x="78" y="218"/>
                </a:lnTo>
                <a:lnTo>
                  <a:pt x="88" y="222"/>
                </a:lnTo>
                <a:lnTo>
                  <a:pt x="99" y="224"/>
                </a:lnTo>
                <a:lnTo>
                  <a:pt x="111" y="224"/>
                </a:lnTo>
                <a:lnTo>
                  <a:pt x="122" y="224"/>
                </a:lnTo>
                <a:lnTo>
                  <a:pt x="133" y="222"/>
                </a:lnTo>
                <a:lnTo>
                  <a:pt x="143" y="218"/>
                </a:lnTo>
                <a:lnTo>
                  <a:pt x="155" y="214"/>
                </a:lnTo>
                <a:lnTo>
                  <a:pt x="164" y="211"/>
                </a:lnTo>
                <a:lnTo>
                  <a:pt x="172" y="205"/>
                </a:lnTo>
                <a:lnTo>
                  <a:pt x="181" y="199"/>
                </a:lnTo>
                <a:lnTo>
                  <a:pt x="189" y="192"/>
                </a:lnTo>
                <a:lnTo>
                  <a:pt x="197" y="184"/>
                </a:lnTo>
                <a:lnTo>
                  <a:pt x="202" y="174"/>
                </a:lnTo>
                <a:lnTo>
                  <a:pt x="208" y="165"/>
                </a:lnTo>
                <a:lnTo>
                  <a:pt x="214" y="155"/>
                </a:lnTo>
                <a:lnTo>
                  <a:pt x="218" y="146"/>
                </a:lnTo>
                <a:lnTo>
                  <a:pt x="220" y="134"/>
                </a:lnTo>
                <a:lnTo>
                  <a:pt x="221" y="123"/>
                </a:lnTo>
                <a:lnTo>
                  <a:pt x="221" y="113"/>
                </a:lnTo>
                <a:lnTo>
                  <a:pt x="221" y="101"/>
                </a:lnTo>
                <a:lnTo>
                  <a:pt x="220" y="90"/>
                </a:lnTo>
                <a:lnTo>
                  <a:pt x="218" y="78"/>
                </a:lnTo>
                <a:lnTo>
                  <a:pt x="214" y="69"/>
                </a:lnTo>
                <a:lnTo>
                  <a:pt x="208" y="59"/>
                </a:lnTo>
                <a:lnTo>
                  <a:pt x="202" y="50"/>
                </a:lnTo>
                <a:lnTo>
                  <a:pt x="197" y="40"/>
                </a:lnTo>
                <a:lnTo>
                  <a:pt x="189" y="33"/>
                </a:lnTo>
                <a:lnTo>
                  <a:pt x="181" y="25"/>
                </a:lnTo>
                <a:lnTo>
                  <a:pt x="172" y="19"/>
                </a:lnTo>
                <a:lnTo>
                  <a:pt x="164" y="13"/>
                </a:lnTo>
                <a:lnTo>
                  <a:pt x="155" y="10"/>
                </a:lnTo>
                <a:lnTo>
                  <a:pt x="143" y="6"/>
                </a:lnTo>
                <a:lnTo>
                  <a:pt x="133" y="2"/>
                </a:lnTo>
                <a:lnTo>
                  <a:pt x="122" y="0"/>
                </a:lnTo>
                <a:lnTo>
                  <a:pt x="111" y="0"/>
                </a:lnTo>
                <a:close/>
              </a:path>
            </a:pathLst>
          </a:cu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875" name="Freeform 266"/>
          <p:cNvSpPr>
            <a:spLocks/>
          </p:cNvSpPr>
          <p:nvPr/>
        </p:nvSpPr>
        <p:spPr bwMode="auto">
          <a:xfrm>
            <a:off x="2320925" y="2586038"/>
            <a:ext cx="176213" cy="179387"/>
          </a:xfrm>
          <a:custGeom>
            <a:avLst/>
            <a:gdLst>
              <a:gd name="T0" fmla="*/ 2147483646 w 221"/>
              <a:gd name="T1" fmla="*/ 0 h 224"/>
              <a:gd name="T2" fmla="*/ 2147483646 w 221"/>
              <a:gd name="T3" fmla="*/ 2147483646 h 224"/>
              <a:gd name="T4" fmla="*/ 2147483646 w 221"/>
              <a:gd name="T5" fmla="*/ 2147483646 h 224"/>
              <a:gd name="T6" fmla="*/ 2147483646 w 221"/>
              <a:gd name="T7" fmla="*/ 2147483646 h 224"/>
              <a:gd name="T8" fmla="*/ 2147483646 w 221"/>
              <a:gd name="T9" fmla="*/ 2147483646 h 224"/>
              <a:gd name="T10" fmla="*/ 2147483646 w 221"/>
              <a:gd name="T11" fmla="*/ 2147483646 h 224"/>
              <a:gd name="T12" fmla="*/ 2147483646 w 221"/>
              <a:gd name="T13" fmla="*/ 2147483646 h 224"/>
              <a:gd name="T14" fmla="*/ 0 w 221"/>
              <a:gd name="T15" fmla="*/ 2147483646 h 224"/>
              <a:gd name="T16" fmla="*/ 0 w 221"/>
              <a:gd name="T17" fmla="*/ 2147483646 h 224"/>
              <a:gd name="T18" fmla="*/ 2147483646 w 221"/>
              <a:gd name="T19" fmla="*/ 2147483646 h 224"/>
              <a:gd name="T20" fmla="*/ 2147483646 w 221"/>
              <a:gd name="T21" fmla="*/ 2147483646 h 224"/>
              <a:gd name="T22" fmla="*/ 2147483646 w 221"/>
              <a:gd name="T23" fmla="*/ 2147483646 h 224"/>
              <a:gd name="T24" fmla="*/ 2147483646 w 221"/>
              <a:gd name="T25" fmla="*/ 2147483646 h 224"/>
              <a:gd name="T26" fmla="*/ 2147483646 w 221"/>
              <a:gd name="T27" fmla="*/ 2147483646 h 224"/>
              <a:gd name="T28" fmla="*/ 2147483646 w 221"/>
              <a:gd name="T29" fmla="*/ 2147483646 h 224"/>
              <a:gd name="T30" fmla="*/ 2147483646 w 221"/>
              <a:gd name="T31" fmla="*/ 2147483646 h 224"/>
              <a:gd name="T32" fmla="*/ 2147483646 w 221"/>
              <a:gd name="T33" fmla="*/ 2147483646 h 224"/>
              <a:gd name="T34" fmla="*/ 2147483646 w 221"/>
              <a:gd name="T35" fmla="*/ 2147483646 h 224"/>
              <a:gd name="T36" fmla="*/ 2147483646 w 221"/>
              <a:gd name="T37" fmla="*/ 2147483646 h 224"/>
              <a:gd name="T38" fmla="*/ 2147483646 w 221"/>
              <a:gd name="T39" fmla="*/ 2147483646 h 224"/>
              <a:gd name="T40" fmla="*/ 2147483646 w 221"/>
              <a:gd name="T41" fmla="*/ 2147483646 h 224"/>
              <a:gd name="T42" fmla="*/ 2147483646 w 221"/>
              <a:gd name="T43" fmla="*/ 2147483646 h 224"/>
              <a:gd name="T44" fmla="*/ 2147483646 w 221"/>
              <a:gd name="T45" fmla="*/ 2147483646 h 224"/>
              <a:gd name="T46" fmla="*/ 2147483646 w 221"/>
              <a:gd name="T47" fmla="*/ 2147483646 h 224"/>
              <a:gd name="T48" fmla="*/ 2147483646 w 221"/>
              <a:gd name="T49" fmla="*/ 2147483646 h 224"/>
              <a:gd name="T50" fmla="*/ 2147483646 w 221"/>
              <a:gd name="T51" fmla="*/ 2147483646 h 224"/>
              <a:gd name="T52" fmla="*/ 2147483646 w 221"/>
              <a:gd name="T53" fmla="*/ 2147483646 h 224"/>
              <a:gd name="T54" fmla="*/ 2147483646 w 221"/>
              <a:gd name="T55" fmla="*/ 2147483646 h 224"/>
              <a:gd name="T56" fmla="*/ 2147483646 w 221"/>
              <a:gd name="T57" fmla="*/ 2147483646 h 224"/>
              <a:gd name="T58" fmla="*/ 2147483646 w 221"/>
              <a:gd name="T59" fmla="*/ 2147483646 h 224"/>
              <a:gd name="T60" fmla="*/ 2147483646 w 221"/>
              <a:gd name="T61" fmla="*/ 2147483646 h 224"/>
              <a:gd name="T62" fmla="*/ 2147483646 w 221"/>
              <a:gd name="T63" fmla="*/ 0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1" h="224">
                <a:moveTo>
                  <a:pt x="111" y="0"/>
                </a:moveTo>
                <a:lnTo>
                  <a:pt x="99" y="0"/>
                </a:lnTo>
                <a:lnTo>
                  <a:pt x="88" y="2"/>
                </a:lnTo>
                <a:lnTo>
                  <a:pt x="78" y="6"/>
                </a:lnTo>
                <a:lnTo>
                  <a:pt x="67" y="10"/>
                </a:lnTo>
                <a:lnTo>
                  <a:pt x="57" y="13"/>
                </a:lnTo>
                <a:lnTo>
                  <a:pt x="47" y="19"/>
                </a:lnTo>
                <a:lnTo>
                  <a:pt x="40" y="25"/>
                </a:lnTo>
                <a:lnTo>
                  <a:pt x="32" y="33"/>
                </a:lnTo>
                <a:lnTo>
                  <a:pt x="24" y="40"/>
                </a:lnTo>
                <a:lnTo>
                  <a:pt x="17" y="50"/>
                </a:lnTo>
                <a:lnTo>
                  <a:pt x="13" y="59"/>
                </a:lnTo>
                <a:lnTo>
                  <a:pt x="7" y="69"/>
                </a:lnTo>
                <a:lnTo>
                  <a:pt x="3" y="78"/>
                </a:lnTo>
                <a:lnTo>
                  <a:pt x="2" y="90"/>
                </a:lnTo>
                <a:lnTo>
                  <a:pt x="0" y="101"/>
                </a:lnTo>
                <a:lnTo>
                  <a:pt x="0" y="113"/>
                </a:lnTo>
                <a:lnTo>
                  <a:pt x="0" y="123"/>
                </a:lnTo>
                <a:lnTo>
                  <a:pt x="2" y="134"/>
                </a:lnTo>
                <a:lnTo>
                  <a:pt x="3" y="146"/>
                </a:lnTo>
                <a:lnTo>
                  <a:pt x="7" y="155"/>
                </a:lnTo>
                <a:lnTo>
                  <a:pt x="13" y="165"/>
                </a:lnTo>
                <a:lnTo>
                  <a:pt x="17" y="174"/>
                </a:lnTo>
                <a:lnTo>
                  <a:pt x="24" y="184"/>
                </a:lnTo>
                <a:lnTo>
                  <a:pt x="32" y="192"/>
                </a:lnTo>
                <a:lnTo>
                  <a:pt x="40" y="199"/>
                </a:lnTo>
                <a:lnTo>
                  <a:pt x="47" y="205"/>
                </a:lnTo>
                <a:lnTo>
                  <a:pt x="57" y="211"/>
                </a:lnTo>
                <a:lnTo>
                  <a:pt x="67" y="214"/>
                </a:lnTo>
                <a:lnTo>
                  <a:pt x="78" y="218"/>
                </a:lnTo>
                <a:lnTo>
                  <a:pt x="88" y="222"/>
                </a:lnTo>
                <a:lnTo>
                  <a:pt x="99" y="224"/>
                </a:lnTo>
                <a:lnTo>
                  <a:pt x="111" y="224"/>
                </a:lnTo>
                <a:lnTo>
                  <a:pt x="122" y="224"/>
                </a:lnTo>
                <a:lnTo>
                  <a:pt x="133" y="222"/>
                </a:lnTo>
                <a:lnTo>
                  <a:pt x="143" y="218"/>
                </a:lnTo>
                <a:lnTo>
                  <a:pt x="155" y="214"/>
                </a:lnTo>
                <a:lnTo>
                  <a:pt x="164" y="211"/>
                </a:lnTo>
                <a:lnTo>
                  <a:pt x="172" y="205"/>
                </a:lnTo>
                <a:lnTo>
                  <a:pt x="181" y="199"/>
                </a:lnTo>
                <a:lnTo>
                  <a:pt x="189" y="192"/>
                </a:lnTo>
                <a:lnTo>
                  <a:pt x="197" y="184"/>
                </a:lnTo>
                <a:lnTo>
                  <a:pt x="202" y="174"/>
                </a:lnTo>
                <a:lnTo>
                  <a:pt x="208" y="165"/>
                </a:lnTo>
                <a:lnTo>
                  <a:pt x="214" y="155"/>
                </a:lnTo>
                <a:lnTo>
                  <a:pt x="218" y="146"/>
                </a:lnTo>
                <a:lnTo>
                  <a:pt x="220" y="134"/>
                </a:lnTo>
                <a:lnTo>
                  <a:pt x="221" y="123"/>
                </a:lnTo>
                <a:lnTo>
                  <a:pt x="221" y="113"/>
                </a:lnTo>
                <a:lnTo>
                  <a:pt x="221" y="101"/>
                </a:lnTo>
                <a:lnTo>
                  <a:pt x="220" y="90"/>
                </a:lnTo>
                <a:lnTo>
                  <a:pt x="218" y="78"/>
                </a:lnTo>
                <a:lnTo>
                  <a:pt x="214" y="69"/>
                </a:lnTo>
                <a:lnTo>
                  <a:pt x="208" y="59"/>
                </a:lnTo>
                <a:lnTo>
                  <a:pt x="202" y="50"/>
                </a:lnTo>
                <a:lnTo>
                  <a:pt x="197" y="40"/>
                </a:lnTo>
                <a:lnTo>
                  <a:pt x="189" y="33"/>
                </a:lnTo>
                <a:lnTo>
                  <a:pt x="181" y="25"/>
                </a:lnTo>
                <a:lnTo>
                  <a:pt x="172" y="19"/>
                </a:lnTo>
                <a:lnTo>
                  <a:pt x="164" y="13"/>
                </a:lnTo>
                <a:lnTo>
                  <a:pt x="155" y="10"/>
                </a:lnTo>
                <a:lnTo>
                  <a:pt x="143" y="6"/>
                </a:lnTo>
                <a:lnTo>
                  <a:pt x="133" y="2"/>
                </a:lnTo>
                <a:lnTo>
                  <a:pt x="122" y="0"/>
                </a:lnTo>
                <a:lnTo>
                  <a:pt x="111"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sl-SI"/>
          </a:p>
        </p:txBody>
      </p:sp>
      <p:sp>
        <p:nvSpPr>
          <p:cNvPr id="30876" name="Freeform 267"/>
          <p:cNvSpPr>
            <a:spLocks/>
          </p:cNvSpPr>
          <p:nvPr/>
        </p:nvSpPr>
        <p:spPr bwMode="auto">
          <a:xfrm>
            <a:off x="2320925" y="3125788"/>
            <a:ext cx="176213" cy="177800"/>
          </a:xfrm>
          <a:custGeom>
            <a:avLst/>
            <a:gdLst>
              <a:gd name="T0" fmla="*/ 2147483646 w 221"/>
              <a:gd name="T1" fmla="*/ 2147483646 h 224"/>
              <a:gd name="T2" fmla="*/ 2147483646 w 221"/>
              <a:gd name="T3" fmla="*/ 2147483646 h 224"/>
              <a:gd name="T4" fmla="*/ 2147483646 w 221"/>
              <a:gd name="T5" fmla="*/ 2147483646 h 224"/>
              <a:gd name="T6" fmla="*/ 2147483646 w 221"/>
              <a:gd name="T7" fmla="*/ 2147483646 h 224"/>
              <a:gd name="T8" fmla="*/ 2147483646 w 221"/>
              <a:gd name="T9" fmla="*/ 2147483646 h 224"/>
              <a:gd name="T10" fmla="*/ 2147483646 w 221"/>
              <a:gd name="T11" fmla="*/ 2147483646 h 224"/>
              <a:gd name="T12" fmla="*/ 2147483646 w 221"/>
              <a:gd name="T13" fmla="*/ 2147483646 h 224"/>
              <a:gd name="T14" fmla="*/ 0 w 221"/>
              <a:gd name="T15" fmla="*/ 2147483646 h 224"/>
              <a:gd name="T16" fmla="*/ 0 w 221"/>
              <a:gd name="T17" fmla="*/ 2147483646 h 224"/>
              <a:gd name="T18" fmla="*/ 2147483646 w 221"/>
              <a:gd name="T19" fmla="*/ 2147483646 h 224"/>
              <a:gd name="T20" fmla="*/ 2147483646 w 221"/>
              <a:gd name="T21" fmla="*/ 2147483646 h 224"/>
              <a:gd name="T22" fmla="*/ 2147483646 w 221"/>
              <a:gd name="T23" fmla="*/ 2147483646 h 224"/>
              <a:gd name="T24" fmla="*/ 2147483646 w 221"/>
              <a:gd name="T25" fmla="*/ 2147483646 h 224"/>
              <a:gd name="T26" fmla="*/ 2147483646 w 221"/>
              <a:gd name="T27" fmla="*/ 2147483646 h 224"/>
              <a:gd name="T28" fmla="*/ 2147483646 w 221"/>
              <a:gd name="T29" fmla="*/ 2147483646 h 224"/>
              <a:gd name="T30" fmla="*/ 2147483646 w 221"/>
              <a:gd name="T31" fmla="*/ 2147483646 h 224"/>
              <a:gd name="T32" fmla="*/ 2147483646 w 221"/>
              <a:gd name="T33" fmla="*/ 2147483646 h 224"/>
              <a:gd name="T34" fmla="*/ 2147483646 w 221"/>
              <a:gd name="T35" fmla="*/ 2147483646 h 224"/>
              <a:gd name="T36" fmla="*/ 2147483646 w 221"/>
              <a:gd name="T37" fmla="*/ 2147483646 h 224"/>
              <a:gd name="T38" fmla="*/ 2147483646 w 221"/>
              <a:gd name="T39" fmla="*/ 2147483646 h 224"/>
              <a:gd name="T40" fmla="*/ 2147483646 w 221"/>
              <a:gd name="T41" fmla="*/ 2147483646 h 224"/>
              <a:gd name="T42" fmla="*/ 2147483646 w 221"/>
              <a:gd name="T43" fmla="*/ 2147483646 h 224"/>
              <a:gd name="T44" fmla="*/ 2147483646 w 221"/>
              <a:gd name="T45" fmla="*/ 2147483646 h 224"/>
              <a:gd name="T46" fmla="*/ 2147483646 w 221"/>
              <a:gd name="T47" fmla="*/ 2147483646 h 224"/>
              <a:gd name="T48" fmla="*/ 2147483646 w 221"/>
              <a:gd name="T49" fmla="*/ 2147483646 h 224"/>
              <a:gd name="T50" fmla="*/ 2147483646 w 221"/>
              <a:gd name="T51" fmla="*/ 2147483646 h 224"/>
              <a:gd name="T52" fmla="*/ 2147483646 w 221"/>
              <a:gd name="T53" fmla="*/ 2147483646 h 224"/>
              <a:gd name="T54" fmla="*/ 2147483646 w 221"/>
              <a:gd name="T55" fmla="*/ 2147483646 h 224"/>
              <a:gd name="T56" fmla="*/ 2147483646 w 221"/>
              <a:gd name="T57" fmla="*/ 2147483646 h 224"/>
              <a:gd name="T58" fmla="*/ 2147483646 w 221"/>
              <a:gd name="T59" fmla="*/ 2147483646 h 224"/>
              <a:gd name="T60" fmla="*/ 2147483646 w 221"/>
              <a:gd name="T61" fmla="*/ 2147483646 h 224"/>
              <a:gd name="T62" fmla="*/ 2147483646 w 221"/>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1" h="224">
                <a:moveTo>
                  <a:pt x="111" y="0"/>
                </a:moveTo>
                <a:lnTo>
                  <a:pt x="99" y="2"/>
                </a:lnTo>
                <a:lnTo>
                  <a:pt x="88" y="4"/>
                </a:lnTo>
                <a:lnTo>
                  <a:pt x="78" y="6"/>
                </a:lnTo>
                <a:lnTo>
                  <a:pt x="67" y="10"/>
                </a:lnTo>
                <a:lnTo>
                  <a:pt x="57" y="14"/>
                </a:lnTo>
                <a:lnTo>
                  <a:pt x="47" y="19"/>
                </a:lnTo>
                <a:lnTo>
                  <a:pt x="40" y="27"/>
                </a:lnTo>
                <a:lnTo>
                  <a:pt x="32" y="33"/>
                </a:lnTo>
                <a:lnTo>
                  <a:pt x="24" y="42"/>
                </a:lnTo>
                <a:lnTo>
                  <a:pt x="17" y="50"/>
                </a:lnTo>
                <a:lnTo>
                  <a:pt x="13" y="59"/>
                </a:lnTo>
                <a:lnTo>
                  <a:pt x="7" y="69"/>
                </a:lnTo>
                <a:lnTo>
                  <a:pt x="3" y="79"/>
                </a:lnTo>
                <a:lnTo>
                  <a:pt x="2" y="90"/>
                </a:lnTo>
                <a:lnTo>
                  <a:pt x="0" y="102"/>
                </a:lnTo>
                <a:lnTo>
                  <a:pt x="0" y="113"/>
                </a:lnTo>
                <a:lnTo>
                  <a:pt x="0" y="125"/>
                </a:lnTo>
                <a:lnTo>
                  <a:pt x="2" y="134"/>
                </a:lnTo>
                <a:lnTo>
                  <a:pt x="3" y="146"/>
                </a:lnTo>
                <a:lnTo>
                  <a:pt x="7" y="155"/>
                </a:lnTo>
                <a:lnTo>
                  <a:pt x="13" y="165"/>
                </a:lnTo>
                <a:lnTo>
                  <a:pt x="17" y="174"/>
                </a:lnTo>
                <a:lnTo>
                  <a:pt x="24" y="184"/>
                </a:lnTo>
                <a:lnTo>
                  <a:pt x="32" y="192"/>
                </a:lnTo>
                <a:lnTo>
                  <a:pt x="40" y="199"/>
                </a:lnTo>
                <a:lnTo>
                  <a:pt x="47" y="205"/>
                </a:lnTo>
                <a:lnTo>
                  <a:pt x="57" y="211"/>
                </a:lnTo>
                <a:lnTo>
                  <a:pt x="67" y="215"/>
                </a:lnTo>
                <a:lnTo>
                  <a:pt x="78" y="218"/>
                </a:lnTo>
                <a:lnTo>
                  <a:pt x="88" y="222"/>
                </a:lnTo>
                <a:lnTo>
                  <a:pt x="99" y="224"/>
                </a:lnTo>
                <a:lnTo>
                  <a:pt x="111" y="224"/>
                </a:lnTo>
                <a:lnTo>
                  <a:pt x="122" y="224"/>
                </a:lnTo>
                <a:lnTo>
                  <a:pt x="133" y="222"/>
                </a:lnTo>
                <a:lnTo>
                  <a:pt x="143" y="218"/>
                </a:lnTo>
                <a:lnTo>
                  <a:pt x="155" y="215"/>
                </a:lnTo>
                <a:lnTo>
                  <a:pt x="164" y="211"/>
                </a:lnTo>
                <a:lnTo>
                  <a:pt x="172" y="205"/>
                </a:lnTo>
                <a:lnTo>
                  <a:pt x="181" y="199"/>
                </a:lnTo>
                <a:lnTo>
                  <a:pt x="189" y="192"/>
                </a:lnTo>
                <a:lnTo>
                  <a:pt x="197" y="184"/>
                </a:lnTo>
                <a:lnTo>
                  <a:pt x="202" y="174"/>
                </a:lnTo>
                <a:lnTo>
                  <a:pt x="208" y="165"/>
                </a:lnTo>
                <a:lnTo>
                  <a:pt x="214" y="155"/>
                </a:lnTo>
                <a:lnTo>
                  <a:pt x="218" y="146"/>
                </a:lnTo>
                <a:lnTo>
                  <a:pt x="220" y="134"/>
                </a:lnTo>
                <a:lnTo>
                  <a:pt x="221" y="125"/>
                </a:lnTo>
                <a:lnTo>
                  <a:pt x="221" y="113"/>
                </a:lnTo>
                <a:lnTo>
                  <a:pt x="221" y="102"/>
                </a:lnTo>
                <a:lnTo>
                  <a:pt x="220" y="90"/>
                </a:lnTo>
                <a:lnTo>
                  <a:pt x="218" y="79"/>
                </a:lnTo>
                <a:lnTo>
                  <a:pt x="214" y="69"/>
                </a:lnTo>
                <a:lnTo>
                  <a:pt x="208" y="59"/>
                </a:lnTo>
                <a:lnTo>
                  <a:pt x="202" y="50"/>
                </a:lnTo>
                <a:lnTo>
                  <a:pt x="197" y="42"/>
                </a:lnTo>
                <a:lnTo>
                  <a:pt x="189" y="33"/>
                </a:lnTo>
                <a:lnTo>
                  <a:pt x="181" y="27"/>
                </a:lnTo>
                <a:lnTo>
                  <a:pt x="172" y="19"/>
                </a:lnTo>
                <a:lnTo>
                  <a:pt x="164" y="14"/>
                </a:lnTo>
                <a:lnTo>
                  <a:pt x="155" y="10"/>
                </a:lnTo>
                <a:lnTo>
                  <a:pt x="143" y="6"/>
                </a:lnTo>
                <a:lnTo>
                  <a:pt x="133" y="4"/>
                </a:lnTo>
                <a:lnTo>
                  <a:pt x="122" y="2"/>
                </a:lnTo>
                <a:lnTo>
                  <a:pt x="111" y="0"/>
                </a:lnTo>
                <a:close/>
              </a:path>
            </a:pathLst>
          </a:cu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877" name="Freeform 268"/>
          <p:cNvSpPr>
            <a:spLocks/>
          </p:cNvSpPr>
          <p:nvPr/>
        </p:nvSpPr>
        <p:spPr bwMode="auto">
          <a:xfrm>
            <a:off x="2320925" y="3125788"/>
            <a:ext cx="176213" cy="177800"/>
          </a:xfrm>
          <a:custGeom>
            <a:avLst/>
            <a:gdLst>
              <a:gd name="T0" fmla="*/ 2147483646 w 221"/>
              <a:gd name="T1" fmla="*/ 2147483646 h 224"/>
              <a:gd name="T2" fmla="*/ 2147483646 w 221"/>
              <a:gd name="T3" fmla="*/ 2147483646 h 224"/>
              <a:gd name="T4" fmla="*/ 2147483646 w 221"/>
              <a:gd name="T5" fmla="*/ 2147483646 h 224"/>
              <a:gd name="T6" fmla="*/ 2147483646 w 221"/>
              <a:gd name="T7" fmla="*/ 2147483646 h 224"/>
              <a:gd name="T8" fmla="*/ 2147483646 w 221"/>
              <a:gd name="T9" fmla="*/ 2147483646 h 224"/>
              <a:gd name="T10" fmla="*/ 2147483646 w 221"/>
              <a:gd name="T11" fmla="*/ 2147483646 h 224"/>
              <a:gd name="T12" fmla="*/ 2147483646 w 221"/>
              <a:gd name="T13" fmla="*/ 2147483646 h 224"/>
              <a:gd name="T14" fmla="*/ 0 w 221"/>
              <a:gd name="T15" fmla="*/ 2147483646 h 224"/>
              <a:gd name="T16" fmla="*/ 0 w 221"/>
              <a:gd name="T17" fmla="*/ 2147483646 h 224"/>
              <a:gd name="T18" fmla="*/ 2147483646 w 221"/>
              <a:gd name="T19" fmla="*/ 2147483646 h 224"/>
              <a:gd name="T20" fmla="*/ 2147483646 w 221"/>
              <a:gd name="T21" fmla="*/ 2147483646 h 224"/>
              <a:gd name="T22" fmla="*/ 2147483646 w 221"/>
              <a:gd name="T23" fmla="*/ 2147483646 h 224"/>
              <a:gd name="T24" fmla="*/ 2147483646 w 221"/>
              <a:gd name="T25" fmla="*/ 2147483646 h 224"/>
              <a:gd name="T26" fmla="*/ 2147483646 w 221"/>
              <a:gd name="T27" fmla="*/ 2147483646 h 224"/>
              <a:gd name="T28" fmla="*/ 2147483646 w 221"/>
              <a:gd name="T29" fmla="*/ 2147483646 h 224"/>
              <a:gd name="T30" fmla="*/ 2147483646 w 221"/>
              <a:gd name="T31" fmla="*/ 2147483646 h 224"/>
              <a:gd name="T32" fmla="*/ 2147483646 w 221"/>
              <a:gd name="T33" fmla="*/ 2147483646 h 224"/>
              <a:gd name="T34" fmla="*/ 2147483646 w 221"/>
              <a:gd name="T35" fmla="*/ 2147483646 h 224"/>
              <a:gd name="T36" fmla="*/ 2147483646 w 221"/>
              <a:gd name="T37" fmla="*/ 2147483646 h 224"/>
              <a:gd name="T38" fmla="*/ 2147483646 w 221"/>
              <a:gd name="T39" fmla="*/ 2147483646 h 224"/>
              <a:gd name="T40" fmla="*/ 2147483646 w 221"/>
              <a:gd name="T41" fmla="*/ 2147483646 h 224"/>
              <a:gd name="T42" fmla="*/ 2147483646 w 221"/>
              <a:gd name="T43" fmla="*/ 2147483646 h 224"/>
              <a:gd name="T44" fmla="*/ 2147483646 w 221"/>
              <a:gd name="T45" fmla="*/ 2147483646 h 224"/>
              <a:gd name="T46" fmla="*/ 2147483646 w 221"/>
              <a:gd name="T47" fmla="*/ 2147483646 h 224"/>
              <a:gd name="T48" fmla="*/ 2147483646 w 221"/>
              <a:gd name="T49" fmla="*/ 2147483646 h 224"/>
              <a:gd name="T50" fmla="*/ 2147483646 w 221"/>
              <a:gd name="T51" fmla="*/ 2147483646 h 224"/>
              <a:gd name="T52" fmla="*/ 2147483646 w 221"/>
              <a:gd name="T53" fmla="*/ 2147483646 h 224"/>
              <a:gd name="T54" fmla="*/ 2147483646 w 221"/>
              <a:gd name="T55" fmla="*/ 2147483646 h 224"/>
              <a:gd name="T56" fmla="*/ 2147483646 w 221"/>
              <a:gd name="T57" fmla="*/ 2147483646 h 224"/>
              <a:gd name="T58" fmla="*/ 2147483646 w 221"/>
              <a:gd name="T59" fmla="*/ 2147483646 h 224"/>
              <a:gd name="T60" fmla="*/ 2147483646 w 221"/>
              <a:gd name="T61" fmla="*/ 2147483646 h 224"/>
              <a:gd name="T62" fmla="*/ 2147483646 w 221"/>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1" h="224">
                <a:moveTo>
                  <a:pt x="111" y="0"/>
                </a:moveTo>
                <a:lnTo>
                  <a:pt x="99" y="2"/>
                </a:lnTo>
                <a:lnTo>
                  <a:pt x="88" y="4"/>
                </a:lnTo>
                <a:lnTo>
                  <a:pt x="78" y="6"/>
                </a:lnTo>
                <a:lnTo>
                  <a:pt x="67" y="10"/>
                </a:lnTo>
                <a:lnTo>
                  <a:pt x="57" y="14"/>
                </a:lnTo>
                <a:lnTo>
                  <a:pt x="47" y="19"/>
                </a:lnTo>
                <a:lnTo>
                  <a:pt x="40" y="27"/>
                </a:lnTo>
                <a:lnTo>
                  <a:pt x="32" y="33"/>
                </a:lnTo>
                <a:lnTo>
                  <a:pt x="24" y="42"/>
                </a:lnTo>
                <a:lnTo>
                  <a:pt x="17" y="50"/>
                </a:lnTo>
                <a:lnTo>
                  <a:pt x="13" y="59"/>
                </a:lnTo>
                <a:lnTo>
                  <a:pt x="7" y="69"/>
                </a:lnTo>
                <a:lnTo>
                  <a:pt x="3" y="79"/>
                </a:lnTo>
                <a:lnTo>
                  <a:pt x="2" y="90"/>
                </a:lnTo>
                <a:lnTo>
                  <a:pt x="0" y="102"/>
                </a:lnTo>
                <a:lnTo>
                  <a:pt x="0" y="113"/>
                </a:lnTo>
                <a:lnTo>
                  <a:pt x="0" y="125"/>
                </a:lnTo>
                <a:lnTo>
                  <a:pt x="2" y="134"/>
                </a:lnTo>
                <a:lnTo>
                  <a:pt x="3" y="146"/>
                </a:lnTo>
                <a:lnTo>
                  <a:pt x="7" y="155"/>
                </a:lnTo>
                <a:lnTo>
                  <a:pt x="13" y="165"/>
                </a:lnTo>
                <a:lnTo>
                  <a:pt x="17" y="174"/>
                </a:lnTo>
                <a:lnTo>
                  <a:pt x="24" y="184"/>
                </a:lnTo>
                <a:lnTo>
                  <a:pt x="32" y="192"/>
                </a:lnTo>
                <a:lnTo>
                  <a:pt x="40" y="199"/>
                </a:lnTo>
                <a:lnTo>
                  <a:pt x="47" y="205"/>
                </a:lnTo>
                <a:lnTo>
                  <a:pt x="57" y="211"/>
                </a:lnTo>
                <a:lnTo>
                  <a:pt x="67" y="215"/>
                </a:lnTo>
                <a:lnTo>
                  <a:pt x="78" y="218"/>
                </a:lnTo>
                <a:lnTo>
                  <a:pt x="88" y="222"/>
                </a:lnTo>
                <a:lnTo>
                  <a:pt x="99" y="224"/>
                </a:lnTo>
                <a:lnTo>
                  <a:pt x="111" y="224"/>
                </a:lnTo>
                <a:lnTo>
                  <a:pt x="122" y="224"/>
                </a:lnTo>
                <a:lnTo>
                  <a:pt x="133" y="222"/>
                </a:lnTo>
                <a:lnTo>
                  <a:pt x="143" y="218"/>
                </a:lnTo>
                <a:lnTo>
                  <a:pt x="155" y="215"/>
                </a:lnTo>
                <a:lnTo>
                  <a:pt x="164" y="211"/>
                </a:lnTo>
                <a:lnTo>
                  <a:pt x="172" y="205"/>
                </a:lnTo>
                <a:lnTo>
                  <a:pt x="181" y="199"/>
                </a:lnTo>
                <a:lnTo>
                  <a:pt x="189" y="192"/>
                </a:lnTo>
                <a:lnTo>
                  <a:pt x="197" y="184"/>
                </a:lnTo>
                <a:lnTo>
                  <a:pt x="202" y="174"/>
                </a:lnTo>
                <a:lnTo>
                  <a:pt x="208" y="165"/>
                </a:lnTo>
                <a:lnTo>
                  <a:pt x="214" y="155"/>
                </a:lnTo>
                <a:lnTo>
                  <a:pt x="218" y="146"/>
                </a:lnTo>
                <a:lnTo>
                  <a:pt x="220" y="134"/>
                </a:lnTo>
                <a:lnTo>
                  <a:pt x="221" y="125"/>
                </a:lnTo>
                <a:lnTo>
                  <a:pt x="221" y="113"/>
                </a:lnTo>
                <a:lnTo>
                  <a:pt x="221" y="102"/>
                </a:lnTo>
                <a:lnTo>
                  <a:pt x="220" y="90"/>
                </a:lnTo>
                <a:lnTo>
                  <a:pt x="218" y="79"/>
                </a:lnTo>
                <a:lnTo>
                  <a:pt x="214" y="69"/>
                </a:lnTo>
                <a:lnTo>
                  <a:pt x="208" y="59"/>
                </a:lnTo>
                <a:lnTo>
                  <a:pt x="202" y="50"/>
                </a:lnTo>
                <a:lnTo>
                  <a:pt x="197" y="42"/>
                </a:lnTo>
                <a:lnTo>
                  <a:pt x="189" y="33"/>
                </a:lnTo>
                <a:lnTo>
                  <a:pt x="181" y="27"/>
                </a:lnTo>
                <a:lnTo>
                  <a:pt x="172" y="19"/>
                </a:lnTo>
                <a:lnTo>
                  <a:pt x="164" y="14"/>
                </a:lnTo>
                <a:lnTo>
                  <a:pt x="155" y="10"/>
                </a:lnTo>
                <a:lnTo>
                  <a:pt x="143" y="6"/>
                </a:lnTo>
                <a:lnTo>
                  <a:pt x="133" y="4"/>
                </a:lnTo>
                <a:lnTo>
                  <a:pt x="122" y="2"/>
                </a:lnTo>
                <a:lnTo>
                  <a:pt x="111"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sl-SI"/>
          </a:p>
        </p:txBody>
      </p:sp>
      <p:sp>
        <p:nvSpPr>
          <p:cNvPr id="30878" name="Freeform 269"/>
          <p:cNvSpPr>
            <a:spLocks/>
          </p:cNvSpPr>
          <p:nvPr/>
        </p:nvSpPr>
        <p:spPr bwMode="auto">
          <a:xfrm>
            <a:off x="3394075" y="2586038"/>
            <a:ext cx="177800" cy="179387"/>
          </a:xfrm>
          <a:custGeom>
            <a:avLst/>
            <a:gdLst>
              <a:gd name="T0" fmla="*/ 2147483646 w 224"/>
              <a:gd name="T1" fmla="*/ 0 h 224"/>
              <a:gd name="T2" fmla="*/ 2147483646 w 224"/>
              <a:gd name="T3" fmla="*/ 2147483646 h 224"/>
              <a:gd name="T4" fmla="*/ 2147483646 w 224"/>
              <a:gd name="T5" fmla="*/ 2147483646 h 224"/>
              <a:gd name="T6" fmla="*/ 2147483646 w 224"/>
              <a:gd name="T7" fmla="*/ 2147483646 h 224"/>
              <a:gd name="T8" fmla="*/ 2147483646 w 224"/>
              <a:gd name="T9" fmla="*/ 2147483646 h 224"/>
              <a:gd name="T10" fmla="*/ 2147483646 w 224"/>
              <a:gd name="T11" fmla="*/ 2147483646 h 224"/>
              <a:gd name="T12" fmla="*/ 2147483646 w 224"/>
              <a:gd name="T13" fmla="*/ 2147483646 h 224"/>
              <a:gd name="T14" fmla="*/ 0 w 224"/>
              <a:gd name="T15" fmla="*/ 2147483646 h 224"/>
              <a:gd name="T16" fmla="*/ 0 w 224"/>
              <a:gd name="T17" fmla="*/ 2147483646 h 224"/>
              <a:gd name="T18" fmla="*/ 2147483646 w 224"/>
              <a:gd name="T19" fmla="*/ 2147483646 h 224"/>
              <a:gd name="T20" fmla="*/ 2147483646 w 224"/>
              <a:gd name="T21" fmla="*/ 2147483646 h 224"/>
              <a:gd name="T22" fmla="*/ 2147483646 w 224"/>
              <a:gd name="T23" fmla="*/ 2147483646 h 224"/>
              <a:gd name="T24" fmla="*/ 2147483646 w 224"/>
              <a:gd name="T25" fmla="*/ 2147483646 h 224"/>
              <a:gd name="T26" fmla="*/ 2147483646 w 224"/>
              <a:gd name="T27" fmla="*/ 2147483646 h 224"/>
              <a:gd name="T28" fmla="*/ 2147483646 w 224"/>
              <a:gd name="T29" fmla="*/ 2147483646 h 224"/>
              <a:gd name="T30" fmla="*/ 2147483646 w 224"/>
              <a:gd name="T31" fmla="*/ 2147483646 h 224"/>
              <a:gd name="T32" fmla="*/ 2147483646 w 224"/>
              <a:gd name="T33" fmla="*/ 2147483646 h 224"/>
              <a:gd name="T34" fmla="*/ 2147483646 w 224"/>
              <a:gd name="T35" fmla="*/ 2147483646 h 224"/>
              <a:gd name="T36" fmla="*/ 2147483646 w 224"/>
              <a:gd name="T37" fmla="*/ 2147483646 h 224"/>
              <a:gd name="T38" fmla="*/ 2147483646 w 224"/>
              <a:gd name="T39" fmla="*/ 2147483646 h 224"/>
              <a:gd name="T40" fmla="*/ 2147483646 w 224"/>
              <a:gd name="T41" fmla="*/ 2147483646 h 224"/>
              <a:gd name="T42" fmla="*/ 2147483646 w 224"/>
              <a:gd name="T43" fmla="*/ 2147483646 h 224"/>
              <a:gd name="T44" fmla="*/ 2147483646 w 224"/>
              <a:gd name="T45" fmla="*/ 2147483646 h 224"/>
              <a:gd name="T46" fmla="*/ 2147483646 w 224"/>
              <a:gd name="T47" fmla="*/ 2147483646 h 224"/>
              <a:gd name="T48" fmla="*/ 2147483646 w 224"/>
              <a:gd name="T49" fmla="*/ 2147483646 h 224"/>
              <a:gd name="T50" fmla="*/ 2147483646 w 224"/>
              <a:gd name="T51" fmla="*/ 2147483646 h 224"/>
              <a:gd name="T52" fmla="*/ 2147483646 w 224"/>
              <a:gd name="T53" fmla="*/ 2147483646 h 224"/>
              <a:gd name="T54" fmla="*/ 2147483646 w 224"/>
              <a:gd name="T55" fmla="*/ 2147483646 h 224"/>
              <a:gd name="T56" fmla="*/ 2147483646 w 224"/>
              <a:gd name="T57" fmla="*/ 2147483646 h 224"/>
              <a:gd name="T58" fmla="*/ 2147483646 w 224"/>
              <a:gd name="T59" fmla="*/ 2147483646 h 224"/>
              <a:gd name="T60" fmla="*/ 2147483646 w 224"/>
              <a:gd name="T61" fmla="*/ 2147483646 h 224"/>
              <a:gd name="T62" fmla="*/ 2147483646 w 224"/>
              <a:gd name="T63" fmla="*/ 0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4" h="224">
                <a:moveTo>
                  <a:pt x="111" y="0"/>
                </a:moveTo>
                <a:lnTo>
                  <a:pt x="99" y="0"/>
                </a:lnTo>
                <a:lnTo>
                  <a:pt x="88" y="2"/>
                </a:lnTo>
                <a:lnTo>
                  <a:pt x="78" y="6"/>
                </a:lnTo>
                <a:lnTo>
                  <a:pt x="67" y="10"/>
                </a:lnTo>
                <a:lnTo>
                  <a:pt x="57" y="13"/>
                </a:lnTo>
                <a:lnTo>
                  <a:pt x="50" y="19"/>
                </a:lnTo>
                <a:lnTo>
                  <a:pt x="40" y="25"/>
                </a:lnTo>
                <a:lnTo>
                  <a:pt x="32" y="33"/>
                </a:lnTo>
                <a:lnTo>
                  <a:pt x="25" y="40"/>
                </a:lnTo>
                <a:lnTo>
                  <a:pt x="19" y="50"/>
                </a:lnTo>
                <a:lnTo>
                  <a:pt x="13" y="59"/>
                </a:lnTo>
                <a:lnTo>
                  <a:pt x="8" y="69"/>
                </a:lnTo>
                <a:lnTo>
                  <a:pt x="4" y="78"/>
                </a:lnTo>
                <a:lnTo>
                  <a:pt x="2" y="90"/>
                </a:lnTo>
                <a:lnTo>
                  <a:pt x="0" y="101"/>
                </a:lnTo>
                <a:lnTo>
                  <a:pt x="0" y="113"/>
                </a:lnTo>
                <a:lnTo>
                  <a:pt x="0" y="123"/>
                </a:lnTo>
                <a:lnTo>
                  <a:pt x="2" y="134"/>
                </a:lnTo>
                <a:lnTo>
                  <a:pt x="4" y="146"/>
                </a:lnTo>
                <a:lnTo>
                  <a:pt x="8" y="155"/>
                </a:lnTo>
                <a:lnTo>
                  <a:pt x="13" y="165"/>
                </a:lnTo>
                <a:lnTo>
                  <a:pt x="19" y="174"/>
                </a:lnTo>
                <a:lnTo>
                  <a:pt x="25" y="184"/>
                </a:lnTo>
                <a:lnTo>
                  <a:pt x="32" y="192"/>
                </a:lnTo>
                <a:lnTo>
                  <a:pt x="40" y="199"/>
                </a:lnTo>
                <a:lnTo>
                  <a:pt x="50" y="205"/>
                </a:lnTo>
                <a:lnTo>
                  <a:pt x="57" y="211"/>
                </a:lnTo>
                <a:lnTo>
                  <a:pt x="67" y="214"/>
                </a:lnTo>
                <a:lnTo>
                  <a:pt x="78" y="218"/>
                </a:lnTo>
                <a:lnTo>
                  <a:pt x="88" y="222"/>
                </a:lnTo>
                <a:lnTo>
                  <a:pt x="99" y="224"/>
                </a:lnTo>
                <a:lnTo>
                  <a:pt x="111" y="224"/>
                </a:lnTo>
                <a:lnTo>
                  <a:pt x="122" y="224"/>
                </a:lnTo>
                <a:lnTo>
                  <a:pt x="134" y="222"/>
                </a:lnTo>
                <a:lnTo>
                  <a:pt x="145" y="218"/>
                </a:lnTo>
                <a:lnTo>
                  <a:pt x="155" y="214"/>
                </a:lnTo>
                <a:lnTo>
                  <a:pt x="164" y="211"/>
                </a:lnTo>
                <a:lnTo>
                  <a:pt x="174" y="205"/>
                </a:lnTo>
                <a:lnTo>
                  <a:pt x="182" y="199"/>
                </a:lnTo>
                <a:lnTo>
                  <a:pt x="189" y="192"/>
                </a:lnTo>
                <a:lnTo>
                  <a:pt x="197" y="184"/>
                </a:lnTo>
                <a:lnTo>
                  <a:pt x="205" y="174"/>
                </a:lnTo>
                <a:lnTo>
                  <a:pt x="208" y="165"/>
                </a:lnTo>
                <a:lnTo>
                  <a:pt x="214" y="155"/>
                </a:lnTo>
                <a:lnTo>
                  <a:pt x="218" y="146"/>
                </a:lnTo>
                <a:lnTo>
                  <a:pt x="220" y="134"/>
                </a:lnTo>
                <a:lnTo>
                  <a:pt x="222" y="123"/>
                </a:lnTo>
                <a:lnTo>
                  <a:pt x="224" y="113"/>
                </a:lnTo>
                <a:lnTo>
                  <a:pt x="222" y="101"/>
                </a:lnTo>
                <a:lnTo>
                  <a:pt x="220" y="90"/>
                </a:lnTo>
                <a:lnTo>
                  <a:pt x="218" y="78"/>
                </a:lnTo>
                <a:lnTo>
                  <a:pt x="214" y="69"/>
                </a:lnTo>
                <a:lnTo>
                  <a:pt x="208" y="59"/>
                </a:lnTo>
                <a:lnTo>
                  <a:pt x="205" y="50"/>
                </a:lnTo>
                <a:lnTo>
                  <a:pt x="197" y="40"/>
                </a:lnTo>
                <a:lnTo>
                  <a:pt x="189" y="33"/>
                </a:lnTo>
                <a:lnTo>
                  <a:pt x="182" y="25"/>
                </a:lnTo>
                <a:lnTo>
                  <a:pt x="174" y="19"/>
                </a:lnTo>
                <a:lnTo>
                  <a:pt x="164" y="13"/>
                </a:lnTo>
                <a:lnTo>
                  <a:pt x="155" y="10"/>
                </a:lnTo>
                <a:lnTo>
                  <a:pt x="145" y="6"/>
                </a:lnTo>
                <a:lnTo>
                  <a:pt x="134" y="2"/>
                </a:lnTo>
                <a:lnTo>
                  <a:pt x="122" y="0"/>
                </a:lnTo>
                <a:lnTo>
                  <a:pt x="111" y="0"/>
                </a:lnTo>
                <a:close/>
              </a:path>
            </a:pathLst>
          </a:cu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879" name="Freeform 270"/>
          <p:cNvSpPr>
            <a:spLocks/>
          </p:cNvSpPr>
          <p:nvPr/>
        </p:nvSpPr>
        <p:spPr bwMode="auto">
          <a:xfrm>
            <a:off x="3394075" y="2586038"/>
            <a:ext cx="177800" cy="179387"/>
          </a:xfrm>
          <a:custGeom>
            <a:avLst/>
            <a:gdLst>
              <a:gd name="T0" fmla="*/ 2147483646 w 224"/>
              <a:gd name="T1" fmla="*/ 0 h 224"/>
              <a:gd name="T2" fmla="*/ 2147483646 w 224"/>
              <a:gd name="T3" fmla="*/ 2147483646 h 224"/>
              <a:gd name="T4" fmla="*/ 2147483646 w 224"/>
              <a:gd name="T5" fmla="*/ 2147483646 h 224"/>
              <a:gd name="T6" fmla="*/ 2147483646 w 224"/>
              <a:gd name="T7" fmla="*/ 2147483646 h 224"/>
              <a:gd name="T8" fmla="*/ 2147483646 w 224"/>
              <a:gd name="T9" fmla="*/ 2147483646 h 224"/>
              <a:gd name="T10" fmla="*/ 2147483646 w 224"/>
              <a:gd name="T11" fmla="*/ 2147483646 h 224"/>
              <a:gd name="T12" fmla="*/ 2147483646 w 224"/>
              <a:gd name="T13" fmla="*/ 2147483646 h 224"/>
              <a:gd name="T14" fmla="*/ 0 w 224"/>
              <a:gd name="T15" fmla="*/ 2147483646 h 224"/>
              <a:gd name="T16" fmla="*/ 0 w 224"/>
              <a:gd name="T17" fmla="*/ 2147483646 h 224"/>
              <a:gd name="T18" fmla="*/ 2147483646 w 224"/>
              <a:gd name="T19" fmla="*/ 2147483646 h 224"/>
              <a:gd name="T20" fmla="*/ 2147483646 w 224"/>
              <a:gd name="T21" fmla="*/ 2147483646 h 224"/>
              <a:gd name="T22" fmla="*/ 2147483646 w 224"/>
              <a:gd name="T23" fmla="*/ 2147483646 h 224"/>
              <a:gd name="T24" fmla="*/ 2147483646 w 224"/>
              <a:gd name="T25" fmla="*/ 2147483646 h 224"/>
              <a:gd name="T26" fmla="*/ 2147483646 w 224"/>
              <a:gd name="T27" fmla="*/ 2147483646 h 224"/>
              <a:gd name="T28" fmla="*/ 2147483646 w 224"/>
              <a:gd name="T29" fmla="*/ 2147483646 h 224"/>
              <a:gd name="T30" fmla="*/ 2147483646 w 224"/>
              <a:gd name="T31" fmla="*/ 2147483646 h 224"/>
              <a:gd name="T32" fmla="*/ 2147483646 w 224"/>
              <a:gd name="T33" fmla="*/ 2147483646 h 224"/>
              <a:gd name="T34" fmla="*/ 2147483646 w 224"/>
              <a:gd name="T35" fmla="*/ 2147483646 h 224"/>
              <a:gd name="T36" fmla="*/ 2147483646 w 224"/>
              <a:gd name="T37" fmla="*/ 2147483646 h 224"/>
              <a:gd name="T38" fmla="*/ 2147483646 w 224"/>
              <a:gd name="T39" fmla="*/ 2147483646 h 224"/>
              <a:gd name="T40" fmla="*/ 2147483646 w 224"/>
              <a:gd name="T41" fmla="*/ 2147483646 h 224"/>
              <a:gd name="T42" fmla="*/ 2147483646 w 224"/>
              <a:gd name="T43" fmla="*/ 2147483646 h 224"/>
              <a:gd name="T44" fmla="*/ 2147483646 w 224"/>
              <a:gd name="T45" fmla="*/ 2147483646 h 224"/>
              <a:gd name="T46" fmla="*/ 2147483646 w 224"/>
              <a:gd name="T47" fmla="*/ 2147483646 h 224"/>
              <a:gd name="T48" fmla="*/ 2147483646 w 224"/>
              <a:gd name="T49" fmla="*/ 2147483646 h 224"/>
              <a:gd name="T50" fmla="*/ 2147483646 w 224"/>
              <a:gd name="T51" fmla="*/ 2147483646 h 224"/>
              <a:gd name="T52" fmla="*/ 2147483646 w 224"/>
              <a:gd name="T53" fmla="*/ 2147483646 h 224"/>
              <a:gd name="T54" fmla="*/ 2147483646 w 224"/>
              <a:gd name="T55" fmla="*/ 2147483646 h 224"/>
              <a:gd name="T56" fmla="*/ 2147483646 w 224"/>
              <a:gd name="T57" fmla="*/ 2147483646 h 224"/>
              <a:gd name="T58" fmla="*/ 2147483646 w 224"/>
              <a:gd name="T59" fmla="*/ 2147483646 h 224"/>
              <a:gd name="T60" fmla="*/ 2147483646 w 224"/>
              <a:gd name="T61" fmla="*/ 2147483646 h 224"/>
              <a:gd name="T62" fmla="*/ 2147483646 w 224"/>
              <a:gd name="T63" fmla="*/ 0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4" h="224">
                <a:moveTo>
                  <a:pt x="111" y="0"/>
                </a:moveTo>
                <a:lnTo>
                  <a:pt x="99" y="0"/>
                </a:lnTo>
                <a:lnTo>
                  <a:pt x="88" y="2"/>
                </a:lnTo>
                <a:lnTo>
                  <a:pt x="78" y="6"/>
                </a:lnTo>
                <a:lnTo>
                  <a:pt x="67" y="10"/>
                </a:lnTo>
                <a:lnTo>
                  <a:pt x="57" y="13"/>
                </a:lnTo>
                <a:lnTo>
                  <a:pt x="50" y="19"/>
                </a:lnTo>
                <a:lnTo>
                  <a:pt x="40" y="25"/>
                </a:lnTo>
                <a:lnTo>
                  <a:pt x="32" y="33"/>
                </a:lnTo>
                <a:lnTo>
                  <a:pt x="25" y="40"/>
                </a:lnTo>
                <a:lnTo>
                  <a:pt x="19" y="50"/>
                </a:lnTo>
                <a:lnTo>
                  <a:pt x="13" y="59"/>
                </a:lnTo>
                <a:lnTo>
                  <a:pt x="8" y="69"/>
                </a:lnTo>
                <a:lnTo>
                  <a:pt x="4" y="78"/>
                </a:lnTo>
                <a:lnTo>
                  <a:pt x="2" y="90"/>
                </a:lnTo>
                <a:lnTo>
                  <a:pt x="0" y="101"/>
                </a:lnTo>
                <a:lnTo>
                  <a:pt x="0" y="113"/>
                </a:lnTo>
                <a:lnTo>
                  <a:pt x="0" y="123"/>
                </a:lnTo>
                <a:lnTo>
                  <a:pt x="2" y="134"/>
                </a:lnTo>
                <a:lnTo>
                  <a:pt x="4" y="146"/>
                </a:lnTo>
                <a:lnTo>
                  <a:pt x="8" y="155"/>
                </a:lnTo>
                <a:lnTo>
                  <a:pt x="13" y="165"/>
                </a:lnTo>
                <a:lnTo>
                  <a:pt x="19" y="174"/>
                </a:lnTo>
                <a:lnTo>
                  <a:pt x="25" y="184"/>
                </a:lnTo>
                <a:lnTo>
                  <a:pt x="32" y="192"/>
                </a:lnTo>
                <a:lnTo>
                  <a:pt x="40" y="199"/>
                </a:lnTo>
                <a:lnTo>
                  <a:pt x="50" y="205"/>
                </a:lnTo>
                <a:lnTo>
                  <a:pt x="57" y="211"/>
                </a:lnTo>
                <a:lnTo>
                  <a:pt x="67" y="214"/>
                </a:lnTo>
                <a:lnTo>
                  <a:pt x="78" y="218"/>
                </a:lnTo>
                <a:lnTo>
                  <a:pt x="88" y="222"/>
                </a:lnTo>
                <a:lnTo>
                  <a:pt x="99" y="224"/>
                </a:lnTo>
                <a:lnTo>
                  <a:pt x="111" y="224"/>
                </a:lnTo>
                <a:lnTo>
                  <a:pt x="122" y="224"/>
                </a:lnTo>
                <a:lnTo>
                  <a:pt x="134" y="222"/>
                </a:lnTo>
                <a:lnTo>
                  <a:pt x="145" y="218"/>
                </a:lnTo>
                <a:lnTo>
                  <a:pt x="155" y="214"/>
                </a:lnTo>
                <a:lnTo>
                  <a:pt x="164" y="211"/>
                </a:lnTo>
                <a:lnTo>
                  <a:pt x="174" y="205"/>
                </a:lnTo>
                <a:lnTo>
                  <a:pt x="182" y="199"/>
                </a:lnTo>
                <a:lnTo>
                  <a:pt x="189" y="192"/>
                </a:lnTo>
                <a:lnTo>
                  <a:pt x="197" y="184"/>
                </a:lnTo>
                <a:lnTo>
                  <a:pt x="205" y="174"/>
                </a:lnTo>
                <a:lnTo>
                  <a:pt x="208" y="165"/>
                </a:lnTo>
                <a:lnTo>
                  <a:pt x="214" y="155"/>
                </a:lnTo>
                <a:lnTo>
                  <a:pt x="218" y="146"/>
                </a:lnTo>
                <a:lnTo>
                  <a:pt x="220" y="134"/>
                </a:lnTo>
                <a:lnTo>
                  <a:pt x="222" y="123"/>
                </a:lnTo>
                <a:lnTo>
                  <a:pt x="224" y="113"/>
                </a:lnTo>
                <a:lnTo>
                  <a:pt x="222" y="101"/>
                </a:lnTo>
                <a:lnTo>
                  <a:pt x="220" y="90"/>
                </a:lnTo>
                <a:lnTo>
                  <a:pt x="218" y="78"/>
                </a:lnTo>
                <a:lnTo>
                  <a:pt x="214" y="69"/>
                </a:lnTo>
                <a:lnTo>
                  <a:pt x="208" y="59"/>
                </a:lnTo>
                <a:lnTo>
                  <a:pt x="205" y="50"/>
                </a:lnTo>
                <a:lnTo>
                  <a:pt x="197" y="40"/>
                </a:lnTo>
                <a:lnTo>
                  <a:pt x="189" y="33"/>
                </a:lnTo>
                <a:lnTo>
                  <a:pt x="182" y="25"/>
                </a:lnTo>
                <a:lnTo>
                  <a:pt x="174" y="19"/>
                </a:lnTo>
                <a:lnTo>
                  <a:pt x="164" y="13"/>
                </a:lnTo>
                <a:lnTo>
                  <a:pt x="155" y="10"/>
                </a:lnTo>
                <a:lnTo>
                  <a:pt x="145" y="6"/>
                </a:lnTo>
                <a:lnTo>
                  <a:pt x="134" y="2"/>
                </a:lnTo>
                <a:lnTo>
                  <a:pt x="122" y="0"/>
                </a:lnTo>
                <a:lnTo>
                  <a:pt x="111"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sl-SI"/>
          </a:p>
        </p:txBody>
      </p:sp>
      <p:sp>
        <p:nvSpPr>
          <p:cNvPr id="30880" name="Freeform 271"/>
          <p:cNvSpPr>
            <a:spLocks/>
          </p:cNvSpPr>
          <p:nvPr/>
        </p:nvSpPr>
        <p:spPr bwMode="auto">
          <a:xfrm>
            <a:off x="3402013" y="3125788"/>
            <a:ext cx="177800" cy="177800"/>
          </a:xfrm>
          <a:custGeom>
            <a:avLst/>
            <a:gdLst>
              <a:gd name="T0" fmla="*/ 2147483646 w 223"/>
              <a:gd name="T1" fmla="*/ 2147483646 h 224"/>
              <a:gd name="T2" fmla="*/ 2147483646 w 223"/>
              <a:gd name="T3" fmla="*/ 2147483646 h 224"/>
              <a:gd name="T4" fmla="*/ 2147483646 w 223"/>
              <a:gd name="T5" fmla="*/ 2147483646 h 224"/>
              <a:gd name="T6" fmla="*/ 2147483646 w 223"/>
              <a:gd name="T7" fmla="*/ 2147483646 h 224"/>
              <a:gd name="T8" fmla="*/ 2147483646 w 223"/>
              <a:gd name="T9" fmla="*/ 2147483646 h 224"/>
              <a:gd name="T10" fmla="*/ 2147483646 w 223"/>
              <a:gd name="T11" fmla="*/ 2147483646 h 224"/>
              <a:gd name="T12" fmla="*/ 2147483646 w 223"/>
              <a:gd name="T13" fmla="*/ 2147483646 h 224"/>
              <a:gd name="T14" fmla="*/ 0 w 223"/>
              <a:gd name="T15" fmla="*/ 2147483646 h 224"/>
              <a:gd name="T16" fmla="*/ 0 w 223"/>
              <a:gd name="T17" fmla="*/ 2147483646 h 224"/>
              <a:gd name="T18" fmla="*/ 2147483646 w 223"/>
              <a:gd name="T19" fmla="*/ 2147483646 h 224"/>
              <a:gd name="T20" fmla="*/ 2147483646 w 223"/>
              <a:gd name="T21" fmla="*/ 2147483646 h 224"/>
              <a:gd name="T22" fmla="*/ 2147483646 w 223"/>
              <a:gd name="T23" fmla="*/ 2147483646 h 224"/>
              <a:gd name="T24" fmla="*/ 2147483646 w 223"/>
              <a:gd name="T25" fmla="*/ 2147483646 h 224"/>
              <a:gd name="T26" fmla="*/ 2147483646 w 223"/>
              <a:gd name="T27" fmla="*/ 2147483646 h 224"/>
              <a:gd name="T28" fmla="*/ 2147483646 w 223"/>
              <a:gd name="T29" fmla="*/ 2147483646 h 224"/>
              <a:gd name="T30" fmla="*/ 2147483646 w 223"/>
              <a:gd name="T31" fmla="*/ 2147483646 h 224"/>
              <a:gd name="T32" fmla="*/ 2147483646 w 223"/>
              <a:gd name="T33" fmla="*/ 2147483646 h 224"/>
              <a:gd name="T34" fmla="*/ 2147483646 w 223"/>
              <a:gd name="T35" fmla="*/ 2147483646 h 224"/>
              <a:gd name="T36" fmla="*/ 2147483646 w 223"/>
              <a:gd name="T37" fmla="*/ 2147483646 h 224"/>
              <a:gd name="T38" fmla="*/ 2147483646 w 223"/>
              <a:gd name="T39" fmla="*/ 2147483646 h 224"/>
              <a:gd name="T40" fmla="*/ 2147483646 w 223"/>
              <a:gd name="T41" fmla="*/ 2147483646 h 224"/>
              <a:gd name="T42" fmla="*/ 2147483646 w 223"/>
              <a:gd name="T43" fmla="*/ 2147483646 h 224"/>
              <a:gd name="T44" fmla="*/ 2147483646 w 223"/>
              <a:gd name="T45" fmla="*/ 2147483646 h 224"/>
              <a:gd name="T46" fmla="*/ 2147483646 w 223"/>
              <a:gd name="T47" fmla="*/ 2147483646 h 224"/>
              <a:gd name="T48" fmla="*/ 2147483646 w 223"/>
              <a:gd name="T49" fmla="*/ 2147483646 h 224"/>
              <a:gd name="T50" fmla="*/ 2147483646 w 223"/>
              <a:gd name="T51" fmla="*/ 2147483646 h 224"/>
              <a:gd name="T52" fmla="*/ 2147483646 w 223"/>
              <a:gd name="T53" fmla="*/ 2147483646 h 224"/>
              <a:gd name="T54" fmla="*/ 2147483646 w 223"/>
              <a:gd name="T55" fmla="*/ 2147483646 h 224"/>
              <a:gd name="T56" fmla="*/ 2147483646 w 223"/>
              <a:gd name="T57" fmla="*/ 2147483646 h 224"/>
              <a:gd name="T58" fmla="*/ 2147483646 w 223"/>
              <a:gd name="T59" fmla="*/ 2147483646 h 224"/>
              <a:gd name="T60" fmla="*/ 2147483646 w 223"/>
              <a:gd name="T61" fmla="*/ 2147483646 h 224"/>
              <a:gd name="T62" fmla="*/ 2147483646 w 223"/>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3" h="224">
                <a:moveTo>
                  <a:pt x="110" y="0"/>
                </a:moveTo>
                <a:lnTo>
                  <a:pt x="99" y="2"/>
                </a:lnTo>
                <a:lnTo>
                  <a:pt x="89" y="4"/>
                </a:lnTo>
                <a:lnTo>
                  <a:pt x="78" y="6"/>
                </a:lnTo>
                <a:lnTo>
                  <a:pt x="68" y="10"/>
                </a:lnTo>
                <a:lnTo>
                  <a:pt x="59" y="14"/>
                </a:lnTo>
                <a:lnTo>
                  <a:pt x="49" y="19"/>
                </a:lnTo>
                <a:lnTo>
                  <a:pt x="40" y="27"/>
                </a:lnTo>
                <a:lnTo>
                  <a:pt x="32" y="33"/>
                </a:lnTo>
                <a:lnTo>
                  <a:pt x="24" y="42"/>
                </a:lnTo>
                <a:lnTo>
                  <a:pt x="19" y="50"/>
                </a:lnTo>
                <a:lnTo>
                  <a:pt x="13" y="59"/>
                </a:lnTo>
                <a:lnTo>
                  <a:pt x="9" y="69"/>
                </a:lnTo>
                <a:lnTo>
                  <a:pt x="5" y="79"/>
                </a:lnTo>
                <a:lnTo>
                  <a:pt x="1" y="90"/>
                </a:lnTo>
                <a:lnTo>
                  <a:pt x="0" y="102"/>
                </a:lnTo>
                <a:lnTo>
                  <a:pt x="0" y="113"/>
                </a:lnTo>
                <a:lnTo>
                  <a:pt x="0" y="125"/>
                </a:lnTo>
                <a:lnTo>
                  <a:pt x="1" y="134"/>
                </a:lnTo>
                <a:lnTo>
                  <a:pt x="5" y="146"/>
                </a:lnTo>
                <a:lnTo>
                  <a:pt x="9" y="155"/>
                </a:lnTo>
                <a:lnTo>
                  <a:pt x="13" y="165"/>
                </a:lnTo>
                <a:lnTo>
                  <a:pt x="19" y="174"/>
                </a:lnTo>
                <a:lnTo>
                  <a:pt x="24" y="184"/>
                </a:lnTo>
                <a:lnTo>
                  <a:pt x="32" y="192"/>
                </a:lnTo>
                <a:lnTo>
                  <a:pt x="40" y="199"/>
                </a:lnTo>
                <a:lnTo>
                  <a:pt x="49" y="205"/>
                </a:lnTo>
                <a:lnTo>
                  <a:pt x="59" y="211"/>
                </a:lnTo>
                <a:lnTo>
                  <a:pt x="68" y="215"/>
                </a:lnTo>
                <a:lnTo>
                  <a:pt x="78" y="218"/>
                </a:lnTo>
                <a:lnTo>
                  <a:pt x="89" y="222"/>
                </a:lnTo>
                <a:lnTo>
                  <a:pt x="99" y="224"/>
                </a:lnTo>
                <a:lnTo>
                  <a:pt x="110" y="224"/>
                </a:lnTo>
                <a:lnTo>
                  <a:pt x="122" y="224"/>
                </a:lnTo>
                <a:lnTo>
                  <a:pt x="133" y="222"/>
                </a:lnTo>
                <a:lnTo>
                  <a:pt x="145" y="218"/>
                </a:lnTo>
                <a:lnTo>
                  <a:pt x="154" y="215"/>
                </a:lnTo>
                <a:lnTo>
                  <a:pt x="164" y="211"/>
                </a:lnTo>
                <a:lnTo>
                  <a:pt x="174" y="205"/>
                </a:lnTo>
                <a:lnTo>
                  <a:pt x="181" y="199"/>
                </a:lnTo>
                <a:lnTo>
                  <a:pt x="191" y="192"/>
                </a:lnTo>
                <a:lnTo>
                  <a:pt x="197" y="184"/>
                </a:lnTo>
                <a:lnTo>
                  <a:pt x="204" y="174"/>
                </a:lnTo>
                <a:lnTo>
                  <a:pt x="210" y="165"/>
                </a:lnTo>
                <a:lnTo>
                  <a:pt x="214" y="155"/>
                </a:lnTo>
                <a:lnTo>
                  <a:pt x="218" y="146"/>
                </a:lnTo>
                <a:lnTo>
                  <a:pt x="219" y="134"/>
                </a:lnTo>
                <a:lnTo>
                  <a:pt x="221" y="125"/>
                </a:lnTo>
                <a:lnTo>
                  <a:pt x="223" y="113"/>
                </a:lnTo>
                <a:lnTo>
                  <a:pt x="221" y="102"/>
                </a:lnTo>
                <a:lnTo>
                  <a:pt x="219" y="90"/>
                </a:lnTo>
                <a:lnTo>
                  <a:pt x="218" y="79"/>
                </a:lnTo>
                <a:lnTo>
                  <a:pt x="214" y="69"/>
                </a:lnTo>
                <a:lnTo>
                  <a:pt x="210" y="59"/>
                </a:lnTo>
                <a:lnTo>
                  <a:pt x="204" y="50"/>
                </a:lnTo>
                <a:lnTo>
                  <a:pt x="197" y="42"/>
                </a:lnTo>
                <a:lnTo>
                  <a:pt x="191" y="33"/>
                </a:lnTo>
                <a:lnTo>
                  <a:pt x="181" y="27"/>
                </a:lnTo>
                <a:lnTo>
                  <a:pt x="174" y="19"/>
                </a:lnTo>
                <a:lnTo>
                  <a:pt x="164" y="14"/>
                </a:lnTo>
                <a:lnTo>
                  <a:pt x="154" y="10"/>
                </a:lnTo>
                <a:lnTo>
                  <a:pt x="145" y="6"/>
                </a:lnTo>
                <a:lnTo>
                  <a:pt x="133" y="4"/>
                </a:lnTo>
                <a:lnTo>
                  <a:pt x="122" y="2"/>
                </a:lnTo>
                <a:lnTo>
                  <a:pt x="110" y="0"/>
                </a:lnTo>
                <a:close/>
              </a:path>
            </a:pathLst>
          </a:cu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881" name="Freeform 272"/>
          <p:cNvSpPr>
            <a:spLocks/>
          </p:cNvSpPr>
          <p:nvPr/>
        </p:nvSpPr>
        <p:spPr bwMode="auto">
          <a:xfrm>
            <a:off x="3402013" y="3125788"/>
            <a:ext cx="177800" cy="177800"/>
          </a:xfrm>
          <a:custGeom>
            <a:avLst/>
            <a:gdLst>
              <a:gd name="T0" fmla="*/ 2147483646 w 223"/>
              <a:gd name="T1" fmla="*/ 2147483646 h 224"/>
              <a:gd name="T2" fmla="*/ 2147483646 w 223"/>
              <a:gd name="T3" fmla="*/ 2147483646 h 224"/>
              <a:gd name="T4" fmla="*/ 2147483646 w 223"/>
              <a:gd name="T5" fmla="*/ 2147483646 h 224"/>
              <a:gd name="T6" fmla="*/ 2147483646 w 223"/>
              <a:gd name="T7" fmla="*/ 2147483646 h 224"/>
              <a:gd name="T8" fmla="*/ 2147483646 w 223"/>
              <a:gd name="T9" fmla="*/ 2147483646 h 224"/>
              <a:gd name="T10" fmla="*/ 2147483646 w 223"/>
              <a:gd name="T11" fmla="*/ 2147483646 h 224"/>
              <a:gd name="T12" fmla="*/ 2147483646 w 223"/>
              <a:gd name="T13" fmla="*/ 2147483646 h 224"/>
              <a:gd name="T14" fmla="*/ 0 w 223"/>
              <a:gd name="T15" fmla="*/ 2147483646 h 224"/>
              <a:gd name="T16" fmla="*/ 0 w 223"/>
              <a:gd name="T17" fmla="*/ 2147483646 h 224"/>
              <a:gd name="T18" fmla="*/ 2147483646 w 223"/>
              <a:gd name="T19" fmla="*/ 2147483646 h 224"/>
              <a:gd name="T20" fmla="*/ 2147483646 w 223"/>
              <a:gd name="T21" fmla="*/ 2147483646 h 224"/>
              <a:gd name="T22" fmla="*/ 2147483646 w 223"/>
              <a:gd name="T23" fmla="*/ 2147483646 h 224"/>
              <a:gd name="T24" fmla="*/ 2147483646 w 223"/>
              <a:gd name="T25" fmla="*/ 2147483646 h 224"/>
              <a:gd name="T26" fmla="*/ 2147483646 w 223"/>
              <a:gd name="T27" fmla="*/ 2147483646 h 224"/>
              <a:gd name="T28" fmla="*/ 2147483646 w 223"/>
              <a:gd name="T29" fmla="*/ 2147483646 h 224"/>
              <a:gd name="T30" fmla="*/ 2147483646 w 223"/>
              <a:gd name="T31" fmla="*/ 2147483646 h 224"/>
              <a:gd name="T32" fmla="*/ 2147483646 w 223"/>
              <a:gd name="T33" fmla="*/ 2147483646 h 224"/>
              <a:gd name="T34" fmla="*/ 2147483646 w 223"/>
              <a:gd name="T35" fmla="*/ 2147483646 h 224"/>
              <a:gd name="T36" fmla="*/ 2147483646 w 223"/>
              <a:gd name="T37" fmla="*/ 2147483646 h 224"/>
              <a:gd name="T38" fmla="*/ 2147483646 w 223"/>
              <a:gd name="T39" fmla="*/ 2147483646 h 224"/>
              <a:gd name="T40" fmla="*/ 2147483646 w 223"/>
              <a:gd name="T41" fmla="*/ 2147483646 h 224"/>
              <a:gd name="T42" fmla="*/ 2147483646 w 223"/>
              <a:gd name="T43" fmla="*/ 2147483646 h 224"/>
              <a:gd name="T44" fmla="*/ 2147483646 w 223"/>
              <a:gd name="T45" fmla="*/ 2147483646 h 224"/>
              <a:gd name="T46" fmla="*/ 2147483646 w 223"/>
              <a:gd name="T47" fmla="*/ 2147483646 h 224"/>
              <a:gd name="T48" fmla="*/ 2147483646 w 223"/>
              <a:gd name="T49" fmla="*/ 2147483646 h 224"/>
              <a:gd name="T50" fmla="*/ 2147483646 w 223"/>
              <a:gd name="T51" fmla="*/ 2147483646 h 224"/>
              <a:gd name="T52" fmla="*/ 2147483646 w 223"/>
              <a:gd name="T53" fmla="*/ 2147483646 h 224"/>
              <a:gd name="T54" fmla="*/ 2147483646 w 223"/>
              <a:gd name="T55" fmla="*/ 2147483646 h 224"/>
              <a:gd name="T56" fmla="*/ 2147483646 w 223"/>
              <a:gd name="T57" fmla="*/ 2147483646 h 224"/>
              <a:gd name="T58" fmla="*/ 2147483646 w 223"/>
              <a:gd name="T59" fmla="*/ 2147483646 h 224"/>
              <a:gd name="T60" fmla="*/ 2147483646 w 223"/>
              <a:gd name="T61" fmla="*/ 2147483646 h 224"/>
              <a:gd name="T62" fmla="*/ 2147483646 w 223"/>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3" h="224">
                <a:moveTo>
                  <a:pt x="110" y="0"/>
                </a:moveTo>
                <a:lnTo>
                  <a:pt x="99" y="2"/>
                </a:lnTo>
                <a:lnTo>
                  <a:pt x="89" y="4"/>
                </a:lnTo>
                <a:lnTo>
                  <a:pt x="78" y="6"/>
                </a:lnTo>
                <a:lnTo>
                  <a:pt x="68" y="10"/>
                </a:lnTo>
                <a:lnTo>
                  <a:pt x="59" y="14"/>
                </a:lnTo>
                <a:lnTo>
                  <a:pt x="49" y="19"/>
                </a:lnTo>
                <a:lnTo>
                  <a:pt x="40" y="27"/>
                </a:lnTo>
                <a:lnTo>
                  <a:pt x="32" y="33"/>
                </a:lnTo>
                <a:lnTo>
                  <a:pt x="24" y="42"/>
                </a:lnTo>
                <a:lnTo>
                  <a:pt x="19" y="50"/>
                </a:lnTo>
                <a:lnTo>
                  <a:pt x="13" y="59"/>
                </a:lnTo>
                <a:lnTo>
                  <a:pt x="9" y="69"/>
                </a:lnTo>
                <a:lnTo>
                  <a:pt x="5" y="79"/>
                </a:lnTo>
                <a:lnTo>
                  <a:pt x="1" y="90"/>
                </a:lnTo>
                <a:lnTo>
                  <a:pt x="0" y="102"/>
                </a:lnTo>
                <a:lnTo>
                  <a:pt x="0" y="113"/>
                </a:lnTo>
                <a:lnTo>
                  <a:pt x="0" y="125"/>
                </a:lnTo>
                <a:lnTo>
                  <a:pt x="1" y="134"/>
                </a:lnTo>
                <a:lnTo>
                  <a:pt x="5" y="146"/>
                </a:lnTo>
                <a:lnTo>
                  <a:pt x="9" y="155"/>
                </a:lnTo>
                <a:lnTo>
                  <a:pt x="13" y="165"/>
                </a:lnTo>
                <a:lnTo>
                  <a:pt x="19" y="174"/>
                </a:lnTo>
                <a:lnTo>
                  <a:pt x="24" y="184"/>
                </a:lnTo>
                <a:lnTo>
                  <a:pt x="32" y="192"/>
                </a:lnTo>
                <a:lnTo>
                  <a:pt x="40" y="199"/>
                </a:lnTo>
                <a:lnTo>
                  <a:pt x="49" y="205"/>
                </a:lnTo>
                <a:lnTo>
                  <a:pt x="59" y="211"/>
                </a:lnTo>
                <a:lnTo>
                  <a:pt x="68" y="215"/>
                </a:lnTo>
                <a:lnTo>
                  <a:pt x="78" y="218"/>
                </a:lnTo>
                <a:lnTo>
                  <a:pt x="89" y="222"/>
                </a:lnTo>
                <a:lnTo>
                  <a:pt x="99" y="224"/>
                </a:lnTo>
                <a:lnTo>
                  <a:pt x="110" y="224"/>
                </a:lnTo>
                <a:lnTo>
                  <a:pt x="122" y="224"/>
                </a:lnTo>
                <a:lnTo>
                  <a:pt x="133" y="222"/>
                </a:lnTo>
                <a:lnTo>
                  <a:pt x="145" y="218"/>
                </a:lnTo>
                <a:lnTo>
                  <a:pt x="154" y="215"/>
                </a:lnTo>
                <a:lnTo>
                  <a:pt x="164" y="211"/>
                </a:lnTo>
                <a:lnTo>
                  <a:pt x="174" y="205"/>
                </a:lnTo>
                <a:lnTo>
                  <a:pt x="181" y="199"/>
                </a:lnTo>
                <a:lnTo>
                  <a:pt x="191" y="192"/>
                </a:lnTo>
                <a:lnTo>
                  <a:pt x="197" y="184"/>
                </a:lnTo>
                <a:lnTo>
                  <a:pt x="204" y="174"/>
                </a:lnTo>
                <a:lnTo>
                  <a:pt x="210" y="165"/>
                </a:lnTo>
                <a:lnTo>
                  <a:pt x="214" y="155"/>
                </a:lnTo>
                <a:lnTo>
                  <a:pt x="218" y="146"/>
                </a:lnTo>
                <a:lnTo>
                  <a:pt x="219" y="134"/>
                </a:lnTo>
                <a:lnTo>
                  <a:pt x="221" y="125"/>
                </a:lnTo>
                <a:lnTo>
                  <a:pt x="223" y="113"/>
                </a:lnTo>
                <a:lnTo>
                  <a:pt x="221" y="102"/>
                </a:lnTo>
                <a:lnTo>
                  <a:pt x="219" y="90"/>
                </a:lnTo>
                <a:lnTo>
                  <a:pt x="218" y="79"/>
                </a:lnTo>
                <a:lnTo>
                  <a:pt x="214" y="69"/>
                </a:lnTo>
                <a:lnTo>
                  <a:pt x="210" y="59"/>
                </a:lnTo>
                <a:lnTo>
                  <a:pt x="204" y="50"/>
                </a:lnTo>
                <a:lnTo>
                  <a:pt x="197" y="42"/>
                </a:lnTo>
                <a:lnTo>
                  <a:pt x="191" y="33"/>
                </a:lnTo>
                <a:lnTo>
                  <a:pt x="181" y="27"/>
                </a:lnTo>
                <a:lnTo>
                  <a:pt x="174" y="19"/>
                </a:lnTo>
                <a:lnTo>
                  <a:pt x="164" y="14"/>
                </a:lnTo>
                <a:lnTo>
                  <a:pt x="154" y="10"/>
                </a:lnTo>
                <a:lnTo>
                  <a:pt x="145" y="6"/>
                </a:lnTo>
                <a:lnTo>
                  <a:pt x="133" y="4"/>
                </a:lnTo>
                <a:lnTo>
                  <a:pt x="122" y="2"/>
                </a:lnTo>
                <a:lnTo>
                  <a:pt x="110"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sl-SI"/>
          </a:p>
        </p:txBody>
      </p:sp>
      <p:sp>
        <p:nvSpPr>
          <p:cNvPr id="30882" name="Rectangle 273"/>
          <p:cNvSpPr>
            <a:spLocks noChangeArrowheads="1"/>
          </p:cNvSpPr>
          <p:nvPr/>
        </p:nvSpPr>
        <p:spPr bwMode="auto">
          <a:xfrm>
            <a:off x="3797300" y="2435225"/>
            <a:ext cx="198438"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100" b="1">
                <a:solidFill>
                  <a:srgbClr val="000000"/>
                </a:solidFill>
                <a:latin typeface="Times New Roman" panose="02020603050405020304" pitchFamily="18" charset="0"/>
              </a:rPr>
              <a:t>y1</a:t>
            </a:r>
            <a:endParaRPr lang="sl-SI" altLang="sl-SI" sz="1800"/>
          </a:p>
        </p:txBody>
      </p:sp>
      <p:sp>
        <p:nvSpPr>
          <p:cNvPr id="30883" name="Rectangle 274"/>
          <p:cNvSpPr>
            <a:spLocks noChangeArrowheads="1"/>
          </p:cNvSpPr>
          <p:nvPr/>
        </p:nvSpPr>
        <p:spPr bwMode="auto">
          <a:xfrm>
            <a:off x="3624263" y="2339975"/>
            <a:ext cx="27781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600" b="1">
                <a:solidFill>
                  <a:srgbClr val="000000"/>
                </a:solidFill>
                <a:latin typeface="Times New Roman" panose="02020603050405020304" pitchFamily="18" charset="0"/>
              </a:rPr>
              <a:t>M</a:t>
            </a:r>
            <a:endParaRPr lang="sl-SI" altLang="sl-SI" sz="1800"/>
          </a:p>
        </p:txBody>
      </p:sp>
      <p:sp>
        <p:nvSpPr>
          <p:cNvPr id="30884" name="Rectangle 275"/>
          <p:cNvSpPr>
            <a:spLocks noChangeArrowheads="1"/>
          </p:cNvSpPr>
          <p:nvPr/>
        </p:nvSpPr>
        <p:spPr bwMode="auto">
          <a:xfrm>
            <a:off x="3797300" y="2435225"/>
            <a:ext cx="198438"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100" b="1">
                <a:solidFill>
                  <a:srgbClr val="000000"/>
                </a:solidFill>
                <a:latin typeface="Times New Roman" panose="02020603050405020304" pitchFamily="18" charset="0"/>
              </a:rPr>
              <a:t>y1</a:t>
            </a:r>
            <a:endParaRPr lang="sl-SI" altLang="sl-SI" sz="1800"/>
          </a:p>
        </p:txBody>
      </p:sp>
      <p:sp>
        <p:nvSpPr>
          <p:cNvPr id="30885" name="Rectangle 276"/>
          <p:cNvSpPr>
            <a:spLocks noChangeArrowheads="1"/>
          </p:cNvSpPr>
          <p:nvPr/>
        </p:nvSpPr>
        <p:spPr bwMode="auto">
          <a:xfrm>
            <a:off x="3624263" y="2339975"/>
            <a:ext cx="27781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600" b="1">
                <a:solidFill>
                  <a:srgbClr val="000000"/>
                </a:solidFill>
                <a:latin typeface="Times New Roman" panose="02020603050405020304" pitchFamily="18" charset="0"/>
              </a:rPr>
              <a:t>M</a:t>
            </a:r>
            <a:endParaRPr lang="sl-SI" altLang="sl-SI" sz="1800"/>
          </a:p>
        </p:txBody>
      </p:sp>
      <p:sp>
        <p:nvSpPr>
          <p:cNvPr id="30886" name="Freeform 277"/>
          <p:cNvSpPr>
            <a:spLocks/>
          </p:cNvSpPr>
          <p:nvPr/>
        </p:nvSpPr>
        <p:spPr bwMode="auto">
          <a:xfrm>
            <a:off x="2327275" y="4224338"/>
            <a:ext cx="176213" cy="177800"/>
          </a:xfrm>
          <a:custGeom>
            <a:avLst/>
            <a:gdLst>
              <a:gd name="T0" fmla="*/ 2147483646 w 222"/>
              <a:gd name="T1" fmla="*/ 2147483646 h 224"/>
              <a:gd name="T2" fmla="*/ 2147483646 w 222"/>
              <a:gd name="T3" fmla="*/ 2147483646 h 224"/>
              <a:gd name="T4" fmla="*/ 2147483646 w 222"/>
              <a:gd name="T5" fmla="*/ 2147483646 h 224"/>
              <a:gd name="T6" fmla="*/ 2147483646 w 222"/>
              <a:gd name="T7" fmla="*/ 2147483646 h 224"/>
              <a:gd name="T8" fmla="*/ 2147483646 w 222"/>
              <a:gd name="T9" fmla="*/ 2147483646 h 224"/>
              <a:gd name="T10" fmla="*/ 2147483646 w 222"/>
              <a:gd name="T11" fmla="*/ 2147483646 h 224"/>
              <a:gd name="T12" fmla="*/ 2147483646 w 222"/>
              <a:gd name="T13" fmla="*/ 2147483646 h 224"/>
              <a:gd name="T14" fmla="*/ 0 w 222"/>
              <a:gd name="T15" fmla="*/ 2147483646 h 224"/>
              <a:gd name="T16" fmla="*/ 0 w 222"/>
              <a:gd name="T17" fmla="*/ 2147483646 h 224"/>
              <a:gd name="T18" fmla="*/ 2147483646 w 222"/>
              <a:gd name="T19" fmla="*/ 2147483646 h 224"/>
              <a:gd name="T20" fmla="*/ 2147483646 w 222"/>
              <a:gd name="T21" fmla="*/ 2147483646 h 224"/>
              <a:gd name="T22" fmla="*/ 2147483646 w 222"/>
              <a:gd name="T23" fmla="*/ 2147483646 h 224"/>
              <a:gd name="T24" fmla="*/ 2147483646 w 222"/>
              <a:gd name="T25" fmla="*/ 2147483646 h 224"/>
              <a:gd name="T26" fmla="*/ 2147483646 w 222"/>
              <a:gd name="T27" fmla="*/ 2147483646 h 224"/>
              <a:gd name="T28" fmla="*/ 2147483646 w 222"/>
              <a:gd name="T29" fmla="*/ 2147483646 h 224"/>
              <a:gd name="T30" fmla="*/ 2147483646 w 222"/>
              <a:gd name="T31" fmla="*/ 2147483646 h 224"/>
              <a:gd name="T32" fmla="*/ 2147483646 w 222"/>
              <a:gd name="T33" fmla="*/ 2147483646 h 224"/>
              <a:gd name="T34" fmla="*/ 2147483646 w 222"/>
              <a:gd name="T35" fmla="*/ 2147483646 h 224"/>
              <a:gd name="T36" fmla="*/ 2147483646 w 222"/>
              <a:gd name="T37" fmla="*/ 2147483646 h 224"/>
              <a:gd name="T38" fmla="*/ 2147483646 w 222"/>
              <a:gd name="T39" fmla="*/ 2147483646 h 224"/>
              <a:gd name="T40" fmla="*/ 2147483646 w 222"/>
              <a:gd name="T41" fmla="*/ 2147483646 h 224"/>
              <a:gd name="T42" fmla="*/ 2147483646 w 222"/>
              <a:gd name="T43" fmla="*/ 2147483646 h 224"/>
              <a:gd name="T44" fmla="*/ 2147483646 w 222"/>
              <a:gd name="T45" fmla="*/ 2147483646 h 224"/>
              <a:gd name="T46" fmla="*/ 2147483646 w 222"/>
              <a:gd name="T47" fmla="*/ 2147483646 h 224"/>
              <a:gd name="T48" fmla="*/ 2147483646 w 222"/>
              <a:gd name="T49" fmla="*/ 2147483646 h 224"/>
              <a:gd name="T50" fmla="*/ 2147483646 w 222"/>
              <a:gd name="T51" fmla="*/ 2147483646 h 224"/>
              <a:gd name="T52" fmla="*/ 2147483646 w 222"/>
              <a:gd name="T53" fmla="*/ 2147483646 h 224"/>
              <a:gd name="T54" fmla="*/ 2147483646 w 222"/>
              <a:gd name="T55" fmla="*/ 2147483646 h 224"/>
              <a:gd name="T56" fmla="*/ 2147483646 w 222"/>
              <a:gd name="T57" fmla="*/ 2147483646 h 224"/>
              <a:gd name="T58" fmla="*/ 2147483646 w 222"/>
              <a:gd name="T59" fmla="*/ 2147483646 h 224"/>
              <a:gd name="T60" fmla="*/ 2147483646 w 222"/>
              <a:gd name="T61" fmla="*/ 2147483646 h 224"/>
              <a:gd name="T62" fmla="*/ 2147483646 w 222"/>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2" h="224">
                <a:moveTo>
                  <a:pt x="111" y="0"/>
                </a:moveTo>
                <a:lnTo>
                  <a:pt x="100" y="2"/>
                </a:lnTo>
                <a:lnTo>
                  <a:pt x="88" y="2"/>
                </a:lnTo>
                <a:lnTo>
                  <a:pt x="79" y="6"/>
                </a:lnTo>
                <a:lnTo>
                  <a:pt x="67" y="10"/>
                </a:lnTo>
                <a:lnTo>
                  <a:pt x="58" y="14"/>
                </a:lnTo>
                <a:lnTo>
                  <a:pt x="48" y="19"/>
                </a:lnTo>
                <a:lnTo>
                  <a:pt x="40" y="27"/>
                </a:lnTo>
                <a:lnTo>
                  <a:pt x="33" y="33"/>
                </a:lnTo>
                <a:lnTo>
                  <a:pt x="25" y="42"/>
                </a:lnTo>
                <a:lnTo>
                  <a:pt x="19" y="50"/>
                </a:lnTo>
                <a:lnTo>
                  <a:pt x="14" y="60"/>
                </a:lnTo>
                <a:lnTo>
                  <a:pt x="8" y="69"/>
                </a:lnTo>
                <a:lnTo>
                  <a:pt x="4" y="79"/>
                </a:lnTo>
                <a:lnTo>
                  <a:pt x="2" y="90"/>
                </a:lnTo>
                <a:lnTo>
                  <a:pt x="0" y="102"/>
                </a:lnTo>
                <a:lnTo>
                  <a:pt x="0" y="113"/>
                </a:lnTo>
                <a:lnTo>
                  <a:pt x="0" y="125"/>
                </a:lnTo>
                <a:lnTo>
                  <a:pt x="2" y="134"/>
                </a:lnTo>
                <a:lnTo>
                  <a:pt x="4" y="146"/>
                </a:lnTo>
                <a:lnTo>
                  <a:pt x="8" y="155"/>
                </a:lnTo>
                <a:lnTo>
                  <a:pt x="14" y="165"/>
                </a:lnTo>
                <a:lnTo>
                  <a:pt x="19" y="174"/>
                </a:lnTo>
                <a:lnTo>
                  <a:pt x="25" y="184"/>
                </a:lnTo>
                <a:lnTo>
                  <a:pt x="33" y="192"/>
                </a:lnTo>
                <a:lnTo>
                  <a:pt x="40" y="199"/>
                </a:lnTo>
                <a:lnTo>
                  <a:pt x="48" y="205"/>
                </a:lnTo>
                <a:lnTo>
                  <a:pt x="58" y="211"/>
                </a:lnTo>
                <a:lnTo>
                  <a:pt x="67" y="215"/>
                </a:lnTo>
                <a:lnTo>
                  <a:pt x="79" y="219"/>
                </a:lnTo>
                <a:lnTo>
                  <a:pt x="88" y="222"/>
                </a:lnTo>
                <a:lnTo>
                  <a:pt x="100" y="224"/>
                </a:lnTo>
                <a:lnTo>
                  <a:pt x="111" y="224"/>
                </a:lnTo>
                <a:lnTo>
                  <a:pt x="123" y="224"/>
                </a:lnTo>
                <a:lnTo>
                  <a:pt x="134" y="222"/>
                </a:lnTo>
                <a:lnTo>
                  <a:pt x="144" y="219"/>
                </a:lnTo>
                <a:lnTo>
                  <a:pt x="155" y="215"/>
                </a:lnTo>
                <a:lnTo>
                  <a:pt x="165" y="211"/>
                </a:lnTo>
                <a:lnTo>
                  <a:pt x="174" y="205"/>
                </a:lnTo>
                <a:lnTo>
                  <a:pt x="182" y="199"/>
                </a:lnTo>
                <a:lnTo>
                  <a:pt x="190" y="192"/>
                </a:lnTo>
                <a:lnTo>
                  <a:pt x="197" y="184"/>
                </a:lnTo>
                <a:lnTo>
                  <a:pt x="203" y="174"/>
                </a:lnTo>
                <a:lnTo>
                  <a:pt x="209" y="165"/>
                </a:lnTo>
                <a:lnTo>
                  <a:pt x="214" y="155"/>
                </a:lnTo>
                <a:lnTo>
                  <a:pt x="218" y="146"/>
                </a:lnTo>
                <a:lnTo>
                  <a:pt x="220" y="134"/>
                </a:lnTo>
                <a:lnTo>
                  <a:pt x="222" y="125"/>
                </a:lnTo>
                <a:lnTo>
                  <a:pt x="222" y="113"/>
                </a:lnTo>
                <a:lnTo>
                  <a:pt x="222" y="102"/>
                </a:lnTo>
                <a:lnTo>
                  <a:pt x="220" y="90"/>
                </a:lnTo>
                <a:lnTo>
                  <a:pt x="218" y="79"/>
                </a:lnTo>
                <a:lnTo>
                  <a:pt x="214" y="69"/>
                </a:lnTo>
                <a:lnTo>
                  <a:pt x="209" y="60"/>
                </a:lnTo>
                <a:lnTo>
                  <a:pt x="203" y="50"/>
                </a:lnTo>
                <a:lnTo>
                  <a:pt x="197" y="42"/>
                </a:lnTo>
                <a:lnTo>
                  <a:pt x="190" y="33"/>
                </a:lnTo>
                <a:lnTo>
                  <a:pt x="182" y="27"/>
                </a:lnTo>
                <a:lnTo>
                  <a:pt x="174" y="19"/>
                </a:lnTo>
                <a:lnTo>
                  <a:pt x="165" y="14"/>
                </a:lnTo>
                <a:lnTo>
                  <a:pt x="155" y="10"/>
                </a:lnTo>
                <a:lnTo>
                  <a:pt x="144" y="6"/>
                </a:lnTo>
                <a:lnTo>
                  <a:pt x="134" y="2"/>
                </a:lnTo>
                <a:lnTo>
                  <a:pt x="123" y="2"/>
                </a:lnTo>
                <a:lnTo>
                  <a:pt x="111" y="0"/>
                </a:lnTo>
                <a:close/>
              </a:path>
            </a:pathLst>
          </a:cu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887" name="Freeform 278"/>
          <p:cNvSpPr>
            <a:spLocks/>
          </p:cNvSpPr>
          <p:nvPr/>
        </p:nvSpPr>
        <p:spPr bwMode="auto">
          <a:xfrm>
            <a:off x="2327275" y="4224338"/>
            <a:ext cx="176213" cy="177800"/>
          </a:xfrm>
          <a:custGeom>
            <a:avLst/>
            <a:gdLst>
              <a:gd name="T0" fmla="*/ 2147483646 w 222"/>
              <a:gd name="T1" fmla="*/ 2147483646 h 224"/>
              <a:gd name="T2" fmla="*/ 2147483646 w 222"/>
              <a:gd name="T3" fmla="*/ 2147483646 h 224"/>
              <a:gd name="T4" fmla="*/ 2147483646 w 222"/>
              <a:gd name="T5" fmla="*/ 2147483646 h 224"/>
              <a:gd name="T6" fmla="*/ 2147483646 w 222"/>
              <a:gd name="T7" fmla="*/ 2147483646 h 224"/>
              <a:gd name="T8" fmla="*/ 2147483646 w 222"/>
              <a:gd name="T9" fmla="*/ 2147483646 h 224"/>
              <a:gd name="T10" fmla="*/ 2147483646 w 222"/>
              <a:gd name="T11" fmla="*/ 2147483646 h 224"/>
              <a:gd name="T12" fmla="*/ 2147483646 w 222"/>
              <a:gd name="T13" fmla="*/ 2147483646 h 224"/>
              <a:gd name="T14" fmla="*/ 0 w 222"/>
              <a:gd name="T15" fmla="*/ 2147483646 h 224"/>
              <a:gd name="T16" fmla="*/ 0 w 222"/>
              <a:gd name="T17" fmla="*/ 2147483646 h 224"/>
              <a:gd name="T18" fmla="*/ 2147483646 w 222"/>
              <a:gd name="T19" fmla="*/ 2147483646 h 224"/>
              <a:gd name="T20" fmla="*/ 2147483646 w 222"/>
              <a:gd name="T21" fmla="*/ 2147483646 h 224"/>
              <a:gd name="T22" fmla="*/ 2147483646 w 222"/>
              <a:gd name="T23" fmla="*/ 2147483646 h 224"/>
              <a:gd name="T24" fmla="*/ 2147483646 w 222"/>
              <a:gd name="T25" fmla="*/ 2147483646 h 224"/>
              <a:gd name="T26" fmla="*/ 2147483646 w 222"/>
              <a:gd name="T27" fmla="*/ 2147483646 h 224"/>
              <a:gd name="T28" fmla="*/ 2147483646 w 222"/>
              <a:gd name="T29" fmla="*/ 2147483646 h 224"/>
              <a:gd name="T30" fmla="*/ 2147483646 w 222"/>
              <a:gd name="T31" fmla="*/ 2147483646 h 224"/>
              <a:gd name="T32" fmla="*/ 2147483646 w 222"/>
              <a:gd name="T33" fmla="*/ 2147483646 h 224"/>
              <a:gd name="T34" fmla="*/ 2147483646 w 222"/>
              <a:gd name="T35" fmla="*/ 2147483646 h 224"/>
              <a:gd name="T36" fmla="*/ 2147483646 w 222"/>
              <a:gd name="T37" fmla="*/ 2147483646 h 224"/>
              <a:gd name="T38" fmla="*/ 2147483646 w 222"/>
              <a:gd name="T39" fmla="*/ 2147483646 h 224"/>
              <a:gd name="T40" fmla="*/ 2147483646 w 222"/>
              <a:gd name="T41" fmla="*/ 2147483646 h 224"/>
              <a:gd name="T42" fmla="*/ 2147483646 w 222"/>
              <a:gd name="T43" fmla="*/ 2147483646 h 224"/>
              <a:gd name="T44" fmla="*/ 2147483646 w 222"/>
              <a:gd name="T45" fmla="*/ 2147483646 h 224"/>
              <a:gd name="T46" fmla="*/ 2147483646 w 222"/>
              <a:gd name="T47" fmla="*/ 2147483646 h 224"/>
              <a:gd name="T48" fmla="*/ 2147483646 w 222"/>
              <a:gd name="T49" fmla="*/ 2147483646 h 224"/>
              <a:gd name="T50" fmla="*/ 2147483646 w 222"/>
              <a:gd name="T51" fmla="*/ 2147483646 h 224"/>
              <a:gd name="T52" fmla="*/ 2147483646 w 222"/>
              <a:gd name="T53" fmla="*/ 2147483646 h 224"/>
              <a:gd name="T54" fmla="*/ 2147483646 w 222"/>
              <a:gd name="T55" fmla="*/ 2147483646 h 224"/>
              <a:gd name="T56" fmla="*/ 2147483646 w 222"/>
              <a:gd name="T57" fmla="*/ 2147483646 h 224"/>
              <a:gd name="T58" fmla="*/ 2147483646 w 222"/>
              <a:gd name="T59" fmla="*/ 2147483646 h 224"/>
              <a:gd name="T60" fmla="*/ 2147483646 w 222"/>
              <a:gd name="T61" fmla="*/ 2147483646 h 224"/>
              <a:gd name="T62" fmla="*/ 2147483646 w 222"/>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2" h="224">
                <a:moveTo>
                  <a:pt x="111" y="0"/>
                </a:moveTo>
                <a:lnTo>
                  <a:pt x="100" y="2"/>
                </a:lnTo>
                <a:lnTo>
                  <a:pt x="88" y="2"/>
                </a:lnTo>
                <a:lnTo>
                  <a:pt x="79" y="6"/>
                </a:lnTo>
                <a:lnTo>
                  <a:pt x="67" y="10"/>
                </a:lnTo>
                <a:lnTo>
                  <a:pt x="58" y="14"/>
                </a:lnTo>
                <a:lnTo>
                  <a:pt x="48" y="19"/>
                </a:lnTo>
                <a:lnTo>
                  <a:pt x="40" y="27"/>
                </a:lnTo>
                <a:lnTo>
                  <a:pt x="33" y="33"/>
                </a:lnTo>
                <a:lnTo>
                  <a:pt x="25" y="42"/>
                </a:lnTo>
                <a:lnTo>
                  <a:pt x="19" y="50"/>
                </a:lnTo>
                <a:lnTo>
                  <a:pt x="14" y="60"/>
                </a:lnTo>
                <a:lnTo>
                  <a:pt x="8" y="69"/>
                </a:lnTo>
                <a:lnTo>
                  <a:pt x="4" y="79"/>
                </a:lnTo>
                <a:lnTo>
                  <a:pt x="2" y="90"/>
                </a:lnTo>
                <a:lnTo>
                  <a:pt x="0" y="102"/>
                </a:lnTo>
                <a:lnTo>
                  <a:pt x="0" y="113"/>
                </a:lnTo>
                <a:lnTo>
                  <a:pt x="0" y="125"/>
                </a:lnTo>
                <a:lnTo>
                  <a:pt x="2" y="134"/>
                </a:lnTo>
                <a:lnTo>
                  <a:pt x="4" y="146"/>
                </a:lnTo>
                <a:lnTo>
                  <a:pt x="8" y="155"/>
                </a:lnTo>
                <a:lnTo>
                  <a:pt x="14" y="165"/>
                </a:lnTo>
                <a:lnTo>
                  <a:pt x="19" y="174"/>
                </a:lnTo>
                <a:lnTo>
                  <a:pt x="25" y="184"/>
                </a:lnTo>
                <a:lnTo>
                  <a:pt x="33" y="192"/>
                </a:lnTo>
                <a:lnTo>
                  <a:pt x="40" y="199"/>
                </a:lnTo>
                <a:lnTo>
                  <a:pt x="48" y="205"/>
                </a:lnTo>
                <a:lnTo>
                  <a:pt x="58" y="211"/>
                </a:lnTo>
                <a:lnTo>
                  <a:pt x="67" y="215"/>
                </a:lnTo>
                <a:lnTo>
                  <a:pt x="79" y="219"/>
                </a:lnTo>
                <a:lnTo>
                  <a:pt x="88" y="222"/>
                </a:lnTo>
                <a:lnTo>
                  <a:pt x="100" y="224"/>
                </a:lnTo>
                <a:lnTo>
                  <a:pt x="111" y="224"/>
                </a:lnTo>
                <a:lnTo>
                  <a:pt x="123" y="224"/>
                </a:lnTo>
                <a:lnTo>
                  <a:pt x="134" y="222"/>
                </a:lnTo>
                <a:lnTo>
                  <a:pt x="144" y="219"/>
                </a:lnTo>
                <a:lnTo>
                  <a:pt x="155" y="215"/>
                </a:lnTo>
                <a:lnTo>
                  <a:pt x="165" y="211"/>
                </a:lnTo>
                <a:lnTo>
                  <a:pt x="174" y="205"/>
                </a:lnTo>
                <a:lnTo>
                  <a:pt x="182" y="199"/>
                </a:lnTo>
                <a:lnTo>
                  <a:pt x="190" y="192"/>
                </a:lnTo>
                <a:lnTo>
                  <a:pt x="197" y="184"/>
                </a:lnTo>
                <a:lnTo>
                  <a:pt x="203" y="174"/>
                </a:lnTo>
                <a:lnTo>
                  <a:pt x="209" y="165"/>
                </a:lnTo>
                <a:lnTo>
                  <a:pt x="214" y="155"/>
                </a:lnTo>
                <a:lnTo>
                  <a:pt x="218" y="146"/>
                </a:lnTo>
                <a:lnTo>
                  <a:pt x="220" y="134"/>
                </a:lnTo>
                <a:lnTo>
                  <a:pt x="222" y="125"/>
                </a:lnTo>
                <a:lnTo>
                  <a:pt x="222" y="113"/>
                </a:lnTo>
                <a:lnTo>
                  <a:pt x="222" y="102"/>
                </a:lnTo>
                <a:lnTo>
                  <a:pt x="220" y="90"/>
                </a:lnTo>
                <a:lnTo>
                  <a:pt x="218" y="79"/>
                </a:lnTo>
                <a:lnTo>
                  <a:pt x="214" y="69"/>
                </a:lnTo>
                <a:lnTo>
                  <a:pt x="209" y="60"/>
                </a:lnTo>
                <a:lnTo>
                  <a:pt x="203" y="50"/>
                </a:lnTo>
                <a:lnTo>
                  <a:pt x="197" y="42"/>
                </a:lnTo>
                <a:lnTo>
                  <a:pt x="190" y="33"/>
                </a:lnTo>
                <a:lnTo>
                  <a:pt x="182" y="27"/>
                </a:lnTo>
                <a:lnTo>
                  <a:pt x="174" y="19"/>
                </a:lnTo>
                <a:lnTo>
                  <a:pt x="165" y="14"/>
                </a:lnTo>
                <a:lnTo>
                  <a:pt x="155" y="10"/>
                </a:lnTo>
                <a:lnTo>
                  <a:pt x="144" y="6"/>
                </a:lnTo>
                <a:lnTo>
                  <a:pt x="134" y="2"/>
                </a:lnTo>
                <a:lnTo>
                  <a:pt x="123" y="2"/>
                </a:lnTo>
                <a:lnTo>
                  <a:pt x="111"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sl-SI"/>
          </a:p>
        </p:txBody>
      </p:sp>
      <p:sp>
        <p:nvSpPr>
          <p:cNvPr id="30888" name="Freeform 279"/>
          <p:cNvSpPr>
            <a:spLocks/>
          </p:cNvSpPr>
          <p:nvPr/>
        </p:nvSpPr>
        <p:spPr bwMode="auto">
          <a:xfrm>
            <a:off x="2327275" y="4762500"/>
            <a:ext cx="176213" cy="177800"/>
          </a:xfrm>
          <a:custGeom>
            <a:avLst/>
            <a:gdLst>
              <a:gd name="T0" fmla="*/ 2147483646 w 222"/>
              <a:gd name="T1" fmla="*/ 2147483646 h 224"/>
              <a:gd name="T2" fmla="*/ 2147483646 w 222"/>
              <a:gd name="T3" fmla="*/ 2147483646 h 224"/>
              <a:gd name="T4" fmla="*/ 2147483646 w 222"/>
              <a:gd name="T5" fmla="*/ 2147483646 h 224"/>
              <a:gd name="T6" fmla="*/ 2147483646 w 222"/>
              <a:gd name="T7" fmla="*/ 2147483646 h 224"/>
              <a:gd name="T8" fmla="*/ 2147483646 w 222"/>
              <a:gd name="T9" fmla="*/ 2147483646 h 224"/>
              <a:gd name="T10" fmla="*/ 2147483646 w 222"/>
              <a:gd name="T11" fmla="*/ 2147483646 h 224"/>
              <a:gd name="T12" fmla="*/ 2147483646 w 222"/>
              <a:gd name="T13" fmla="*/ 2147483646 h 224"/>
              <a:gd name="T14" fmla="*/ 0 w 222"/>
              <a:gd name="T15" fmla="*/ 2147483646 h 224"/>
              <a:gd name="T16" fmla="*/ 0 w 222"/>
              <a:gd name="T17" fmla="*/ 2147483646 h 224"/>
              <a:gd name="T18" fmla="*/ 2147483646 w 222"/>
              <a:gd name="T19" fmla="*/ 2147483646 h 224"/>
              <a:gd name="T20" fmla="*/ 2147483646 w 222"/>
              <a:gd name="T21" fmla="*/ 2147483646 h 224"/>
              <a:gd name="T22" fmla="*/ 2147483646 w 222"/>
              <a:gd name="T23" fmla="*/ 2147483646 h 224"/>
              <a:gd name="T24" fmla="*/ 2147483646 w 222"/>
              <a:gd name="T25" fmla="*/ 2147483646 h 224"/>
              <a:gd name="T26" fmla="*/ 2147483646 w 222"/>
              <a:gd name="T27" fmla="*/ 2147483646 h 224"/>
              <a:gd name="T28" fmla="*/ 2147483646 w 222"/>
              <a:gd name="T29" fmla="*/ 2147483646 h 224"/>
              <a:gd name="T30" fmla="*/ 2147483646 w 222"/>
              <a:gd name="T31" fmla="*/ 2147483646 h 224"/>
              <a:gd name="T32" fmla="*/ 2147483646 w 222"/>
              <a:gd name="T33" fmla="*/ 2147483646 h 224"/>
              <a:gd name="T34" fmla="*/ 2147483646 w 222"/>
              <a:gd name="T35" fmla="*/ 2147483646 h 224"/>
              <a:gd name="T36" fmla="*/ 2147483646 w 222"/>
              <a:gd name="T37" fmla="*/ 2147483646 h 224"/>
              <a:gd name="T38" fmla="*/ 2147483646 w 222"/>
              <a:gd name="T39" fmla="*/ 2147483646 h 224"/>
              <a:gd name="T40" fmla="*/ 2147483646 w 222"/>
              <a:gd name="T41" fmla="*/ 2147483646 h 224"/>
              <a:gd name="T42" fmla="*/ 2147483646 w 222"/>
              <a:gd name="T43" fmla="*/ 2147483646 h 224"/>
              <a:gd name="T44" fmla="*/ 2147483646 w 222"/>
              <a:gd name="T45" fmla="*/ 2147483646 h 224"/>
              <a:gd name="T46" fmla="*/ 2147483646 w 222"/>
              <a:gd name="T47" fmla="*/ 2147483646 h 224"/>
              <a:gd name="T48" fmla="*/ 2147483646 w 222"/>
              <a:gd name="T49" fmla="*/ 2147483646 h 224"/>
              <a:gd name="T50" fmla="*/ 2147483646 w 222"/>
              <a:gd name="T51" fmla="*/ 2147483646 h 224"/>
              <a:gd name="T52" fmla="*/ 2147483646 w 222"/>
              <a:gd name="T53" fmla="*/ 2147483646 h 224"/>
              <a:gd name="T54" fmla="*/ 2147483646 w 222"/>
              <a:gd name="T55" fmla="*/ 2147483646 h 224"/>
              <a:gd name="T56" fmla="*/ 2147483646 w 222"/>
              <a:gd name="T57" fmla="*/ 2147483646 h 224"/>
              <a:gd name="T58" fmla="*/ 2147483646 w 222"/>
              <a:gd name="T59" fmla="*/ 2147483646 h 224"/>
              <a:gd name="T60" fmla="*/ 2147483646 w 222"/>
              <a:gd name="T61" fmla="*/ 2147483646 h 224"/>
              <a:gd name="T62" fmla="*/ 2147483646 w 222"/>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2" h="224">
                <a:moveTo>
                  <a:pt x="111" y="0"/>
                </a:moveTo>
                <a:lnTo>
                  <a:pt x="100" y="2"/>
                </a:lnTo>
                <a:lnTo>
                  <a:pt x="88" y="4"/>
                </a:lnTo>
                <a:lnTo>
                  <a:pt x="79" y="6"/>
                </a:lnTo>
                <a:lnTo>
                  <a:pt x="67" y="10"/>
                </a:lnTo>
                <a:lnTo>
                  <a:pt x="58" y="14"/>
                </a:lnTo>
                <a:lnTo>
                  <a:pt x="48" y="19"/>
                </a:lnTo>
                <a:lnTo>
                  <a:pt x="40" y="27"/>
                </a:lnTo>
                <a:lnTo>
                  <a:pt x="33" y="33"/>
                </a:lnTo>
                <a:lnTo>
                  <a:pt x="25" y="42"/>
                </a:lnTo>
                <a:lnTo>
                  <a:pt x="19" y="50"/>
                </a:lnTo>
                <a:lnTo>
                  <a:pt x="14" y="60"/>
                </a:lnTo>
                <a:lnTo>
                  <a:pt x="8" y="69"/>
                </a:lnTo>
                <a:lnTo>
                  <a:pt x="4" y="79"/>
                </a:lnTo>
                <a:lnTo>
                  <a:pt x="2" y="90"/>
                </a:lnTo>
                <a:lnTo>
                  <a:pt x="0" y="102"/>
                </a:lnTo>
                <a:lnTo>
                  <a:pt x="0" y="113"/>
                </a:lnTo>
                <a:lnTo>
                  <a:pt x="0" y="125"/>
                </a:lnTo>
                <a:lnTo>
                  <a:pt x="2" y="136"/>
                </a:lnTo>
                <a:lnTo>
                  <a:pt x="4" y="146"/>
                </a:lnTo>
                <a:lnTo>
                  <a:pt x="8" y="155"/>
                </a:lnTo>
                <a:lnTo>
                  <a:pt x="14" y="167"/>
                </a:lnTo>
                <a:lnTo>
                  <a:pt x="19" y="175"/>
                </a:lnTo>
                <a:lnTo>
                  <a:pt x="25" y="184"/>
                </a:lnTo>
                <a:lnTo>
                  <a:pt x="33" y="192"/>
                </a:lnTo>
                <a:lnTo>
                  <a:pt x="40" y="200"/>
                </a:lnTo>
                <a:lnTo>
                  <a:pt x="48" y="205"/>
                </a:lnTo>
                <a:lnTo>
                  <a:pt x="58" y="211"/>
                </a:lnTo>
                <a:lnTo>
                  <a:pt x="67" y="217"/>
                </a:lnTo>
                <a:lnTo>
                  <a:pt x="79" y="221"/>
                </a:lnTo>
                <a:lnTo>
                  <a:pt x="88" y="223"/>
                </a:lnTo>
                <a:lnTo>
                  <a:pt x="100" y="224"/>
                </a:lnTo>
                <a:lnTo>
                  <a:pt x="111" y="224"/>
                </a:lnTo>
                <a:lnTo>
                  <a:pt x="123" y="224"/>
                </a:lnTo>
                <a:lnTo>
                  <a:pt x="134" y="223"/>
                </a:lnTo>
                <a:lnTo>
                  <a:pt x="144" y="221"/>
                </a:lnTo>
                <a:lnTo>
                  <a:pt x="155" y="217"/>
                </a:lnTo>
                <a:lnTo>
                  <a:pt x="165" y="211"/>
                </a:lnTo>
                <a:lnTo>
                  <a:pt x="174" y="205"/>
                </a:lnTo>
                <a:lnTo>
                  <a:pt x="182" y="200"/>
                </a:lnTo>
                <a:lnTo>
                  <a:pt x="190" y="192"/>
                </a:lnTo>
                <a:lnTo>
                  <a:pt x="197" y="184"/>
                </a:lnTo>
                <a:lnTo>
                  <a:pt x="203" y="175"/>
                </a:lnTo>
                <a:lnTo>
                  <a:pt x="209" y="167"/>
                </a:lnTo>
                <a:lnTo>
                  <a:pt x="214" y="155"/>
                </a:lnTo>
                <a:lnTo>
                  <a:pt x="218" y="146"/>
                </a:lnTo>
                <a:lnTo>
                  <a:pt x="220" y="136"/>
                </a:lnTo>
                <a:lnTo>
                  <a:pt x="222" y="125"/>
                </a:lnTo>
                <a:lnTo>
                  <a:pt x="222" y="113"/>
                </a:lnTo>
                <a:lnTo>
                  <a:pt x="222" y="102"/>
                </a:lnTo>
                <a:lnTo>
                  <a:pt x="220" y="90"/>
                </a:lnTo>
                <a:lnTo>
                  <a:pt x="218" y="79"/>
                </a:lnTo>
                <a:lnTo>
                  <a:pt x="214" y="69"/>
                </a:lnTo>
                <a:lnTo>
                  <a:pt x="209" y="60"/>
                </a:lnTo>
                <a:lnTo>
                  <a:pt x="203" y="50"/>
                </a:lnTo>
                <a:lnTo>
                  <a:pt x="197" y="42"/>
                </a:lnTo>
                <a:lnTo>
                  <a:pt x="190" y="33"/>
                </a:lnTo>
                <a:lnTo>
                  <a:pt x="182" y="27"/>
                </a:lnTo>
                <a:lnTo>
                  <a:pt x="174" y="19"/>
                </a:lnTo>
                <a:lnTo>
                  <a:pt x="165" y="14"/>
                </a:lnTo>
                <a:lnTo>
                  <a:pt x="155" y="10"/>
                </a:lnTo>
                <a:lnTo>
                  <a:pt x="144" y="6"/>
                </a:lnTo>
                <a:lnTo>
                  <a:pt x="134" y="4"/>
                </a:lnTo>
                <a:lnTo>
                  <a:pt x="123" y="2"/>
                </a:lnTo>
                <a:lnTo>
                  <a:pt x="111" y="0"/>
                </a:lnTo>
                <a:close/>
              </a:path>
            </a:pathLst>
          </a:cu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889" name="Freeform 280"/>
          <p:cNvSpPr>
            <a:spLocks/>
          </p:cNvSpPr>
          <p:nvPr/>
        </p:nvSpPr>
        <p:spPr bwMode="auto">
          <a:xfrm>
            <a:off x="2327275" y="4762500"/>
            <a:ext cx="176213" cy="177800"/>
          </a:xfrm>
          <a:custGeom>
            <a:avLst/>
            <a:gdLst>
              <a:gd name="T0" fmla="*/ 2147483646 w 222"/>
              <a:gd name="T1" fmla="*/ 2147483646 h 224"/>
              <a:gd name="T2" fmla="*/ 2147483646 w 222"/>
              <a:gd name="T3" fmla="*/ 2147483646 h 224"/>
              <a:gd name="T4" fmla="*/ 2147483646 w 222"/>
              <a:gd name="T5" fmla="*/ 2147483646 h 224"/>
              <a:gd name="T6" fmla="*/ 2147483646 w 222"/>
              <a:gd name="T7" fmla="*/ 2147483646 h 224"/>
              <a:gd name="T8" fmla="*/ 2147483646 w 222"/>
              <a:gd name="T9" fmla="*/ 2147483646 h 224"/>
              <a:gd name="T10" fmla="*/ 2147483646 w 222"/>
              <a:gd name="T11" fmla="*/ 2147483646 h 224"/>
              <a:gd name="T12" fmla="*/ 2147483646 w 222"/>
              <a:gd name="T13" fmla="*/ 2147483646 h 224"/>
              <a:gd name="T14" fmla="*/ 0 w 222"/>
              <a:gd name="T15" fmla="*/ 2147483646 h 224"/>
              <a:gd name="T16" fmla="*/ 0 w 222"/>
              <a:gd name="T17" fmla="*/ 2147483646 h 224"/>
              <a:gd name="T18" fmla="*/ 2147483646 w 222"/>
              <a:gd name="T19" fmla="*/ 2147483646 h 224"/>
              <a:gd name="T20" fmla="*/ 2147483646 w 222"/>
              <a:gd name="T21" fmla="*/ 2147483646 h 224"/>
              <a:gd name="T22" fmla="*/ 2147483646 w 222"/>
              <a:gd name="T23" fmla="*/ 2147483646 h 224"/>
              <a:gd name="T24" fmla="*/ 2147483646 w 222"/>
              <a:gd name="T25" fmla="*/ 2147483646 h 224"/>
              <a:gd name="T26" fmla="*/ 2147483646 w 222"/>
              <a:gd name="T27" fmla="*/ 2147483646 h 224"/>
              <a:gd name="T28" fmla="*/ 2147483646 w 222"/>
              <a:gd name="T29" fmla="*/ 2147483646 h 224"/>
              <a:gd name="T30" fmla="*/ 2147483646 w 222"/>
              <a:gd name="T31" fmla="*/ 2147483646 h 224"/>
              <a:gd name="T32" fmla="*/ 2147483646 w 222"/>
              <a:gd name="T33" fmla="*/ 2147483646 h 224"/>
              <a:gd name="T34" fmla="*/ 2147483646 w 222"/>
              <a:gd name="T35" fmla="*/ 2147483646 h 224"/>
              <a:gd name="T36" fmla="*/ 2147483646 w 222"/>
              <a:gd name="T37" fmla="*/ 2147483646 h 224"/>
              <a:gd name="T38" fmla="*/ 2147483646 w 222"/>
              <a:gd name="T39" fmla="*/ 2147483646 h 224"/>
              <a:gd name="T40" fmla="*/ 2147483646 w 222"/>
              <a:gd name="T41" fmla="*/ 2147483646 h 224"/>
              <a:gd name="T42" fmla="*/ 2147483646 w 222"/>
              <a:gd name="T43" fmla="*/ 2147483646 h 224"/>
              <a:gd name="T44" fmla="*/ 2147483646 w 222"/>
              <a:gd name="T45" fmla="*/ 2147483646 h 224"/>
              <a:gd name="T46" fmla="*/ 2147483646 w 222"/>
              <a:gd name="T47" fmla="*/ 2147483646 h 224"/>
              <a:gd name="T48" fmla="*/ 2147483646 w 222"/>
              <a:gd name="T49" fmla="*/ 2147483646 h 224"/>
              <a:gd name="T50" fmla="*/ 2147483646 w 222"/>
              <a:gd name="T51" fmla="*/ 2147483646 h 224"/>
              <a:gd name="T52" fmla="*/ 2147483646 w 222"/>
              <a:gd name="T53" fmla="*/ 2147483646 h 224"/>
              <a:gd name="T54" fmla="*/ 2147483646 w 222"/>
              <a:gd name="T55" fmla="*/ 2147483646 h 224"/>
              <a:gd name="T56" fmla="*/ 2147483646 w 222"/>
              <a:gd name="T57" fmla="*/ 2147483646 h 224"/>
              <a:gd name="T58" fmla="*/ 2147483646 w 222"/>
              <a:gd name="T59" fmla="*/ 2147483646 h 224"/>
              <a:gd name="T60" fmla="*/ 2147483646 w 222"/>
              <a:gd name="T61" fmla="*/ 2147483646 h 224"/>
              <a:gd name="T62" fmla="*/ 2147483646 w 222"/>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2" h="224">
                <a:moveTo>
                  <a:pt x="111" y="0"/>
                </a:moveTo>
                <a:lnTo>
                  <a:pt x="100" y="2"/>
                </a:lnTo>
                <a:lnTo>
                  <a:pt x="88" y="4"/>
                </a:lnTo>
                <a:lnTo>
                  <a:pt x="79" y="6"/>
                </a:lnTo>
                <a:lnTo>
                  <a:pt x="67" y="10"/>
                </a:lnTo>
                <a:lnTo>
                  <a:pt x="58" y="14"/>
                </a:lnTo>
                <a:lnTo>
                  <a:pt x="48" y="19"/>
                </a:lnTo>
                <a:lnTo>
                  <a:pt x="40" y="27"/>
                </a:lnTo>
                <a:lnTo>
                  <a:pt x="33" y="33"/>
                </a:lnTo>
                <a:lnTo>
                  <a:pt x="25" y="42"/>
                </a:lnTo>
                <a:lnTo>
                  <a:pt x="19" y="50"/>
                </a:lnTo>
                <a:lnTo>
                  <a:pt x="14" y="60"/>
                </a:lnTo>
                <a:lnTo>
                  <a:pt x="8" y="69"/>
                </a:lnTo>
                <a:lnTo>
                  <a:pt x="4" y="79"/>
                </a:lnTo>
                <a:lnTo>
                  <a:pt x="2" y="90"/>
                </a:lnTo>
                <a:lnTo>
                  <a:pt x="0" y="102"/>
                </a:lnTo>
                <a:lnTo>
                  <a:pt x="0" y="113"/>
                </a:lnTo>
                <a:lnTo>
                  <a:pt x="0" y="125"/>
                </a:lnTo>
                <a:lnTo>
                  <a:pt x="2" y="136"/>
                </a:lnTo>
                <a:lnTo>
                  <a:pt x="4" y="146"/>
                </a:lnTo>
                <a:lnTo>
                  <a:pt x="8" y="155"/>
                </a:lnTo>
                <a:lnTo>
                  <a:pt x="14" y="167"/>
                </a:lnTo>
                <a:lnTo>
                  <a:pt x="19" y="175"/>
                </a:lnTo>
                <a:lnTo>
                  <a:pt x="25" y="184"/>
                </a:lnTo>
                <a:lnTo>
                  <a:pt x="33" y="192"/>
                </a:lnTo>
                <a:lnTo>
                  <a:pt x="40" y="200"/>
                </a:lnTo>
                <a:lnTo>
                  <a:pt x="48" y="205"/>
                </a:lnTo>
                <a:lnTo>
                  <a:pt x="58" y="211"/>
                </a:lnTo>
                <a:lnTo>
                  <a:pt x="67" y="217"/>
                </a:lnTo>
                <a:lnTo>
                  <a:pt x="79" y="221"/>
                </a:lnTo>
                <a:lnTo>
                  <a:pt x="88" y="223"/>
                </a:lnTo>
                <a:lnTo>
                  <a:pt x="100" y="224"/>
                </a:lnTo>
                <a:lnTo>
                  <a:pt x="111" y="224"/>
                </a:lnTo>
                <a:lnTo>
                  <a:pt x="123" y="224"/>
                </a:lnTo>
                <a:lnTo>
                  <a:pt x="134" y="223"/>
                </a:lnTo>
                <a:lnTo>
                  <a:pt x="144" y="221"/>
                </a:lnTo>
                <a:lnTo>
                  <a:pt x="155" y="217"/>
                </a:lnTo>
                <a:lnTo>
                  <a:pt x="165" y="211"/>
                </a:lnTo>
                <a:lnTo>
                  <a:pt x="174" y="205"/>
                </a:lnTo>
                <a:lnTo>
                  <a:pt x="182" y="200"/>
                </a:lnTo>
                <a:lnTo>
                  <a:pt x="190" y="192"/>
                </a:lnTo>
                <a:lnTo>
                  <a:pt x="197" y="184"/>
                </a:lnTo>
                <a:lnTo>
                  <a:pt x="203" y="175"/>
                </a:lnTo>
                <a:lnTo>
                  <a:pt x="209" y="167"/>
                </a:lnTo>
                <a:lnTo>
                  <a:pt x="214" y="155"/>
                </a:lnTo>
                <a:lnTo>
                  <a:pt x="218" y="146"/>
                </a:lnTo>
                <a:lnTo>
                  <a:pt x="220" y="136"/>
                </a:lnTo>
                <a:lnTo>
                  <a:pt x="222" y="125"/>
                </a:lnTo>
                <a:lnTo>
                  <a:pt x="222" y="113"/>
                </a:lnTo>
                <a:lnTo>
                  <a:pt x="222" y="102"/>
                </a:lnTo>
                <a:lnTo>
                  <a:pt x="220" y="90"/>
                </a:lnTo>
                <a:lnTo>
                  <a:pt x="218" y="79"/>
                </a:lnTo>
                <a:lnTo>
                  <a:pt x="214" y="69"/>
                </a:lnTo>
                <a:lnTo>
                  <a:pt x="209" y="60"/>
                </a:lnTo>
                <a:lnTo>
                  <a:pt x="203" y="50"/>
                </a:lnTo>
                <a:lnTo>
                  <a:pt x="197" y="42"/>
                </a:lnTo>
                <a:lnTo>
                  <a:pt x="190" y="33"/>
                </a:lnTo>
                <a:lnTo>
                  <a:pt x="182" y="27"/>
                </a:lnTo>
                <a:lnTo>
                  <a:pt x="174" y="19"/>
                </a:lnTo>
                <a:lnTo>
                  <a:pt x="165" y="14"/>
                </a:lnTo>
                <a:lnTo>
                  <a:pt x="155" y="10"/>
                </a:lnTo>
                <a:lnTo>
                  <a:pt x="144" y="6"/>
                </a:lnTo>
                <a:lnTo>
                  <a:pt x="134" y="4"/>
                </a:lnTo>
                <a:lnTo>
                  <a:pt x="123" y="2"/>
                </a:lnTo>
                <a:lnTo>
                  <a:pt x="111"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sl-SI"/>
          </a:p>
        </p:txBody>
      </p:sp>
      <p:sp>
        <p:nvSpPr>
          <p:cNvPr id="30890" name="Freeform 281"/>
          <p:cNvSpPr>
            <a:spLocks/>
          </p:cNvSpPr>
          <p:nvPr/>
        </p:nvSpPr>
        <p:spPr bwMode="auto">
          <a:xfrm>
            <a:off x="3400425" y="4224338"/>
            <a:ext cx="177800" cy="177800"/>
          </a:xfrm>
          <a:custGeom>
            <a:avLst/>
            <a:gdLst>
              <a:gd name="T0" fmla="*/ 2147483646 w 223"/>
              <a:gd name="T1" fmla="*/ 2147483646 h 224"/>
              <a:gd name="T2" fmla="*/ 2147483646 w 223"/>
              <a:gd name="T3" fmla="*/ 2147483646 h 224"/>
              <a:gd name="T4" fmla="*/ 2147483646 w 223"/>
              <a:gd name="T5" fmla="*/ 2147483646 h 224"/>
              <a:gd name="T6" fmla="*/ 2147483646 w 223"/>
              <a:gd name="T7" fmla="*/ 2147483646 h 224"/>
              <a:gd name="T8" fmla="*/ 2147483646 w 223"/>
              <a:gd name="T9" fmla="*/ 2147483646 h 224"/>
              <a:gd name="T10" fmla="*/ 2147483646 w 223"/>
              <a:gd name="T11" fmla="*/ 2147483646 h 224"/>
              <a:gd name="T12" fmla="*/ 2147483646 w 223"/>
              <a:gd name="T13" fmla="*/ 2147483646 h 224"/>
              <a:gd name="T14" fmla="*/ 0 w 223"/>
              <a:gd name="T15" fmla="*/ 2147483646 h 224"/>
              <a:gd name="T16" fmla="*/ 0 w 223"/>
              <a:gd name="T17" fmla="*/ 2147483646 h 224"/>
              <a:gd name="T18" fmla="*/ 2147483646 w 223"/>
              <a:gd name="T19" fmla="*/ 2147483646 h 224"/>
              <a:gd name="T20" fmla="*/ 2147483646 w 223"/>
              <a:gd name="T21" fmla="*/ 2147483646 h 224"/>
              <a:gd name="T22" fmla="*/ 2147483646 w 223"/>
              <a:gd name="T23" fmla="*/ 2147483646 h 224"/>
              <a:gd name="T24" fmla="*/ 2147483646 w 223"/>
              <a:gd name="T25" fmla="*/ 2147483646 h 224"/>
              <a:gd name="T26" fmla="*/ 2147483646 w 223"/>
              <a:gd name="T27" fmla="*/ 2147483646 h 224"/>
              <a:gd name="T28" fmla="*/ 2147483646 w 223"/>
              <a:gd name="T29" fmla="*/ 2147483646 h 224"/>
              <a:gd name="T30" fmla="*/ 2147483646 w 223"/>
              <a:gd name="T31" fmla="*/ 2147483646 h 224"/>
              <a:gd name="T32" fmla="*/ 2147483646 w 223"/>
              <a:gd name="T33" fmla="*/ 2147483646 h 224"/>
              <a:gd name="T34" fmla="*/ 2147483646 w 223"/>
              <a:gd name="T35" fmla="*/ 2147483646 h 224"/>
              <a:gd name="T36" fmla="*/ 2147483646 w 223"/>
              <a:gd name="T37" fmla="*/ 2147483646 h 224"/>
              <a:gd name="T38" fmla="*/ 2147483646 w 223"/>
              <a:gd name="T39" fmla="*/ 2147483646 h 224"/>
              <a:gd name="T40" fmla="*/ 2147483646 w 223"/>
              <a:gd name="T41" fmla="*/ 2147483646 h 224"/>
              <a:gd name="T42" fmla="*/ 2147483646 w 223"/>
              <a:gd name="T43" fmla="*/ 2147483646 h 224"/>
              <a:gd name="T44" fmla="*/ 2147483646 w 223"/>
              <a:gd name="T45" fmla="*/ 2147483646 h 224"/>
              <a:gd name="T46" fmla="*/ 2147483646 w 223"/>
              <a:gd name="T47" fmla="*/ 2147483646 h 224"/>
              <a:gd name="T48" fmla="*/ 2147483646 w 223"/>
              <a:gd name="T49" fmla="*/ 2147483646 h 224"/>
              <a:gd name="T50" fmla="*/ 2147483646 w 223"/>
              <a:gd name="T51" fmla="*/ 2147483646 h 224"/>
              <a:gd name="T52" fmla="*/ 2147483646 w 223"/>
              <a:gd name="T53" fmla="*/ 2147483646 h 224"/>
              <a:gd name="T54" fmla="*/ 2147483646 w 223"/>
              <a:gd name="T55" fmla="*/ 2147483646 h 224"/>
              <a:gd name="T56" fmla="*/ 2147483646 w 223"/>
              <a:gd name="T57" fmla="*/ 2147483646 h 224"/>
              <a:gd name="T58" fmla="*/ 2147483646 w 223"/>
              <a:gd name="T59" fmla="*/ 2147483646 h 224"/>
              <a:gd name="T60" fmla="*/ 2147483646 w 223"/>
              <a:gd name="T61" fmla="*/ 2147483646 h 224"/>
              <a:gd name="T62" fmla="*/ 2147483646 w 223"/>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3" h="224">
                <a:moveTo>
                  <a:pt x="111" y="0"/>
                </a:moveTo>
                <a:lnTo>
                  <a:pt x="99" y="2"/>
                </a:lnTo>
                <a:lnTo>
                  <a:pt x="90" y="2"/>
                </a:lnTo>
                <a:lnTo>
                  <a:pt x="78" y="6"/>
                </a:lnTo>
                <a:lnTo>
                  <a:pt x="68" y="10"/>
                </a:lnTo>
                <a:lnTo>
                  <a:pt x="59" y="14"/>
                </a:lnTo>
                <a:lnTo>
                  <a:pt x="49" y="19"/>
                </a:lnTo>
                <a:lnTo>
                  <a:pt x="40" y="27"/>
                </a:lnTo>
                <a:lnTo>
                  <a:pt x="32" y="33"/>
                </a:lnTo>
                <a:lnTo>
                  <a:pt x="24" y="42"/>
                </a:lnTo>
                <a:lnTo>
                  <a:pt x="19" y="50"/>
                </a:lnTo>
                <a:lnTo>
                  <a:pt x="13" y="60"/>
                </a:lnTo>
                <a:lnTo>
                  <a:pt x="9" y="69"/>
                </a:lnTo>
                <a:lnTo>
                  <a:pt x="5" y="79"/>
                </a:lnTo>
                <a:lnTo>
                  <a:pt x="2" y="90"/>
                </a:lnTo>
                <a:lnTo>
                  <a:pt x="0" y="102"/>
                </a:lnTo>
                <a:lnTo>
                  <a:pt x="0" y="113"/>
                </a:lnTo>
                <a:lnTo>
                  <a:pt x="0" y="125"/>
                </a:lnTo>
                <a:lnTo>
                  <a:pt x="2" y="134"/>
                </a:lnTo>
                <a:lnTo>
                  <a:pt x="5" y="146"/>
                </a:lnTo>
                <a:lnTo>
                  <a:pt x="9" y="155"/>
                </a:lnTo>
                <a:lnTo>
                  <a:pt x="13" y="165"/>
                </a:lnTo>
                <a:lnTo>
                  <a:pt x="19" y="174"/>
                </a:lnTo>
                <a:lnTo>
                  <a:pt x="24" y="184"/>
                </a:lnTo>
                <a:lnTo>
                  <a:pt x="32" y="192"/>
                </a:lnTo>
                <a:lnTo>
                  <a:pt x="40" y="199"/>
                </a:lnTo>
                <a:lnTo>
                  <a:pt x="49" y="205"/>
                </a:lnTo>
                <a:lnTo>
                  <a:pt x="59" y="211"/>
                </a:lnTo>
                <a:lnTo>
                  <a:pt x="68" y="215"/>
                </a:lnTo>
                <a:lnTo>
                  <a:pt x="78" y="219"/>
                </a:lnTo>
                <a:lnTo>
                  <a:pt x="90" y="222"/>
                </a:lnTo>
                <a:lnTo>
                  <a:pt x="99" y="224"/>
                </a:lnTo>
                <a:lnTo>
                  <a:pt x="111" y="224"/>
                </a:lnTo>
                <a:lnTo>
                  <a:pt x="122" y="224"/>
                </a:lnTo>
                <a:lnTo>
                  <a:pt x="133" y="222"/>
                </a:lnTo>
                <a:lnTo>
                  <a:pt x="145" y="219"/>
                </a:lnTo>
                <a:lnTo>
                  <a:pt x="155" y="215"/>
                </a:lnTo>
                <a:lnTo>
                  <a:pt x="164" y="211"/>
                </a:lnTo>
                <a:lnTo>
                  <a:pt x="174" y="205"/>
                </a:lnTo>
                <a:lnTo>
                  <a:pt x="181" y="199"/>
                </a:lnTo>
                <a:lnTo>
                  <a:pt x="191" y="192"/>
                </a:lnTo>
                <a:lnTo>
                  <a:pt x="197" y="184"/>
                </a:lnTo>
                <a:lnTo>
                  <a:pt x="204" y="174"/>
                </a:lnTo>
                <a:lnTo>
                  <a:pt x="210" y="165"/>
                </a:lnTo>
                <a:lnTo>
                  <a:pt x="214" y="155"/>
                </a:lnTo>
                <a:lnTo>
                  <a:pt x="218" y="146"/>
                </a:lnTo>
                <a:lnTo>
                  <a:pt x="220" y="134"/>
                </a:lnTo>
                <a:lnTo>
                  <a:pt x="221" y="125"/>
                </a:lnTo>
                <a:lnTo>
                  <a:pt x="223" y="113"/>
                </a:lnTo>
                <a:lnTo>
                  <a:pt x="221" y="102"/>
                </a:lnTo>
                <a:lnTo>
                  <a:pt x="220" y="90"/>
                </a:lnTo>
                <a:lnTo>
                  <a:pt x="218" y="79"/>
                </a:lnTo>
                <a:lnTo>
                  <a:pt x="214" y="69"/>
                </a:lnTo>
                <a:lnTo>
                  <a:pt x="210" y="60"/>
                </a:lnTo>
                <a:lnTo>
                  <a:pt x="204" y="50"/>
                </a:lnTo>
                <a:lnTo>
                  <a:pt x="197" y="42"/>
                </a:lnTo>
                <a:lnTo>
                  <a:pt x="191" y="33"/>
                </a:lnTo>
                <a:lnTo>
                  <a:pt x="181" y="27"/>
                </a:lnTo>
                <a:lnTo>
                  <a:pt x="174" y="19"/>
                </a:lnTo>
                <a:lnTo>
                  <a:pt x="164" y="14"/>
                </a:lnTo>
                <a:lnTo>
                  <a:pt x="155" y="10"/>
                </a:lnTo>
                <a:lnTo>
                  <a:pt x="145" y="6"/>
                </a:lnTo>
                <a:lnTo>
                  <a:pt x="133" y="2"/>
                </a:lnTo>
                <a:lnTo>
                  <a:pt x="122" y="2"/>
                </a:lnTo>
                <a:lnTo>
                  <a:pt x="111" y="0"/>
                </a:lnTo>
                <a:close/>
              </a:path>
            </a:pathLst>
          </a:cu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891" name="Freeform 282"/>
          <p:cNvSpPr>
            <a:spLocks/>
          </p:cNvSpPr>
          <p:nvPr/>
        </p:nvSpPr>
        <p:spPr bwMode="auto">
          <a:xfrm>
            <a:off x="3400425" y="4224338"/>
            <a:ext cx="177800" cy="177800"/>
          </a:xfrm>
          <a:custGeom>
            <a:avLst/>
            <a:gdLst>
              <a:gd name="T0" fmla="*/ 2147483646 w 223"/>
              <a:gd name="T1" fmla="*/ 2147483646 h 224"/>
              <a:gd name="T2" fmla="*/ 2147483646 w 223"/>
              <a:gd name="T3" fmla="*/ 2147483646 h 224"/>
              <a:gd name="T4" fmla="*/ 2147483646 w 223"/>
              <a:gd name="T5" fmla="*/ 2147483646 h 224"/>
              <a:gd name="T6" fmla="*/ 2147483646 w 223"/>
              <a:gd name="T7" fmla="*/ 2147483646 h 224"/>
              <a:gd name="T8" fmla="*/ 2147483646 w 223"/>
              <a:gd name="T9" fmla="*/ 2147483646 h 224"/>
              <a:gd name="T10" fmla="*/ 2147483646 w 223"/>
              <a:gd name="T11" fmla="*/ 2147483646 h 224"/>
              <a:gd name="T12" fmla="*/ 2147483646 w 223"/>
              <a:gd name="T13" fmla="*/ 2147483646 h 224"/>
              <a:gd name="T14" fmla="*/ 0 w 223"/>
              <a:gd name="T15" fmla="*/ 2147483646 h 224"/>
              <a:gd name="T16" fmla="*/ 0 w 223"/>
              <a:gd name="T17" fmla="*/ 2147483646 h 224"/>
              <a:gd name="T18" fmla="*/ 2147483646 w 223"/>
              <a:gd name="T19" fmla="*/ 2147483646 h 224"/>
              <a:gd name="T20" fmla="*/ 2147483646 w 223"/>
              <a:gd name="T21" fmla="*/ 2147483646 h 224"/>
              <a:gd name="T22" fmla="*/ 2147483646 w 223"/>
              <a:gd name="T23" fmla="*/ 2147483646 h 224"/>
              <a:gd name="T24" fmla="*/ 2147483646 w 223"/>
              <a:gd name="T25" fmla="*/ 2147483646 h 224"/>
              <a:gd name="T26" fmla="*/ 2147483646 w 223"/>
              <a:gd name="T27" fmla="*/ 2147483646 h 224"/>
              <a:gd name="T28" fmla="*/ 2147483646 w 223"/>
              <a:gd name="T29" fmla="*/ 2147483646 h 224"/>
              <a:gd name="T30" fmla="*/ 2147483646 w 223"/>
              <a:gd name="T31" fmla="*/ 2147483646 h 224"/>
              <a:gd name="T32" fmla="*/ 2147483646 w 223"/>
              <a:gd name="T33" fmla="*/ 2147483646 h 224"/>
              <a:gd name="T34" fmla="*/ 2147483646 w 223"/>
              <a:gd name="T35" fmla="*/ 2147483646 h 224"/>
              <a:gd name="T36" fmla="*/ 2147483646 w 223"/>
              <a:gd name="T37" fmla="*/ 2147483646 h 224"/>
              <a:gd name="T38" fmla="*/ 2147483646 w 223"/>
              <a:gd name="T39" fmla="*/ 2147483646 h 224"/>
              <a:gd name="T40" fmla="*/ 2147483646 w 223"/>
              <a:gd name="T41" fmla="*/ 2147483646 h 224"/>
              <a:gd name="T42" fmla="*/ 2147483646 w 223"/>
              <a:gd name="T43" fmla="*/ 2147483646 h 224"/>
              <a:gd name="T44" fmla="*/ 2147483646 w 223"/>
              <a:gd name="T45" fmla="*/ 2147483646 h 224"/>
              <a:gd name="T46" fmla="*/ 2147483646 w 223"/>
              <a:gd name="T47" fmla="*/ 2147483646 h 224"/>
              <a:gd name="T48" fmla="*/ 2147483646 w 223"/>
              <a:gd name="T49" fmla="*/ 2147483646 h 224"/>
              <a:gd name="T50" fmla="*/ 2147483646 w 223"/>
              <a:gd name="T51" fmla="*/ 2147483646 h 224"/>
              <a:gd name="T52" fmla="*/ 2147483646 w 223"/>
              <a:gd name="T53" fmla="*/ 2147483646 h 224"/>
              <a:gd name="T54" fmla="*/ 2147483646 w 223"/>
              <a:gd name="T55" fmla="*/ 2147483646 h 224"/>
              <a:gd name="T56" fmla="*/ 2147483646 w 223"/>
              <a:gd name="T57" fmla="*/ 2147483646 h 224"/>
              <a:gd name="T58" fmla="*/ 2147483646 w 223"/>
              <a:gd name="T59" fmla="*/ 2147483646 h 224"/>
              <a:gd name="T60" fmla="*/ 2147483646 w 223"/>
              <a:gd name="T61" fmla="*/ 2147483646 h 224"/>
              <a:gd name="T62" fmla="*/ 2147483646 w 223"/>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3" h="224">
                <a:moveTo>
                  <a:pt x="111" y="0"/>
                </a:moveTo>
                <a:lnTo>
                  <a:pt x="99" y="2"/>
                </a:lnTo>
                <a:lnTo>
                  <a:pt x="90" y="2"/>
                </a:lnTo>
                <a:lnTo>
                  <a:pt x="78" y="6"/>
                </a:lnTo>
                <a:lnTo>
                  <a:pt x="68" y="10"/>
                </a:lnTo>
                <a:lnTo>
                  <a:pt x="59" y="14"/>
                </a:lnTo>
                <a:lnTo>
                  <a:pt x="49" y="19"/>
                </a:lnTo>
                <a:lnTo>
                  <a:pt x="40" y="27"/>
                </a:lnTo>
                <a:lnTo>
                  <a:pt x="32" y="33"/>
                </a:lnTo>
                <a:lnTo>
                  <a:pt x="24" y="42"/>
                </a:lnTo>
                <a:lnTo>
                  <a:pt x="19" y="50"/>
                </a:lnTo>
                <a:lnTo>
                  <a:pt x="13" y="60"/>
                </a:lnTo>
                <a:lnTo>
                  <a:pt x="9" y="69"/>
                </a:lnTo>
                <a:lnTo>
                  <a:pt x="5" y="79"/>
                </a:lnTo>
                <a:lnTo>
                  <a:pt x="2" y="90"/>
                </a:lnTo>
                <a:lnTo>
                  <a:pt x="0" y="102"/>
                </a:lnTo>
                <a:lnTo>
                  <a:pt x="0" y="113"/>
                </a:lnTo>
                <a:lnTo>
                  <a:pt x="0" y="125"/>
                </a:lnTo>
                <a:lnTo>
                  <a:pt x="2" y="134"/>
                </a:lnTo>
                <a:lnTo>
                  <a:pt x="5" y="146"/>
                </a:lnTo>
                <a:lnTo>
                  <a:pt x="9" y="155"/>
                </a:lnTo>
                <a:lnTo>
                  <a:pt x="13" y="165"/>
                </a:lnTo>
                <a:lnTo>
                  <a:pt x="19" y="174"/>
                </a:lnTo>
                <a:lnTo>
                  <a:pt x="24" y="184"/>
                </a:lnTo>
                <a:lnTo>
                  <a:pt x="32" y="192"/>
                </a:lnTo>
                <a:lnTo>
                  <a:pt x="40" y="199"/>
                </a:lnTo>
                <a:lnTo>
                  <a:pt x="49" y="205"/>
                </a:lnTo>
                <a:lnTo>
                  <a:pt x="59" y="211"/>
                </a:lnTo>
                <a:lnTo>
                  <a:pt x="68" y="215"/>
                </a:lnTo>
                <a:lnTo>
                  <a:pt x="78" y="219"/>
                </a:lnTo>
                <a:lnTo>
                  <a:pt x="90" y="222"/>
                </a:lnTo>
                <a:lnTo>
                  <a:pt x="99" y="224"/>
                </a:lnTo>
                <a:lnTo>
                  <a:pt x="111" y="224"/>
                </a:lnTo>
                <a:lnTo>
                  <a:pt x="122" y="224"/>
                </a:lnTo>
                <a:lnTo>
                  <a:pt x="133" y="222"/>
                </a:lnTo>
                <a:lnTo>
                  <a:pt x="145" y="219"/>
                </a:lnTo>
                <a:lnTo>
                  <a:pt x="155" y="215"/>
                </a:lnTo>
                <a:lnTo>
                  <a:pt x="164" y="211"/>
                </a:lnTo>
                <a:lnTo>
                  <a:pt x="174" y="205"/>
                </a:lnTo>
                <a:lnTo>
                  <a:pt x="181" y="199"/>
                </a:lnTo>
                <a:lnTo>
                  <a:pt x="191" y="192"/>
                </a:lnTo>
                <a:lnTo>
                  <a:pt x="197" y="184"/>
                </a:lnTo>
                <a:lnTo>
                  <a:pt x="204" y="174"/>
                </a:lnTo>
                <a:lnTo>
                  <a:pt x="210" y="165"/>
                </a:lnTo>
                <a:lnTo>
                  <a:pt x="214" y="155"/>
                </a:lnTo>
                <a:lnTo>
                  <a:pt x="218" y="146"/>
                </a:lnTo>
                <a:lnTo>
                  <a:pt x="220" y="134"/>
                </a:lnTo>
                <a:lnTo>
                  <a:pt x="221" y="125"/>
                </a:lnTo>
                <a:lnTo>
                  <a:pt x="223" y="113"/>
                </a:lnTo>
                <a:lnTo>
                  <a:pt x="221" y="102"/>
                </a:lnTo>
                <a:lnTo>
                  <a:pt x="220" y="90"/>
                </a:lnTo>
                <a:lnTo>
                  <a:pt x="218" y="79"/>
                </a:lnTo>
                <a:lnTo>
                  <a:pt x="214" y="69"/>
                </a:lnTo>
                <a:lnTo>
                  <a:pt x="210" y="60"/>
                </a:lnTo>
                <a:lnTo>
                  <a:pt x="204" y="50"/>
                </a:lnTo>
                <a:lnTo>
                  <a:pt x="197" y="42"/>
                </a:lnTo>
                <a:lnTo>
                  <a:pt x="191" y="33"/>
                </a:lnTo>
                <a:lnTo>
                  <a:pt x="181" y="27"/>
                </a:lnTo>
                <a:lnTo>
                  <a:pt x="174" y="19"/>
                </a:lnTo>
                <a:lnTo>
                  <a:pt x="164" y="14"/>
                </a:lnTo>
                <a:lnTo>
                  <a:pt x="155" y="10"/>
                </a:lnTo>
                <a:lnTo>
                  <a:pt x="145" y="6"/>
                </a:lnTo>
                <a:lnTo>
                  <a:pt x="133" y="2"/>
                </a:lnTo>
                <a:lnTo>
                  <a:pt x="122" y="2"/>
                </a:lnTo>
                <a:lnTo>
                  <a:pt x="111"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sl-SI"/>
          </a:p>
        </p:txBody>
      </p:sp>
      <p:sp>
        <p:nvSpPr>
          <p:cNvPr id="30892" name="Freeform 283"/>
          <p:cNvSpPr>
            <a:spLocks/>
          </p:cNvSpPr>
          <p:nvPr/>
        </p:nvSpPr>
        <p:spPr bwMode="auto">
          <a:xfrm>
            <a:off x="3408363" y="4762500"/>
            <a:ext cx="177800" cy="177800"/>
          </a:xfrm>
          <a:custGeom>
            <a:avLst/>
            <a:gdLst>
              <a:gd name="T0" fmla="*/ 2147483646 w 224"/>
              <a:gd name="T1" fmla="*/ 2147483646 h 224"/>
              <a:gd name="T2" fmla="*/ 2147483646 w 224"/>
              <a:gd name="T3" fmla="*/ 2147483646 h 224"/>
              <a:gd name="T4" fmla="*/ 2147483646 w 224"/>
              <a:gd name="T5" fmla="*/ 2147483646 h 224"/>
              <a:gd name="T6" fmla="*/ 2147483646 w 224"/>
              <a:gd name="T7" fmla="*/ 2147483646 h 224"/>
              <a:gd name="T8" fmla="*/ 2147483646 w 224"/>
              <a:gd name="T9" fmla="*/ 2147483646 h 224"/>
              <a:gd name="T10" fmla="*/ 2147483646 w 224"/>
              <a:gd name="T11" fmla="*/ 2147483646 h 224"/>
              <a:gd name="T12" fmla="*/ 2147483646 w 224"/>
              <a:gd name="T13" fmla="*/ 2147483646 h 224"/>
              <a:gd name="T14" fmla="*/ 0 w 224"/>
              <a:gd name="T15" fmla="*/ 2147483646 h 224"/>
              <a:gd name="T16" fmla="*/ 0 w 224"/>
              <a:gd name="T17" fmla="*/ 2147483646 h 224"/>
              <a:gd name="T18" fmla="*/ 2147483646 w 224"/>
              <a:gd name="T19" fmla="*/ 2147483646 h 224"/>
              <a:gd name="T20" fmla="*/ 2147483646 w 224"/>
              <a:gd name="T21" fmla="*/ 2147483646 h 224"/>
              <a:gd name="T22" fmla="*/ 2147483646 w 224"/>
              <a:gd name="T23" fmla="*/ 2147483646 h 224"/>
              <a:gd name="T24" fmla="*/ 2147483646 w 224"/>
              <a:gd name="T25" fmla="*/ 2147483646 h 224"/>
              <a:gd name="T26" fmla="*/ 2147483646 w 224"/>
              <a:gd name="T27" fmla="*/ 2147483646 h 224"/>
              <a:gd name="T28" fmla="*/ 2147483646 w 224"/>
              <a:gd name="T29" fmla="*/ 2147483646 h 224"/>
              <a:gd name="T30" fmla="*/ 2147483646 w 224"/>
              <a:gd name="T31" fmla="*/ 2147483646 h 224"/>
              <a:gd name="T32" fmla="*/ 2147483646 w 224"/>
              <a:gd name="T33" fmla="*/ 2147483646 h 224"/>
              <a:gd name="T34" fmla="*/ 2147483646 w 224"/>
              <a:gd name="T35" fmla="*/ 2147483646 h 224"/>
              <a:gd name="T36" fmla="*/ 2147483646 w 224"/>
              <a:gd name="T37" fmla="*/ 2147483646 h 224"/>
              <a:gd name="T38" fmla="*/ 2147483646 w 224"/>
              <a:gd name="T39" fmla="*/ 2147483646 h 224"/>
              <a:gd name="T40" fmla="*/ 2147483646 w 224"/>
              <a:gd name="T41" fmla="*/ 2147483646 h 224"/>
              <a:gd name="T42" fmla="*/ 2147483646 w 224"/>
              <a:gd name="T43" fmla="*/ 2147483646 h 224"/>
              <a:gd name="T44" fmla="*/ 2147483646 w 224"/>
              <a:gd name="T45" fmla="*/ 2147483646 h 224"/>
              <a:gd name="T46" fmla="*/ 2147483646 w 224"/>
              <a:gd name="T47" fmla="*/ 2147483646 h 224"/>
              <a:gd name="T48" fmla="*/ 2147483646 w 224"/>
              <a:gd name="T49" fmla="*/ 2147483646 h 224"/>
              <a:gd name="T50" fmla="*/ 2147483646 w 224"/>
              <a:gd name="T51" fmla="*/ 2147483646 h 224"/>
              <a:gd name="T52" fmla="*/ 2147483646 w 224"/>
              <a:gd name="T53" fmla="*/ 2147483646 h 224"/>
              <a:gd name="T54" fmla="*/ 2147483646 w 224"/>
              <a:gd name="T55" fmla="*/ 2147483646 h 224"/>
              <a:gd name="T56" fmla="*/ 2147483646 w 224"/>
              <a:gd name="T57" fmla="*/ 2147483646 h 224"/>
              <a:gd name="T58" fmla="*/ 2147483646 w 224"/>
              <a:gd name="T59" fmla="*/ 2147483646 h 224"/>
              <a:gd name="T60" fmla="*/ 2147483646 w 224"/>
              <a:gd name="T61" fmla="*/ 2147483646 h 224"/>
              <a:gd name="T62" fmla="*/ 2147483646 w 224"/>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4" h="224">
                <a:moveTo>
                  <a:pt x="113" y="0"/>
                </a:moveTo>
                <a:lnTo>
                  <a:pt x="102" y="2"/>
                </a:lnTo>
                <a:lnTo>
                  <a:pt x="90" y="4"/>
                </a:lnTo>
                <a:lnTo>
                  <a:pt x="79" y="6"/>
                </a:lnTo>
                <a:lnTo>
                  <a:pt x="69" y="10"/>
                </a:lnTo>
                <a:lnTo>
                  <a:pt x="59" y="14"/>
                </a:lnTo>
                <a:lnTo>
                  <a:pt x="50" y="19"/>
                </a:lnTo>
                <a:lnTo>
                  <a:pt x="40" y="27"/>
                </a:lnTo>
                <a:lnTo>
                  <a:pt x="33" y="33"/>
                </a:lnTo>
                <a:lnTo>
                  <a:pt x="25" y="42"/>
                </a:lnTo>
                <a:lnTo>
                  <a:pt x="19" y="50"/>
                </a:lnTo>
                <a:lnTo>
                  <a:pt x="14" y="60"/>
                </a:lnTo>
                <a:lnTo>
                  <a:pt x="10" y="69"/>
                </a:lnTo>
                <a:lnTo>
                  <a:pt x="6" y="79"/>
                </a:lnTo>
                <a:lnTo>
                  <a:pt x="2" y="90"/>
                </a:lnTo>
                <a:lnTo>
                  <a:pt x="0" y="102"/>
                </a:lnTo>
                <a:lnTo>
                  <a:pt x="0" y="113"/>
                </a:lnTo>
                <a:lnTo>
                  <a:pt x="0" y="125"/>
                </a:lnTo>
                <a:lnTo>
                  <a:pt x="2" y="136"/>
                </a:lnTo>
                <a:lnTo>
                  <a:pt x="6" y="146"/>
                </a:lnTo>
                <a:lnTo>
                  <a:pt x="10" y="155"/>
                </a:lnTo>
                <a:lnTo>
                  <a:pt x="14" y="167"/>
                </a:lnTo>
                <a:lnTo>
                  <a:pt x="19" y="175"/>
                </a:lnTo>
                <a:lnTo>
                  <a:pt x="25" y="184"/>
                </a:lnTo>
                <a:lnTo>
                  <a:pt x="33" y="192"/>
                </a:lnTo>
                <a:lnTo>
                  <a:pt x="40" y="200"/>
                </a:lnTo>
                <a:lnTo>
                  <a:pt x="50" y="205"/>
                </a:lnTo>
                <a:lnTo>
                  <a:pt x="59" y="211"/>
                </a:lnTo>
                <a:lnTo>
                  <a:pt x="69" y="217"/>
                </a:lnTo>
                <a:lnTo>
                  <a:pt x="79" y="221"/>
                </a:lnTo>
                <a:lnTo>
                  <a:pt x="90" y="223"/>
                </a:lnTo>
                <a:lnTo>
                  <a:pt x="102" y="224"/>
                </a:lnTo>
                <a:lnTo>
                  <a:pt x="113" y="224"/>
                </a:lnTo>
                <a:lnTo>
                  <a:pt x="123" y="224"/>
                </a:lnTo>
                <a:lnTo>
                  <a:pt x="134" y="223"/>
                </a:lnTo>
                <a:lnTo>
                  <a:pt x="146" y="221"/>
                </a:lnTo>
                <a:lnTo>
                  <a:pt x="155" y="217"/>
                </a:lnTo>
                <a:lnTo>
                  <a:pt x="165" y="211"/>
                </a:lnTo>
                <a:lnTo>
                  <a:pt x="174" y="205"/>
                </a:lnTo>
                <a:lnTo>
                  <a:pt x="184" y="200"/>
                </a:lnTo>
                <a:lnTo>
                  <a:pt x="191" y="192"/>
                </a:lnTo>
                <a:lnTo>
                  <a:pt x="199" y="184"/>
                </a:lnTo>
                <a:lnTo>
                  <a:pt x="205" y="175"/>
                </a:lnTo>
                <a:lnTo>
                  <a:pt x="211" y="167"/>
                </a:lnTo>
                <a:lnTo>
                  <a:pt x="214" y="155"/>
                </a:lnTo>
                <a:lnTo>
                  <a:pt x="218" y="146"/>
                </a:lnTo>
                <a:lnTo>
                  <a:pt x="222" y="136"/>
                </a:lnTo>
                <a:lnTo>
                  <a:pt x="224" y="125"/>
                </a:lnTo>
                <a:lnTo>
                  <a:pt x="224" y="113"/>
                </a:lnTo>
                <a:lnTo>
                  <a:pt x="224" y="102"/>
                </a:lnTo>
                <a:lnTo>
                  <a:pt x="222" y="90"/>
                </a:lnTo>
                <a:lnTo>
                  <a:pt x="218" y="79"/>
                </a:lnTo>
                <a:lnTo>
                  <a:pt x="214" y="69"/>
                </a:lnTo>
                <a:lnTo>
                  <a:pt x="211" y="60"/>
                </a:lnTo>
                <a:lnTo>
                  <a:pt x="205" y="50"/>
                </a:lnTo>
                <a:lnTo>
                  <a:pt x="199" y="42"/>
                </a:lnTo>
                <a:lnTo>
                  <a:pt x="191" y="33"/>
                </a:lnTo>
                <a:lnTo>
                  <a:pt x="184" y="27"/>
                </a:lnTo>
                <a:lnTo>
                  <a:pt x="174" y="19"/>
                </a:lnTo>
                <a:lnTo>
                  <a:pt x="165" y="14"/>
                </a:lnTo>
                <a:lnTo>
                  <a:pt x="155" y="10"/>
                </a:lnTo>
                <a:lnTo>
                  <a:pt x="146" y="6"/>
                </a:lnTo>
                <a:lnTo>
                  <a:pt x="134" y="4"/>
                </a:lnTo>
                <a:lnTo>
                  <a:pt x="123" y="2"/>
                </a:lnTo>
                <a:lnTo>
                  <a:pt x="113" y="0"/>
                </a:lnTo>
                <a:close/>
              </a:path>
            </a:pathLst>
          </a:cu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893" name="Freeform 284"/>
          <p:cNvSpPr>
            <a:spLocks/>
          </p:cNvSpPr>
          <p:nvPr/>
        </p:nvSpPr>
        <p:spPr bwMode="auto">
          <a:xfrm>
            <a:off x="3408363" y="4762500"/>
            <a:ext cx="177800" cy="177800"/>
          </a:xfrm>
          <a:custGeom>
            <a:avLst/>
            <a:gdLst>
              <a:gd name="T0" fmla="*/ 2147483646 w 224"/>
              <a:gd name="T1" fmla="*/ 2147483646 h 224"/>
              <a:gd name="T2" fmla="*/ 2147483646 w 224"/>
              <a:gd name="T3" fmla="*/ 2147483646 h 224"/>
              <a:gd name="T4" fmla="*/ 2147483646 w 224"/>
              <a:gd name="T5" fmla="*/ 2147483646 h 224"/>
              <a:gd name="T6" fmla="*/ 2147483646 w 224"/>
              <a:gd name="T7" fmla="*/ 2147483646 h 224"/>
              <a:gd name="T8" fmla="*/ 2147483646 w 224"/>
              <a:gd name="T9" fmla="*/ 2147483646 h 224"/>
              <a:gd name="T10" fmla="*/ 2147483646 w 224"/>
              <a:gd name="T11" fmla="*/ 2147483646 h 224"/>
              <a:gd name="T12" fmla="*/ 2147483646 w 224"/>
              <a:gd name="T13" fmla="*/ 2147483646 h 224"/>
              <a:gd name="T14" fmla="*/ 0 w 224"/>
              <a:gd name="T15" fmla="*/ 2147483646 h 224"/>
              <a:gd name="T16" fmla="*/ 0 w 224"/>
              <a:gd name="T17" fmla="*/ 2147483646 h 224"/>
              <a:gd name="T18" fmla="*/ 2147483646 w 224"/>
              <a:gd name="T19" fmla="*/ 2147483646 h 224"/>
              <a:gd name="T20" fmla="*/ 2147483646 w 224"/>
              <a:gd name="T21" fmla="*/ 2147483646 h 224"/>
              <a:gd name="T22" fmla="*/ 2147483646 w 224"/>
              <a:gd name="T23" fmla="*/ 2147483646 h 224"/>
              <a:gd name="T24" fmla="*/ 2147483646 w 224"/>
              <a:gd name="T25" fmla="*/ 2147483646 h 224"/>
              <a:gd name="T26" fmla="*/ 2147483646 w 224"/>
              <a:gd name="T27" fmla="*/ 2147483646 h 224"/>
              <a:gd name="T28" fmla="*/ 2147483646 w 224"/>
              <a:gd name="T29" fmla="*/ 2147483646 h 224"/>
              <a:gd name="T30" fmla="*/ 2147483646 w 224"/>
              <a:gd name="T31" fmla="*/ 2147483646 h 224"/>
              <a:gd name="T32" fmla="*/ 2147483646 w 224"/>
              <a:gd name="T33" fmla="*/ 2147483646 h 224"/>
              <a:gd name="T34" fmla="*/ 2147483646 w 224"/>
              <a:gd name="T35" fmla="*/ 2147483646 h 224"/>
              <a:gd name="T36" fmla="*/ 2147483646 w 224"/>
              <a:gd name="T37" fmla="*/ 2147483646 h 224"/>
              <a:gd name="T38" fmla="*/ 2147483646 w 224"/>
              <a:gd name="T39" fmla="*/ 2147483646 h 224"/>
              <a:gd name="T40" fmla="*/ 2147483646 w 224"/>
              <a:gd name="T41" fmla="*/ 2147483646 h 224"/>
              <a:gd name="T42" fmla="*/ 2147483646 w 224"/>
              <a:gd name="T43" fmla="*/ 2147483646 h 224"/>
              <a:gd name="T44" fmla="*/ 2147483646 w 224"/>
              <a:gd name="T45" fmla="*/ 2147483646 h 224"/>
              <a:gd name="T46" fmla="*/ 2147483646 w 224"/>
              <a:gd name="T47" fmla="*/ 2147483646 h 224"/>
              <a:gd name="T48" fmla="*/ 2147483646 w 224"/>
              <a:gd name="T49" fmla="*/ 2147483646 h 224"/>
              <a:gd name="T50" fmla="*/ 2147483646 w 224"/>
              <a:gd name="T51" fmla="*/ 2147483646 h 224"/>
              <a:gd name="T52" fmla="*/ 2147483646 w 224"/>
              <a:gd name="T53" fmla="*/ 2147483646 h 224"/>
              <a:gd name="T54" fmla="*/ 2147483646 w 224"/>
              <a:gd name="T55" fmla="*/ 2147483646 h 224"/>
              <a:gd name="T56" fmla="*/ 2147483646 w 224"/>
              <a:gd name="T57" fmla="*/ 2147483646 h 224"/>
              <a:gd name="T58" fmla="*/ 2147483646 w 224"/>
              <a:gd name="T59" fmla="*/ 2147483646 h 224"/>
              <a:gd name="T60" fmla="*/ 2147483646 w 224"/>
              <a:gd name="T61" fmla="*/ 2147483646 h 224"/>
              <a:gd name="T62" fmla="*/ 2147483646 w 224"/>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4" h="224">
                <a:moveTo>
                  <a:pt x="113" y="0"/>
                </a:moveTo>
                <a:lnTo>
                  <a:pt x="102" y="2"/>
                </a:lnTo>
                <a:lnTo>
                  <a:pt x="90" y="4"/>
                </a:lnTo>
                <a:lnTo>
                  <a:pt x="79" y="6"/>
                </a:lnTo>
                <a:lnTo>
                  <a:pt x="69" y="10"/>
                </a:lnTo>
                <a:lnTo>
                  <a:pt x="59" y="14"/>
                </a:lnTo>
                <a:lnTo>
                  <a:pt x="50" y="19"/>
                </a:lnTo>
                <a:lnTo>
                  <a:pt x="40" y="27"/>
                </a:lnTo>
                <a:lnTo>
                  <a:pt x="33" y="33"/>
                </a:lnTo>
                <a:lnTo>
                  <a:pt x="25" y="42"/>
                </a:lnTo>
                <a:lnTo>
                  <a:pt x="19" y="50"/>
                </a:lnTo>
                <a:lnTo>
                  <a:pt x="14" y="60"/>
                </a:lnTo>
                <a:lnTo>
                  <a:pt x="10" y="69"/>
                </a:lnTo>
                <a:lnTo>
                  <a:pt x="6" y="79"/>
                </a:lnTo>
                <a:lnTo>
                  <a:pt x="2" y="90"/>
                </a:lnTo>
                <a:lnTo>
                  <a:pt x="0" y="102"/>
                </a:lnTo>
                <a:lnTo>
                  <a:pt x="0" y="113"/>
                </a:lnTo>
                <a:lnTo>
                  <a:pt x="0" y="125"/>
                </a:lnTo>
                <a:lnTo>
                  <a:pt x="2" y="136"/>
                </a:lnTo>
                <a:lnTo>
                  <a:pt x="6" y="146"/>
                </a:lnTo>
                <a:lnTo>
                  <a:pt x="10" y="155"/>
                </a:lnTo>
                <a:lnTo>
                  <a:pt x="14" y="167"/>
                </a:lnTo>
                <a:lnTo>
                  <a:pt x="19" y="175"/>
                </a:lnTo>
                <a:lnTo>
                  <a:pt x="25" y="184"/>
                </a:lnTo>
                <a:lnTo>
                  <a:pt x="33" y="192"/>
                </a:lnTo>
                <a:lnTo>
                  <a:pt x="40" y="200"/>
                </a:lnTo>
                <a:lnTo>
                  <a:pt x="50" y="205"/>
                </a:lnTo>
                <a:lnTo>
                  <a:pt x="59" y="211"/>
                </a:lnTo>
                <a:lnTo>
                  <a:pt x="69" y="217"/>
                </a:lnTo>
                <a:lnTo>
                  <a:pt x="79" y="221"/>
                </a:lnTo>
                <a:lnTo>
                  <a:pt x="90" y="223"/>
                </a:lnTo>
                <a:lnTo>
                  <a:pt x="102" y="224"/>
                </a:lnTo>
                <a:lnTo>
                  <a:pt x="113" y="224"/>
                </a:lnTo>
                <a:lnTo>
                  <a:pt x="123" y="224"/>
                </a:lnTo>
                <a:lnTo>
                  <a:pt x="134" y="223"/>
                </a:lnTo>
                <a:lnTo>
                  <a:pt x="146" y="221"/>
                </a:lnTo>
                <a:lnTo>
                  <a:pt x="155" y="217"/>
                </a:lnTo>
                <a:lnTo>
                  <a:pt x="165" y="211"/>
                </a:lnTo>
                <a:lnTo>
                  <a:pt x="174" y="205"/>
                </a:lnTo>
                <a:lnTo>
                  <a:pt x="184" y="200"/>
                </a:lnTo>
                <a:lnTo>
                  <a:pt x="191" y="192"/>
                </a:lnTo>
                <a:lnTo>
                  <a:pt x="199" y="184"/>
                </a:lnTo>
                <a:lnTo>
                  <a:pt x="205" y="175"/>
                </a:lnTo>
                <a:lnTo>
                  <a:pt x="211" y="167"/>
                </a:lnTo>
                <a:lnTo>
                  <a:pt x="214" y="155"/>
                </a:lnTo>
                <a:lnTo>
                  <a:pt x="218" y="146"/>
                </a:lnTo>
                <a:lnTo>
                  <a:pt x="222" y="136"/>
                </a:lnTo>
                <a:lnTo>
                  <a:pt x="224" y="125"/>
                </a:lnTo>
                <a:lnTo>
                  <a:pt x="224" y="113"/>
                </a:lnTo>
                <a:lnTo>
                  <a:pt x="224" y="102"/>
                </a:lnTo>
                <a:lnTo>
                  <a:pt x="222" y="90"/>
                </a:lnTo>
                <a:lnTo>
                  <a:pt x="218" y="79"/>
                </a:lnTo>
                <a:lnTo>
                  <a:pt x="214" y="69"/>
                </a:lnTo>
                <a:lnTo>
                  <a:pt x="211" y="60"/>
                </a:lnTo>
                <a:lnTo>
                  <a:pt x="205" y="50"/>
                </a:lnTo>
                <a:lnTo>
                  <a:pt x="199" y="42"/>
                </a:lnTo>
                <a:lnTo>
                  <a:pt x="191" y="33"/>
                </a:lnTo>
                <a:lnTo>
                  <a:pt x="184" y="27"/>
                </a:lnTo>
                <a:lnTo>
                  <a:pt x="174" y="19"/>
                </a:lnTo>
                <a:lnTo>
                  <a:pt x="165" y="14"/>
                </a:lnTo>
                <a:lnTo>
                  <a:pt x="155" y="10"/>
                </a:lnTo>
                <a:lnTo>
                  <a:pt x="146" y="6"/>
                </a:lnTo>
                <a:lnTo>
                  <a:pt x="134" y="4"/>
                </a:lnTo>
                <a:lnTo>
                  <a:pt x="123" y="2"/>
                </a:lnTo>
                <a:lnTo>
                  <a:pt x="113"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sl-SI"/>
          </a:p>
        </p:txBody>
      </p:sp>
      <p:sp>
        <p:nvSpPr>
          <p:cNvPr id="30894" name="Freeform 285"/>
          <p:cNvSpPr>
            <a:spLocks/>
          </p:cNvSpPr>
          <p:nvPr/>
        </p:nvSpPr>
        <p:spPr bwMode="auto">
          <a:xfrm>
            <a:off x="2327275" y="4224338"/>
            <a:ext cx="176213" cy="177800"/>
          </a:xfrm>
          <a:custGeom>
            <a:avLst/>
            <a:gdLst>
              <a:gd name="T0" fmla="*/ 2147483646 w 222"/>
              <a:gd name="T1" fmla="*/ 2147483646 h 224"/>
              <a:gd name="T2" fmla="*/ 2147483646 w 222"/>
              <a:gd name="T3" fmla="*/ 2147483646 h 224"/>
              <a:gd name="T4" fmla="*/ 2147483646 w 222"/>
              <a:gd name="T5" fmla="*/ 2147483646 h 224"/>
              <a:gd name="T6" fmla="*/ 2147483646 w 222"/>
              <a:gd name="T7" fmla="*/ 2147483646 h 224"/>
              <a:gd name="T8" fmla="*/ 2147483646 w 222"/>
              <a:gd name="T9" fmla="*/ 2147483646 h 224"/>
              <a:gd name="T10" fmla="*/ 2147483646 w 222"/>
              <a:gd name="T11" fmla="*/ 2147483646 h 224"/>
              <a:gd name="T12" fmla="*/ 2147483646 w 222"/>
              <a:gd name="T13" fmla="*/ 2147483646 h 224"/>
              <a:gd name="T14" fmla="*/ 0 w 222"/>
              <a:gd name="T15" fmla="*/ 2147483646 h 224"/>
              <a:gd name="T16" fmla="*/ 0 w 222"/>
              <a:gd name="T17" fmla="*/ 2147483646 h 224"/>
              <a:gd name="T18" fmla="*/ 2147483646 w 222"/>
              <a:gd name="T19" fmla="*/ 2147483646 h 224"/>
              <a:gd name="T20" fmla="*/ 2147483646 w 222"/>
              <a:gd name="T21" fmla="*/ 2147483646 h 224"/>
              <a:gd name="T22" fmla="*/ 2147483646 w 222"/>
              <a:gd name="T23" fmla="*/ 2147483646 h 224"/>
              <a:gd name="T24" fmla="*/ 2147483646 w 222"/>
              <a:gd name="T25" fmla="*/ 2147483646 h 224"/>
              <a:gd name="T26" fmla="*/ 2147483646 w 222"/>
              <a:gd name="T27" fmla="*/ 2147483646 h 224"/>
              <a:gd name="T28" fmla="*/ 2147483646 w 222"/>
              <a:gd name="T29" fmla="*/ 2147483646 h 224"/>
              <a:gd name="T30" fmla="*/ 2147483646 w 222"/>
              <a:gd name="T31" fmla="*/ 2147483646 h 224"/>
              <a:gd name="T32" fmla="*/ 2147483646 w 222"/>
              <a:gd name="T33" fmla="*/ 2147483646 h 224"/>
              <a:gd name="T34" fmla="*/ 2147483646 w 222"/>
              <a:gd name="T35" fmla="*/ 2147483646 h 224"/>
              <a:gd name="T36" fmla="*/ 2147483646 w 222"/>
              <a:gd name="T37" fmla="*/ 2147483646 h 224"/>
              <a:gd name="T38" fmla="*/ 2147483646 w 222"/>
              <a:gd name="T39" fmla="*/ 2147483646 h 224"/>
              <a:gd name="T40" fmla="*/ 2147483646 w 222"/>
              <a:gd name="T41" fmla="*/ 2147483646 h 224"/>
              <a:gd name="T42" fmla="*/ 2147483646 w 222"/>
              <a:gd name="T43" fmla="*/ 2147483646 h 224"/>
              <a:gd name="T44" fmla="*/ 2147483646 w 222"/>
              <a:gd name="T45" fmla="*/ 2147483646 h 224"/>
              <a:gd name="T46" fmla="*/ 2147483646 w 222"/>
              <a:gd name="T47" fmla="*/ 2147483646 h 224"/>
              <a:gd name="T48" fmla="*/ 2147483646 w 222"/>
              <a:gd name="T49" fmla="*/ 2147483646 h 224"/>
              <a:gd name="T50" fmla="*/ 2147483646 w 222"/>
              <a:gd name="T51" fmla="*/ 2147483646 h 224"/>
              <a:gd name="T52" fmla="*/ 2147483646 w 222"/>
              <a:gd name="T53" fmla="*/ 2147483646 h 224"/>
              <a:gd name="T54" fmla="*/ 2147483646 w 222"/>
              <a:gd name="T55" fmla="*/ 2147483646 h 224"/>
              <a:gd name="T56" fmla="*/ 2147483646 w 222"/>
              <a:gd name="T57" fmla="*/ 2147483646 h 224"/>
              <a:gd name="T58" fmla="*/ 2147483646 w 222"/>
              <a:gd name="T59" fmla="*/ 2147483646 h 224"/>
              <a:gd name="T60" fmla="*/ 2147483646 w 222"/>
              <a:gd name="T61" fmla="*/ 2147483646 h 224"/>
              <a:gd name="T62" fmla="*/ 2147483646 w 222"/>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2" h="224">
                <a:moveTo>
                  <a:pt x="111" y="0"/>
                </a:moveTo>
                <a:lnTo>
                  <a:pt x="100" y="2"/>
                </a:lnTo>
                <a:lnTo>
                  <a:pt x="88" y="2"/>
                </a:lnTo>
                <a:lnTo>
                  <a:pt x="79" y="6"/>
                </a:lnTo>
                <a:lnTo>
                  <a:pt x="67" y="10"/>
                </a:lnTo>
                <a:lnTo>
                  <a:pt x="58" y="14"/>
                </a:lnTo>
                <a:lnTo>
                  <a:pt x="48" y="19"/>
                </a:lnTo>
                <a:lnTo>
                  <a:pt x="40" y="27"/>
                </a:lnTo>
                <a:lnTo>
                  <a:pt x="33" y="33"/>
                </a:lnTo>
                <a:lnTo>
                  <a:pt x="25" y="42"/>
                </a:lnTo>
                <a:lnTo>
                  <a:pt x="19" y="50"/>
                </a:lnTo>
                <a:lnTo>
                  <a:pt x="14" y="60"/>
                </a:lnTo>
                <a:lnTo>
                  <a:pt x="8" y="69"/>
                </a:lnTo>
                <a:lnTo>
                  <a:pt x="4" y="79"/>
                </a:lnTo>
                <a:lnTo>
                  <a:pt x="2" y="90"/>
                </a:lnTo>
                <a:lnTo>
                  <a:pt x="0" y="102"/>
                </a:lnTo>
                <a:lnTo>
                  <a:pt x="0" y="113"/>
                </a:lnTo>
                <a:lnTo>
                  <a:pt x="0" y="125"/>
                </a:lnTo>
                <a:lnTo>
                  <a:pt x="2" y="134"/>
                </a:lnTo>
                <a:lnTo>
                  <a:pt x="4" y="146"/>
                </a:lnTo>
                <a:lnTo>
                  <a:pt x="8" y="155"/>
                </a:lnTo>
                <a:lnTo>
                  <a:pt x="14" y="165"/>
                </a:lnTo>
                <a:lnTo>
                  <a:pt x="19" y="174"/>
                </a:lnTo>
                <a:lnTo>
                  <a:pt x="25" y="184"/>
                </a:lnTo>
                <a:lnTo>
                  <a:pt x="33" y="192"/>
                </a:lnTo>
                <a:lnTo>
                  <a:pt x="40" y="199"/>
                </a:lnTo>
                <a:lnTo>
                  <a:pt x="48" y="205"/>
                </a:lnTo>
                <a:lnTo>
                  <a:pt x="58" y="211"/>
                </a:lnTo>
                <a:lnTo>
                  <a:pt x="67" y="215"/>
                </a:lnTo>
                <a:lnTo>
                  <a:pt x="79" y="219"/>
                </a:lnTo>
                <a:lnTo>
                  <a:pt x="88" y="222"/>
                </a:lnTo>
                <a:lnTo>
                  <a:pt x="100" y="224"/>
                </a:lnTo>
                <a:lnTo>
                  <a:pt x="111" y="224"/>
                </a:lnTo>
                <a:lnTo>
                  <a:pt x="123" y="224"/>
                </a:lnTo>
                <a:lnTo>
                  <a:pt x="134" y="222"/>
                </a:lnTo>
                <a:lnTo>
                  <a:pt x="144" y="219"/>
                </a:lnTo>
                <a:lnTo>
                  <a:pt x="155" y="215"/>
                </a:lnTo>
                <a:lnTo>
                  <a:pt x="165" y="211"/>
                </a:lnTo>
                <a:lnTo>
                  <a:pt x="174" y="205"/>
                </a:lnTo>
                <a:lnTo>
                  <a:pt x="182" y="199"/>
                </a:lnTo>
                <a:lnTo>
                  <a:pt x="190" y="192"/>
                </a:lnTo>
                <a:lnTo>
                  <a:pt x="197" y="184"/>
                </a:lnTo>
                <a:lnTo>
                  <a:pt x="203" y="174"/>
                </a:lnTo>
                <a:lnTo>
                  <a:pt x="209" y="165"/>
                </a:lnTo>
                <a:lnTo>
                  <a:pt x="214" y="155"/>
                </a:lnTo>
                <a:lnTo>
                  <a:pt x="218" y="146"/>
                </a:lnTo>
                <a:lnTo>
                  <a:pt x="220" y="134"/>
                </a:lnTo>
                <a:lnTo>
                  <a:pt x="222" y="125"/>
                </a:lnTo>
                <a:lnTo>
                  <a:pt x="222" y="113"/>
                </a:lnTo>
                <a:lnTo>
                  <a:pt x="222" y="102"/>
                </a:lnTo>
                <a:lnTo>
                  <a:pt x="220" y="90"/>
                </a:lnTo>
                <a:lnTo>
                  <a:pt x="218" y="79"/>
                </a:lnTo>
                <a:lnTo>
                  <a:pt x="214" y="69"/>
                </a:lnTo>
                <a:lnTo>
                  <a:pt x="209" y="60"/>
                </a:lnTo>
                <a:lnTo>
                  <a:pt x="203" y="50"/>
                </a:lnTo>
                <a:lnTo>
                  <a:pt x="197" y="42"/>
                </a:lnTo>
                <a:lnTo>
                  <a:pt x="190" y="33"/>
                </a:lnTo>
                <a:lnTo>
                  <a:pt x="182" y="27"/>
                </a:lnTo>
                <a:lnTo>
                  <a:pt x="174" y="19"/>
                </a:lnTo>
                <a:lnTo>
                  <a:pt x="165" y="14"/>
                </a:lnTo>
                <a:lnTo>
                  <a:pt x="155" y="10"/>
                </a:lnTo>
                <a:lnTo>
                  <a:pt x="144" y="6"/>
                </a:lnTo>
                <a:lnTo>
                  <a:pt x="134" y="2"/>
                </a:lnTo>
                <a:lnTo>
                  <a:pt x="123" y="2"/>
                </a:lnTo>
                <a:lnTo>
                  <a:pt x="111" y="0"/>
                </a:lnTo>
                <a:close/>
              </a:path>
            </a:pathLst>
          </a:cu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895" name="Freeform 286"/>
          <p:cNvSpPr>
            <a:spLocks/>
          </p:cNvSpPr>
          <p:nvPr/>
        </p:nvSpPr>
        <p:spPr bwMode="auto">
          <a:xfrm>
            <a:off x="2327275" y="4224338"/>
            <a:ext cx="176213" cy="177800"/>
          </a:xfrm>
          <a:custGeom>
            <a:avLst/>
            <a:gdLst>
              <a:gd name="T0" fmla="*/ 2147483646 w 222"/>
              <a:gd name="T1" fmla="*/ 2147483646 h 224"/>
              <a:gd name="T2" fmla="*/ 2147483646 w 222"/>
              <a:gd name="T3" fmla="*/ 2147483646 h 224"/>
              <a:gd name="T4" fmla="*/ 2147483646 w 222"/>
              <a:gd name="T5" fmla="*/ 2147483646 h 224"/>
              <a:gd name="T6" fmla="*/ 2147483646 w 222"/>
              <a:gd name="T7" fmla="*/ 2147483646 h 224"/>
              <a:gd name="T8" fmla="*/ 2147483646 w 222"/>
              <a:gd name="T9" fmla="*/ 2147483646 h 224"/>
              <a:gd name="T10" fmla="*/ 2147483646 w 222"/>
              <a:gd name="T11" fmla="*/ 2147483646 h 224"/>
              <a:gd name="T12" fmla="*/ 2147483646 w 222"/>
              <a:gd name="T13" fmla="*/ 2147483646 h 224"/>
              <a:gd name="T14" fmla="*/ 0 w 222"/>
              <a:gd name="T15" fmla="*/ 2147483646 h 224"/>
              <a:gd name="T16" fmla="*/ 0 w 222"/>
              <a:gd name="T17" fmla="*/ 2147483646 h 224"/>
              <a:gd name="T18" fmla="*/ 2147483646 w 222"/>
              <a:gd name="T19" fmla="*/ 2147483646 h 224"/>
              <a:gd name="T20" fmla="*/ 2147483646 w 222"/>
              <a:gd name="T21" fmla="*/ 2147483646 h 224"/>
              <a:gd name="T22" fmla="*/ 2147483646 w 222"/>
              <a:gd name="T23" fmla="*/ 2147483646 h 224"/>
              <a:gd name="T24" fmla="*/ 2147483646 w 222"/>
              <a:gd name="T25" fmla="*/ 2147483646 h 224"/>
              <a:gd name="T26" fmla="*/ 2147483646 w 222"/>
              <a:gd name="T27" fmla="*/ 2147483646 h 224"/>
              <a:gd name="T28" fmla="*/ 2147483646 w 222"/>
              <a:gd name="T29" fmla="*/ 2147483646 h 224"/>
              <a:gd name="T30" fmla="*/ 2147483646 w 222"/>
              <a:gd name="T31" fmla="*/ 2147483646 h 224"/>
              <a:gd name="T32" fmla="*/ 2147483646 w 222"/>
              <a:gd name="T33" fmla="*/ 2147483646 h 224"/>
              <a:gd name="T34" fmla="*/ 2147483646 w 222"/>
              <a:gd name="T35" fmla="*/ 2147483646 h 224"/>
              <a:gd name="T36" fmla="*/ 2147483646 w 222"/>
              <a:gd name="T37" fmla="*/ 2147483646 h 224"/>
              <a:gd name="T38" fmla="*/ 2147483646 w 222"/>
              <a:gd name="T39" fmla="*/ 2147483646 h 224"/>
              <a:gd name="T40" fmla="*/ 2147483646 w 222"/>
              <a:gd name="T41" fmla="*/ 2147483646 h 224"/>
              <a:gd name="T42" fmla="*/ 2147483646 w 222"/>
              <a:gd name="T43" fmla="*/ 2147483646 h 224"/>
              <a:gd name="T44" fmla="*/ 2147483646 w 222"/>
              <a:gd name="T45" fmla="*/ 2147483646 h 224"/>
              <a:gd name="T46" fmla="*/ 2147483646 w 222"/>
              <a:gd name="T47" fmla="*/ 2147483646 h 224"/>
              <a:gd name="T48" fmla="*/ 2147483646 w 222"/>
              <a:gd name="T49" fmla="*/ 2147483646 h 224"/>
              <a:gd name="T50" fmla="*/ 2147483646 w 222"/>
              <a:gd name="T51" fmla="*/ 2147483646 h 224"/>
              <a:gd name="T52" fmla="*/ 2147483646 w 222"/>
              <a:gd name="T53" fmla="*/ 2147483646 h 224"/>
              <a:gd name="T54" fmla="*/ 2147483646 w 222"/>
              <a:gd name="T55" fmla="*/ 2147483646 h 224"/>
              <a:gd name="T56" fmla="*/ 2147483646 w 222"/>
              <a:gd name="T57" fmla="*/ 2147483646 h 224"/>
              <a:gd name="T58" fmla="*/ 2147483646 w 222"/>
              <a:gd name="T59" fmla="*/ 2147483646 h 224"/>
              <a:gd name="T60" fmla="*/ 2147483646 w 222"/>
              <a:gd name="T61" fmla="*/ 2147483646 h 224"/>
              <a:gd name="T62" fmla="*/ 2147483646 w 222"/>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2" h="224">
                <a:moveTo>
                  <a:pt x="111" y="0"/>
                </a:moveTo>
                <a:lnTo>
                  <a:pt x="100" y="2"/>
                </a:lnTo>
                <a:lnTo>
                  <a:pt x="88" y="2"/>
                </a:lnTo>
                <a:lnTo>
                  <a:pt x="79" y="6"/>
                </a:lnTo>
                <a:lnTo>
                  <a:pt x="67" y="10"/>
                </a:lnTo>
                <a:lnTo>
                  <a:pt x="58" y="14"/>
                </a:lnTo>
                <a:lnTo>
                  <a:pt x="48" y="19"/>
                </a:lnTo>
                <a:lnTo>
                  <a:pt x="40" y="27"/>
                </a:lnTo>
                <a:lnTo>
                  <a:pt x="33" y="33"/>
                </a:lnTo>
                <a:lnTo>
                  <a:pt x="25" y="42"/>
                </a:lnTo>
                <a:lnTo>
                  <a:pt x="19" y="50"/>
                </a:lnTo>
                <a:lnTo>
                  <a:pt x="14" y="60"/>
                </a:lnTo>
                <a:lnTo>
                  <a:pt x="8" y="69"/>
                </a:lnTo>
                <a:lnTo>
                  <a:pt x="4" y="79"/>
                </a:lnTo>
                <a:lnTo>
                  <a:pt x="2" y="90"/>
                </a:lnTo>
                <a:lnTo>
                  <a:pt x="0" y="102"/>
                </a:lnTo>
                <a:lnTo>
                  <a:pt x="0" y="113"/>
                </a:lnTo>
                <a:lnTo>
                  <a:pt x="0" y="125"/>
                </a:lnTo>
                <a:lnTo>
                  <a:pt x="2" y="134"/>
                </a:lnTo>
                <a:lnTo>
                  <a:pt x="4" y="146"/>
                </a:lnTo>
                <a:lnTo>
                  <a:pt x="8" y="155"/>
                </a:lnTo>
                <a:lnTo>
                  <a:pt x="14" y="165"/>
                </a:lnTo>
                <a:lnTo>
                  <a:pt x="19" y="174"/>
                </a:lnTo>
                <a:lnTo>
                  <a:pt x="25" y="184"/>
                </a:lnTo>
                <a:lnTo>
                  <a:pt x="33" y="192"/>
                </a:lnTo>
                <a:lnTo>
                  <a:pt x="40" y="199"/>
                </a:lnTo>
                <a:lnTo>
                  <a:pt x="48" y="205"/>
                </a:lnTo>
                <a:lnTo>
                  <a:pt x="58" y="211"/>
                </a:lnTo>
                <a:lnTo>
                  <a:pt x="67" y="215"/>
                </a:lnTo>
                <a:lnTo>
                  <a:pt x="79" y="219"/>
                </a:lnTo>
                <a:lnTo>
                  <a:pt x="88" y="222"/>
                </a:lnTo>
                <a:lnTo>
                  <a:pt x="100" y="224"/>
                </a:lnTo>
                <a:lnTo>
                  <a:pt x="111" y="224"/>
                </a:lnTo>
                <a:lnTo>
                  <a:pt x="123" y="224"/>
                </a:lnTo>
                <a:lnTo>
                  <a:pt x="134" y="222"/>
                </a:lnTo>
                <a:lnTo>
                  <a:pt x="144" y="219"/>
                </a:lnTo>
                <a:lnTo>
                  <a:pt x="155" y="215"/>
                </a:lnTo>
                <a:lnTo>
                  <a:pt x="165" y="211"/>
                </a:lnTo>
                <a:lnTo>
                  <a:pt x="174" y="205"/>
                </a:lnTo>
                <a:lnTo>
                  <a:pt x="182" y="199"/>
                </a:lnTo>
                <a:lnTo>
                  <a:pt x="190" y="192"/>
                </a:lnTo>
                <a:lnTo>
                  <a:pt x="197" y="184"/>
                </a:lnTo>
                <a:lnTo>
                  <a:pt x="203" y="174"/>
                </a:lnTo>
                <a:lnTo>
                  <a:pt x="209" y="165"/>
                </a:lnTo>
                <a:lnTo>
                  <a:pt x="214" y="155"/>
                </a:lnTo>
                <a:lnTo>
                  <a:pt x="218" y="146"/>
                </a:lnTo>
                <a:lnTo>
                  <a:pt x="220" y="134"/>
                </a:lnTo>
                <a:lnTo>
                  <a:pt x="222" y="125"/>
                </a:lnTo>
                <a:lnTo>
                  <a:pt x="222" y="113"/>
                </a:lnTo>
                <a:lnTo>
                  <a:pt x="222" y="102"/>
                </a:lnTo>
                <a:lnTo>
                  <a:pt x="220" y="90"/>
                </a:lnTo>
                <a:lnTo>
                  <a:pt x="218" y="79"/>
                </a:lnTo>
                <a:lnTo>
                  <a:pt x="214" y="69"/>
                </a:lnTo>
                <a:lnTo>
                  <a:pt x="209" y="60"/>
                </a:lnTo>
                <a:lnTo>
                  <a:pt x="203" y="50"/>
                </a:lnTo>
                <a:lnTo>
                  <a:pt x="197" y="42"/>
                </a:lnTo>
                <a:lnTo>
                  <a:pt x="190" y="33"/>
                </a:lnTo>
                <a:lnTo>
                  <a:pt x="182" y="27"/>
                </a:lnTo>
                <a:lnTo>
                  <a:pt x="174" y="19"/>
                </a:lnTo>
                <a:lnTo>
                  <a:pt x="165" y="14"/>
                </a:lnTo>
                <a:lnTo>
                  <a:pt x="155" y="10"/>
                </a:lnTo>
                <a:lnTo>
                  <a:pt x="144" y="6"/>
                </a:lnTo>
                <a:lnTo>
                  <a:pt x="134" y="2"/>
                </a:lnTo>
                <a:lnTo>
                  <a:pt x="123" y="2"/>
                </a:lnTo>
                <a:lnTo>
                  <a:pt x="111"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sl-SI"/>
          </a:p>
        </p:txBody>
      </p:sp>
      <p:sp>
        <p:nvSpPr>
          <p:cNvPr id="30896" name="Freeform 287"/>
          <p:cNvSpPr>
            <a:spLocks/>
          </p:cNvSpPr>
          <p:nvPr/>
        </p:nvSpPr>
        <p:spPr bwMode="auto">
          <a:xfrm>
            <a:off x="2327275" y="4762500"/>
            <a:ext cx="176213" cy="177800"/>
          </a:xfrm>
          <a:custGeom>
            <a:avLst/>
            <a:gdLst>
              <a:gd name="T0" fmla="*/ 2147483646 w 222"/>
              <a:gd name="T1" fmla="*/ 2147483646 h 224"/>
              <a:gd name="T2" fmla="*/ 2147483646 w 222"/>
              <a:gd name="T3" fmla="*/ 2147483646 h 224"/>
              <a:gd name="T4" fmla="*/ 2147483646 w 222"/>
              <a:gd name="T5" fmla="*/ 2147483646 h 224"/>
              <a:gd name="T6" fmla="*/ 2147483646 w 222"/>
              <a:gd name="T7" fmla="*/ 2147483646 h 224"/>
              <a:gd name="T8" fmla="*/ 2147483646 w 222"/>
              <a:gd name="T9" fmla="*/ 2147483646 h 224"/>
              <a:gd name="T10" fmla="*/ 2147483646 w 222"/>
              <a:gd name="T11" fmla="*/ 2147483646 h 224"/>
              <a:gd name="T12" fmla="*/ 2147483646 w 222"/>
              <a:gd name="T13" fmla="*/ 2147483646 h 224"/>
              <a:gd name="T14" fmla="*/ 0 w 222"/>
              <a:gd name="T15" fmla="*/ 2147483646 h 224"/>
              <a:gd name="T16" fmla="*/ 0 w 222"/>
              <a:gd name="T17" fmla="*/ 2147483646 h 224"/>
              <a:gd name="T18" fmla="*/ 2147483646 w 222"/>
              <a:gd name="T19" fmla="*/ 2147483646 h 224"/>
              <a:gd name="T20" fmla="*/ 2147483646 w 222"/>
              <a:gd name="T21" fmla="*/ 2147483646 h 224"/>
              <a:gd name="T22" fmla="*/ 2147483646 w 222"/>
              <a:gd name="T23" fmla="*/ 2147483646 h 224"/>
              <a:gd name="T24" fmla="*/ 2147483646 w 222"/>
              <a:gd name="T25" fmla="*/ 2147483646 h 224"/>
              <a:gd name="T26" fmla="*/ 2147483646 w 222"/>
              <a:gd name="T27" fmla="*/ 2147483646 h 224"/>
              <a:gd name="T28" fmla="*/ 2147483646 w 222"/>
              <a:gd name="T29" fmla="*/ 2147483646 h 224"/>
              <a:gd name="T30" fmla="*/ 2147483646 w 222"/>
              <a:gd name="T31" fmla="*/ 2147483646 h 224"/>
              <a:gd name="T32" fmla="*/ 2147483646 w 222"/>
              <a:gd name="T33" fmla="*/ 2147483646 h 224"/>
              <a:gd name="T34" fmla="*/ 2147483646 w 222"/>
              <a:gd name="T35" fmla="*/ 2147483646 h 224"/>
              <a:gd name="T36" fmla="*/ 2147483646 w 222"/>
              <a:gd name="T37" fmla="*/ 2147483646 h 224"/>
              <a:gd name="T38" fmla="*/ 2147483646 w 222"/>
              <a:gd name="T39" fmla="*/ 2147483646 h 224"/>
              <a:gd name="T40" fmla="*/ 2147483646 w 222"/>
              <a:gd name="T41" fmla="*/ 2147483646 h 224"/>
              <a:gd name="T42" fmla="*/ 2147483646 w 222"/>
              <a:gd name="T43" fmla="*/ 2147483646 h 224"/>
              <a:gd name="T44" fmla="*/ 2147483646 w 222"/>
              <a:gd name="T45" fmla="*/ 2147483646 h 224"/>
              <a:gd name="T46" fmla="*/ 2147483646 w 222"/>
              <a:gd name="T47" fmla="*/ 2147483646 h 224"/>
              <a:gd name="T48" fmla="*/ 2147483646 w 222"/>
              <a:gd name="T49" fmla="*/ 2147483646 h 224"/>
              <a:gd name="T50" fmla="*/ 2147483646 w 222"/>
              <a:gd name="T51" fmla="*/ 2147483646 h 224"/>
              <a:gd name="T52" fmla="*/ 2147483646 w 222"/>
              <a:gd name="T53" fmla="*/ 2147483646 h 224"/>
              <a:gd name="T54" fmla="*/ 2147483646 w 222"/>
              <a:gd name="T55" fmla="*/ 2147483646 h 224"/>
              <a:gd name="T56" fmla="*/ 2147483646 w 222"/>
              <a:gd name="T57" fmla="*/ 2147483646 h 224"/>
              <a:gd name="T58" fmla="*/ 2147483646 w 222"/>
              <a:gd name="T59" fmla="*/ 2147483646 h 224"/>
              <a:gd name="T60" fmla="*/ 2147483646 w 222"/>
              <a:gd name="T61" fmla="*/ 2147483646 h 224"/>
              <a:gd name="T62" fmla="*/ 2147483646 w 222"/>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2" h="224">
                <a:moveTo>
                  <a:pt x="111" y="0"/>
                </a:moveTo>
                <a:lnTo>
                  <a:pt x="100" y="2"/>
                </a:lnTo>
                <a:lnTo>
                  <a:pt x="88" y="4"/>
                </a:lnTo>
                <a:lnTo>
                  <a:pt x="79" y="6"/>
                </a:lnTo>
                <a:lnTo>
                  <a:pt x="67" y="10"/>
                </a:lnTo>
                <a:lnTo>
                  <a:pt x="58" y="14"/>
                </a:lnTo>
                <a:lnTo>
                  <a:pt x="48" y="19"/>
                </a:lnTo>
                <a:lnTo>
                  <a:pt x="40" y="27"/>
                </a:lnTo>
                <a:lnTo>
                  <a:pt x="33" y="33"/>
                </a:lnTo>
                <a:lnTo>
                  <a:pt x="25" y="42"/>
                </a:lnTo>
                <a:lnTo>
                  <a:pt x="19" y="50"/>
                </a:lnTo>
                <a:lnTo>
                  <a:pt x="14" y="60"/>
                </a:lnTo>
                <a:lnTo>
                  <a:pt x="8" y="69"/>
                </a:lnTo>
                <a:lnTo>
                  <a:pt x="4" y="79"/>
                </a:lnTo>
                <a:lnTo>
                  <a:pt x="2" y="90"/>
                </a:lnTo>
                <a:lnTo>
                  <a:pt x="0" y="102"/>
                </a:lnTo>
                <a:lnTo>
                  <a:pt x="0" y="113"/>
                </a:lnTo>
                <a:lnTo>
                  <a:pt x="0" y="125"/>
                </a:lnTo>
                <a:lnTo>
                  <a:pt x="2" y="136"/>
                </a:lnTo>
                <a:lnTo>
                  <a:pt x="4" y="146"/>
                </a:lnTo>
                <a:lnTo>
                  <a:pt x="8" y="155"/>
                </a:lnTo>
                <a:lnTo>
                  <a:pt x="14" y="167"/>
                </a:lnTo>
                <a:lnTo>
                  <a:pt x="19" y="175"/>
                </a:lnTo>
                <a:lnTo>
                  <a:pt x="25" y="184"/>
                </a:lnTo>
                <a:lnTo>
                  <a:pt x="33" y="192"/>
                </a:lnTo>
                <a:lnTo>
                  <a:pt x="40" y="200"/>
                </a:lnTo>
                <a:lnTo>
                  <a:pt x="48" y="205"/>
                </a:lnTo>
                <a:lnTo>
                  <a:pt x="58" y="211"/>
                </a:lnTo>
                <a:lnTo>
                  <a:pt x="67" y="217"/>
                </a:lnTo>
                <a:lnTo>
                  <a:pt x="79" y="221"/>
                </a:lnTo>
                <a:lnTo>
                  <a:pt x="88" y="223"/>
                </a:lnTo>
                <a:lnTo>
                  <a:pt x="100" y="224"/>
                </a:lnTo>
                <a:lnTo>
                  <a:pt x="111" y="224"/>
                </a:lnTo>
                <a:lnTo>
                  <a:pt x="123" y="224"/>
                </a:lnTo>
                <a:lnTo>
                  <a:pt x="134" y="223"/>
                </a:lnTo>
                <a:lnTo>
                  <a:pt x="144" y="221"/>
                </a:lnTo>
                <a:lnTo>
                  <a:pt x="155" y="217"/>
                </a:lnTo>
                <a:lnTo>
                  <a:pt x="165" y="211"/>
                </a:lnTo>
                <a:lnTo>
                  <a:pt x="174" y="205"/>
                </a:lnTo>
                <a:lnTo>
                  <a:pt x="182" y="200"/>
                </a:lnTo>
                <a:lnTo>
                  <a:pt x="190" y="192"/>
                </a:lnTo>
                <a:lnTo>
                  <a:pt x="197" y="184"/>
                </a:lnTo>
                <a:lnTo>
                  <a:pt x="203" y="175"/>
                </a:lnTo>
                <a:lnTo>
                  <a:pt x="209" y="167"/>
                </a:lnTo>
                <a:lnTo>
                  <a:pt x="214" y="155"/>
                </a:lnTo>
                <a:lnTo>
                  <a:pt x="218" y="146"/>
                </a:lnTo>
                <a:lnTo>
                  <a:pt x="220" y="136"/>
                </a:lnTo>
                <a:lnTo>
                  <a:pt x="222" y="125"/>
                </a:lnTo>
                <a:lnTo>
                  <a:pt x="222" y="113"/>
                </a:lnTo>
                <a:lnTo>
                  <a:pt x="222" y="102"/>
                </a:lnTo>
                <a:lnTo>
                  <a:pt x="220" y="90"/>
                </a:lnTo>
                <a:lnTo>
                  <a:pt x="218" y="79"/>
                </a:lnTo>
                <a:lnTo>
                  <a:pt x="214" y="69"/>
                </a:lnTo>
                <a:lnTo>
                  <a:pt x="209" y="60"/>
                </a:lnTo>
                <a:lnTo>
                  <a:pt x="203" y="50"/>
                </a:lnTo>
                <a:lnTo>
                  <a:pt x="197" y="42"/>
                </a:lnTo>
                <a:lnTo>
                  <a:pt x="190" y="33"/>
                </a:lnTo>
                <a:lnTo>
                  <a:pt x="182" y="27"/>
                </a:lnTo>
                <a:lnTo>
                  <a:pt x="174" y="19"/>
                </a:lnTo>
                <a:lnTo>
                  <a:pt x="165" y="14"/>
                </a:lnTo>
                <a:lnTo>
                  <a:pt x="155" y="10"/>
                </a:lnTo>
                <a:lnTo>
                  <a:pt x="144" y="6"/>
                </a:lnTo>
                <a:lnTo>
                  <a:pt x="134" y="4"/>
                </a:lnTo>
                <a:lnTo>
                  <a:pt x="123" y="2"/>
                </a:lnTo>
                <a:lnTo>
                  <a:pt x="111" y="0"/>
                </a:lnTo>
                <a:close/>
              </a:path>
            </a:pathLst>
          </a:cu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897" name="Freeform 288"/>
          <p:cNvSpPr>
            <a:spLocks/>
          </p:cNvSpPr>
          <p:nvPr/>
        </p:nvSpPr>
        <p:spPr bwMode="auto">
          <a:xfrm>
            <a:off x="2327275" y="4762500"/>
            <a:ext cx="176213" cy="177800"/>
          </a:xfrm>
          <a:custGeom>
            <a:avLst/>
            <a:gdLst>
              <a:gd name="T0" fmla="*/ 2147483646 w 222"/>
              <a:gd name="T1" fmla="*/ 2147483646 h 224"/>
              <a:gd name="T2" fmla="*/ 2147483646 w 222"/>
              <a:gd name="T3" fmla="*/ 2147483646 h 224"/>
              <a:gd name="T4" fmla="*/ 2147483646 w 222"/>
              <a:gd name="T5" fmla="*/ 2147483646 h 224"/>
              <a:gd name="T6" fmla="*/ 2147483646 w 222"/>
              <a:gd name="T7" fmla="*/ 2147483646 h 224"/>
              <a:gd name="T8" fmla="*/ 2147483646 w 222"/>
              <a:gd name="T9" fmla="*/ 2147483646 h 224"/>
              <a:gd name="T10" fmla="*/ 2147483646 w 222"/>
              <a:gd name="T11" fmla="*/ 2147483646 h 224"/>
              <a:gd name="T12" fmla="*/ 2147483646 w 222"/>
              <a:gd name="T13" fmla="*/ 2147483646 h 224"/>
              <a:gd name="T14" fmla="*/ 0 w 222"/>
              <a:gd name="T15" fmla="*/ 2147483646 h 224"/>
              <a:gd name="T16" fmla="*/ 0 w 222"/>
              <a:gd name="T17" fmla="*/ 2147483646 h 224"/>
              <a:gd name="T18" fmla="*/ 2147483646 w 222"/>
              <a:gd name="T19" fmla="*/ 2147483646 h 224"/>
              <a:gd name="T20" fmla="*/ 2147483646 w 222"/>
              <a:gd name="T21" fmla="*/ 2147483646 h 224"/>
              <a:gd name="T22" fmla="*/ 2147483646 w 222"/>
              <a:gd name="T23" fmla="*/ 2147483646 h 224"/>
              <a:gd name="T24" fmla="*/ 2147483646 w 222"/>
              <a:gd name="T25" fmla="*/ 2147483646 h 224"/>
              <a:gd name="T26" fmla="*/ 2147483646 w 222"/>
              <a:gd name="T27" fmla="*/ 2147483646 h 224"/>
              <a:gd name="T28" fmla="*/ 2147483646 w 222"/>
              <a:gd name="T29" fmla="*/ 2147483646 h 224"/>
              <a:gd name="T30" fmla="*/ 2147483646 w 222"/>
              <a:gd name="T31" fmla="*/ 2147483646 h 224"/>
              <a:gd name="T32" fmla="*/ 2147483646 w 222"/>
              <a:gd name="T33" fmla="*/ 2147483646 h 224"/>
              <a:gd name="T34" fmla="*/ 2147483646 w 222"/>
              <a:gd name="T35" fmla="*/ 2147483646 h 224"/>
              <a:gd name="T36" fmla="*/ 2147483646 w 222"/>
              <a:gd name="T37" fmla="*/ 2147483646 h 224"/>
              <a:gd name="T38" fmla="*/ 2147483646 w 222"/>
              <a:gd name="T39" fmla="*/ 2147483646 h 224"/>
              <a:gd name="T40" fmla="*/ 2147483646 w 222"/>
              <a:gd name="T41" fmla="*/ 2147483646 h 224"/>
              <a:gd name="T42" fmla="*/ 2147483646 w 222"/>
              <a:gd name="T43" fmla="*/ 2147483646 h 224"/>
              <a:gd name="T44" fmla="*/ 2147483646 w 222"/>
              <a:gd name="T45" fmla="*/ 2147483646 h 224"/>
              <a:gd name="T46" fmla="*/ 2147483646 w 222"/>
              <a:gd name="T47" fmla="*/ 2147483646 h 224"/>
              <a:gd name="T48" fmla="*/ 2147483646 w 222"/>
              <a:gd name="T49" fmla="*/ 2147483646 h 224"/>
              <a:gd name="T50" fmla="*/ 2147483646 w 222"/>
              <a:gd name="T51" fmla="*/ 2147483646 h 224"/>
              <a:gd name="T52" fmla="*/ 2147483646 w 222"/>
              <a:gd name="T53" fmla="*/ 2147483646 h 224"/>
              <a:gd name="T54" fmla="*/ 2147483646 w 222"/>
              <a:gd name="T55" fmla="*/ 2147483646 h 224"/>
              <a:gd name="T56" fmla="*/ 2147483646 w 222"/>
              <a:gd name="T57" fmla="*/ 2147483646 h 224"/>
              <a:gd name="T58" fmla="*/ 2147483646 w 222"/>
              <a:gd name="T59" fmla="*/ 2147483646 h 224"/>
              <a:gd name="T60" fmla="*/ 2147483646 w 222"/>
              <a:gd name="T61" fmla="*/ 2147483646 h 224"/>
              <a:gd name="T62" fmla="*/ 2147483646 w 222"/>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2" h="224">
                <a:moveTo>
                  <a:pt x="111" y="0"/>
                </a:moveTo>
                <a:lnTo>
                  <a:pt x="100" y="2"/>
                </a:lnTo>
                <a:lnTo>
                  <a:pt x="88" y="4"/>
                </a:lnTo>
                <a:lnTo>
                  <a:pt x="79" y="6"/>
                </a:lnTo>
                <a:lnTo>
                  <a:pt x="67" y="10"/>
                </a:lnTo>
                <a:lnTo>
                  <a:pt x="58" y="14"/>
                </a:lnTo>
                <a:lnTo>
                  <a:pt x="48" y="19"/>
                </a:lnTo>
                <a:lnTo>
                  <a:pt x="40" y="27"/>
                </a:lnTo>
                <a:lnTo>
                  <a:pt x="33" y="33"/>
                </a:lnTo>
                <a:lnTo>
                  <a:pt x="25" y="42"/>
                </a:lnTo>
                <a:lnTo>
                  <a:pt x="19" y="50"/>
                </a:lnTo>
                <a:lnTo>
                  <a:pt x="14" y="60"/>
                </a:lnTo>
                <a:lnTo>
                  <a:pt x="8" y="69"/>
                </a:lnTo>
                <a:lnTo>
                  <a:pt x="4" y="79"/>
                </a:lnTo>
                <a:lnTo>
                  <a:pt x="2" y="90"/>
                </a:lnTo>
                <a:lnTo>
                  <a:pt x="0" y="102"/>
                </a:lnTo>
                <a:lnTo>
                  <a:pt x="0" y="113"/>
                </a:lnTo>
                <a:lnTo>
                  <a:pt x="0" y="125"/>
                </a:lnTo>
                <a:lnTo>
                  <a:pt x="2" y="136"/>
                </a:lnTo>
                <a:lnTo>
                  <a:pt x="4" y="146"/>
                </a:lnTo>
                <a:lnTo>
                  <a:pt x="8" y="155"/>
                </a:lnTo>
                <a:lnTo>
                  <a:pt x="14" y="167"/>
                </a:lnTo>
                <a:lnTo>
                  <a:pt x="19" y="175"/>
                </a:lnTo>
                <a:lnTo>
                  <a:pt x="25" y="184"/>
                </a:lnTo>
                <a:lnTo>
                  <a:pt x="33" y="192"/>
                </a:lnTo>
                <a:lnTo>
                  <a:pt x="40" y="200"/>
                </a:lnTo>
                <a:lnTo>
                  <a:pt x="48" y="205"/>
                </a:lnTo>
                <a:lnTo>
                  <a:pt x="58" y="211"/>
                </a:lnTo>
                <a:lnTo>
                  <a:pt x="67" y="217"/>
                </a:lnTo>
                <a:lnTo>
                  <a:pt x="79" y="221"/>
                </a:lnTo>
                <a:lnTo>
                  <a:pt x="88" y="223"/>
                </a:lnTo>
                <a:lnTo>
                  <a:pt x="100" y="224"/>
                </a:lnTo>
                <a:lnTo>
                  <a:pt x="111" y="224"/>
                </a:lnTo>
                <a:lnTo>
                  <a:pt x="123" y="224"/>
                </a:lnTo>
                <a:lnTo>
                  <a:pt x="134" y="223"/>
                </a:lnTo>
                <a:lnTo>
                  <a:pt x="144" y="221"/>
                </a:lnTo>
                <a:lnTo>
                  <a:pt x="155" y="217"/>
                </a:lnTo>
                <a:lnTo>
                  <a:pt x="165" y="211"/>
                </a:lnTo>
                <a:lnTo>
                  <a:pt x="174" y="205"/>
                </a:lnTo>
                <a:lnTo>
                  <a:pt x="182" y="200"/>
                </a:lnTo>
                <a:lnTo>
                  <a:pt x="190" y="192"/>
                </a:lnTo>
                <a:lnTo>
                  <a:pt x="197" y="184"/>
                </a:lnTo>
                <a:lnTo>
                  <a:pt x="203" y="175"/>
                </a:lnTo>
                <a:lnTo>
                  <a:pt x="209" y="167"/>
                </a:lnTo>
                <a:lnTo>
                  <a:pt x="214" y="155"/>
                </a:lnTo>
                <a:lnTo>
                  <a:pt x="218" y="146"/>
                </a:lnTo>
                <a:lnTo>
                  <a:pt x="220" y="136"/>
                </a:lnTo>
                <a:lnTo>
                  <a:pt x="222" y="125"/>
                </a:lnTo>
                <a:lnTo>
                  <a:pt x="222" y="113"/>
                </a:lnTo>
                <a:lnTo>
                  <a:pt x="222" y="102"/>
                </a:lnTo>
                <a:lnTo>
                  <a:pt x="220" y="90"/>
                </a:lnTo>
                <a:lnTo>
                  <a:pt x="218" y="79"/>
                </a:lnTo>
                <a:lnTo>
                  <a:pt x="214" y="69"/>
                </a:lnTo>
                <a:lnTo>
                  <a:pt x="209" y="60"/>
                </a:lnTo>
                <a:lnTo>
                  <a:pt x="203" y="50"/>
                </a:lnTo>
                <a:lnTo>
                  <a:pt x="197" y="42"/>
                </a:lnTo>
                <a:lnTo>
                  <a:pt x="190" y="33"/>
                </a:lnTo>
                <a:lnTo>
                  <a:pt x="182" y="27"/>
                </a:lnTo>
                <a:lnTo>
                  <a:pt x="174" y="19"/>
                </a:lnTo>
                <a:lnTo>
                  <a:pt x="165" y="14"/>
                </a:lnTo>
                <a:lnTo>
                  <a:pt x="155" y="10"/>
                </a:lnTo>
                <a:lnTo>
                  <a:pt x="144" y="6"/>
                </a:lnTo>
                <a:lnTo>
                  <a:pt x="134" y="4"/>
                </a:lnTo>
                <a:lnTo>
                  <a:pt x="123" y="2"/>
                </a:lnTo>
                <a:lnTo>
                  <a:pt x="111"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sl-SI"/>
          </a:p>
        </p:txBody>
      </p:sp>
      <p:sp>
        <p:nvSpPr>
          <p:cNvPr id="30898" name="Freeform 289"/>
          <p:cNvSpPr>
            <a:spLocks/>
          </p:cNvSpPr>
          <p:nvPr/>
        </p:nvSpPr>
        <p:spPr bwMode="auto">
          <a:xfrm>
            <a:off x="3400425" y="4224338"/>
            <a:ext cx="177800" cy="177800"/>
          </a:xfrm>
          <a:custGeom>
            <a:avLst/>
            <a:gdLst>
              <a:gd name="T0" fmla="*/ 2147483646 w 223"/>
              <a:gd name="T1" fmla="*/ 2147483646 h 224"/>
              <a:gd name="T2" fmla="*/ 2147483646 w 223"/>
              <a:gd name="T3" fmla="*/ 2147483646 h 224"/>
              <a:gd name="T4" fmla="*/ 2147483646 w 223"/>
              <a:gd name="T5" fmla="*/ 2147483646 h 224"/>
              <a:gd name="T6" fmla="*/ 2147483646 w 223"/>
              <a:gd name="T7" fmla="*/ 2147483646 h 224"/>
              <a:gd name="T8" fmla="*/ 2147483646 w 223"/>
              <a:gd name="T9" fmla="*/ 2147483646 h 224"/>
              <a:gd name="T10" fmla="*/ 2147483646 w 223"/>
              <a:gd name="T11" fmla="*/ 2147483646 h 224"/>
              <a:gd name="T12" fmla="*/ 2147483646 w 223"/>
              <a:gd name="T13" fmla="*/ 2147483646 h 224"/>
              <a:gd name="T14" fmla="*/ 0 w 223"/>
              <a:gd name="T15" fmla="*/ 2147483646 h 224"/>
              <a:gd name="T16" fmla="*/ 0 w 223"/>
              <a:gd name="T17" fmla="*/ 2147483646 h 224"/>
              <a:gd name="T18" fmla="*/ 2147483646 w 223"/>
              <a:gd name="T19" fmla="*/ 2147483646 h 224"/>
              <a:gd name="T20" fmla="*/ 2147483646 w 223"/>
              <a:gd name="T21" fmla="*/ 2147483646 h 224"/>
              <a:gd name="T22" fmla="*/ 2147483646 w 223"/>
              <a:gd name="T23" fmla="*/ 2147483646 h 224"/>
              <a:gd name="T24" fmla="*/ 2147483646 w 223"/>
              <a:gd name="T25" fmla="*/ 2147483646 h 224"/>
              <a:gd name="T26" fmla="*/ 2147483646 w 223"/>
              <a:gd name="T27" fmla="*/ 2147483646 h 224"/>
              <a:gd name="T28" fmla="*/ 2147483646 w 223"/>
              <a:gd name="T29" fmla="*/ 2147483646 h 224"/>
              <a:gd name="T30" fmla="*/ 2147483646 w 223"/>
              <a:gd name="T31" fmla="*/ 2147483646 h 224"/>
              <a:gd name="T32" fmla="*/ 2147483646 w 223"/>
              <a:gd name="T33" fmla="*/ 2147483646 h 224"/>
              <a:gd name="T34" fmla="*/ 2147483646 w 223"/>
              <a:gd name="T35" fmla="*/ 2147483646 h 224"/>
              <a:gd name="T36" fmla="*/ 2147483646 w 223"/>
              <a:gd name="T37" fmla="*/ 2147483646 h 224"/>
              <a:gd name="T38" fmla="*/ 2147483646 w 223"/>
              <a:gd name="T39" fmla="*/ 2147483646 h 224"/>
              <a:gd name="T40" fmla="*/ 2147483646 w 223"/>
              <a:gd name="T41" fmla="*/ 2147483646 h 224"/>
              <a:gd name="T42" fmla="*/ 2147483646 w 223"/>
              <a:gd name="T43" fmla="*/ 2147483646 h 224"/>
              <a:gd name="T44" fmla="*/ 2147483646 w 223"/>
              <a:gd name="T45" fmla="*/ 2147483646 h 224"/>
              <a:gd name="T46" fmla="*/ 2147483646 w 223"/>
              <a:gd name="T47" fmla="*/ 2147483646 h 224"/>
              <a:gd name="T48" fmla="*/ 2147483646 w 223"/>
              <a:gd name="T49" fmla="*/ 2147483646 h 224"/>
              <a:gd name="T50" fmla="*/ 2147483646 w 223"/>
              <a:gd name="T51" fmla="*/ 2147483646 h 224"/>
              <a:gd name="T52" fmla="*/ 2147483646 w 223"/>
              <a:gd name="T53" fmla="*/ 2147483646 h 224"/>
              <a:gd name="T54" fmla="*/ 2147483646 w 223"/>
              <a:gd name="T55" fmla="*/ 2147483646 h 224"/>
              <a:gd name="T56" fmla="*/ 2147483646 w 223"/>
              <a:gd name="T57" fmla="*/ 2147483646 h 224"/>
              <a:gd name="T58" fmla="*/ 2147483646 w 223"/>
              <a:gd name="T59" fmla="*/ 2147483646 h 224"/>
              <a:gd name="T60" fmla="*/ 2147483646 w 223"/>
              <a:gd name="T61" fmla="*/ 2147483646 h 224"/>
              <a:gd name="T62" fmla="*/ 2147483646 w 223"/>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3" h="224">
                <a:moveTo>
                  <a:pt x="111" y="0"/>
                </a:moveTo>
                <a:lnTo>
                  <a:pt x="99" y="2"/>
                </a:lnTo>
                <a:lnTo>
                  <a:pt x="90" y="2"/>
                </a:lnTo>
                <a:lnTo>
                  <a:pt x="78" y="6"/>
                </a:lnTo>
                <a:lnTo>
                  <a:pt x="68" y="10"/>
                </a:lnTo>
                <a:lnTo>
                  <a:pt x="59" y="14"/>
                </a:lnTo>
                <a:lnTo>
                  <a:pt x="49" y="19"/>
                </a:lnTo>
                <a:lnTo>
                  <a:pt x="40" y="27"/>
                </a:lnTo>
                <a:lnTo>
                  <a:pt x="32" y="33"/>
                </a:lnTo>
                <a:lnTo>
                  <a:pt x="24" y="42"/>
                </a:lnTo>
                <a:lnTo>
                  <a:pt x="19" y="50"/>
                </a:lnTo>
                <a:lnTo>
                  <a:pt x="13" y="60"/>
                </a:lnTo>
                <a:lnTo>
                  <a:pt x="9" y="69"/>
                </a:lnTo>
                <a:lnTo>
                  <a:pt x="5" y="79"/>
                </a:lnTo>
                <a:lnTo>
                  <a:pt x="2" y="90"/>
                </a:lnTo>
                <a:lnTo>
                  <a:pt x="0" y="102"/>
                </a:lnTo>
                <a:lnTo>
                  <a:pt x="0" y="113"/>
                </a:lnTo>
                <a:lnTo>
                  <a:pt x="0" y="125"/>
                </a:lnTo>
                <a:lnTo>
                  <a:pt x="2" y="134"/>
                </a:lnTo>
                <a:lnTo>
                  <a:pt x="5" y="146"/>
                </a:lnTo>
                <a:lnTo>
                  <a:pt x="9" y="155"/>
                </a:lnTo>
                <a:lnTo>
                  <a:pt x="13" y="165"/>
                </a:lnTo>
                <a:lnTo>
                  <a:pt x="19" y="174"/>
                </a:lnTo>
                <a:lnTo>
                  <a:pt x="24" y="184"/>
                </a:lnTo>
                <a:lnTo>
                  <a:pt x="32" y="192"/>
                </a:lnTo>
                <a:lnTo>
                  <a:pt x="40" y="199"/>
                </a:lnTo>
                <a:lnTo>
                  <a:pt x="49" y="205"/>
                </a:lnTo>
                <a:lnTo>
                  <a:pt x="59" y="211"/>
                </a:lnTo>
                <a:lnTo>
                  <a:pt x="68" y="215"/>
                </a:lnTo>
                <a:lnTo>
                  <a:pt x="78" y="219"/>
                </a:lnTo>
                <a:lnTo>
                  <a:pt x="90" y="222"/>
                </a:lnTo>
                <a:lnTo>
                  <a:pt x="99" y="224"/>
                </a:lnTo>
                <a:lnTo>
                  <a:pt x="111" y="224"/>
                </a:lnTo>
                <a:lnTo>
                  <a:pt x="122" y="224"/>
                </a:lnTo>
                <a:lnTo>
                  <a:pt x="133" y="222"/>
                </a:lnTo>
                <a:lnTo>
                  <a:pt x="145" y="219"/>
                </a:lnTo>
                <a:lnTo>
                  <a:pt x="155" y="215"/>
                </a:lnTo>
                <a:lnTo>
                  <a:pt x="164" y="211"/>
                </a:lnTo>
                <a:lnTo>
                  <a:pt x="174" y="205"/>
                </a:lnTo>
                <a:lnTo>
                  <a:pt x="181" y="199"/>
                </a:lnTo>
                <a:lnTo>
                  <a:pt x="191" y="192"/>
                </a:lnTo>
                <a:lnTo>
                  <a:pt x="197" y="184"/>
                </a:lnTo>
                <a:lnTo>
                  <a:pt x="204" y="174"/>
                </a:lnTo>
                <a:lnTo>
                  <a:pt x="210" y="165"/>
                </a:lnTo>
                <a:lnTo>
                  <a:pt x="214" y="155"/>
                </a:lnTo>
                <a:lnTo>
                  <a:pt x="218" y="146"/>
                </a:lnTo>
                <a:lnTo>
                  <a:pt x="220" y="134"/>
                </a:lnTo>
                <a:lnTo>
                  <a:pt x="221" y="125"/>
                </a:lnTo>
                <a:lnTo>
                  <a:pt x="223" y="113"/>
                </a:lnTo>
                <a:lnTo>
                  <a:pt x="221" y="102"/>
                </a:lnTo>
                <a:lnTo>
                  <a:pt x="220" y="90"/>
                </a:lnTo>
                <a:lnTo>
                  <a:pt x="218" y="79"/>
                </a:lnTo>
                <a:lnTo>
                  <a:pt x="214" y="69"/>
                </a:lnTo>
                <a:lnTo>
                  <a:pt x="210" y="60"/>
                </a:lnTo>
                <a:lnTo>
                  <a:pt x="204" y="50"/>
                </a:lnTo>
                <a:lnTo>
                  <a:pt x="197" y="42"/>
                </a:lnTo>
                <a:lnTo>
                  <a:pt x="191" y="33"/>
                </a:lnTo>
                <a:lnTo>
                  <a:pt x="181" y="27"/>
                </a:lnTo>
                <a:lnTo>
                  <a:pt x="174" y="19"/>
                </a:lnTo>
                <a:lnTo>
                  <a:pt x="164" y="14"/>
                </a:lnTo>
                <a:lnTo>
                  <a:pt x="155" y="10"/>
                </a:lnTo>
                <a:lnTo>
                  <a:pt x="145" y="6"/>
                </a:lnTo>
                <a:lnTo>
                  <a:pt x="133" y="2"/>
                </a:lnTo>
                <a:lnTo>
                  <a:pt x="122" y="2"/>
                </a:lnTo>
                <a:lnTo>
                  <a:pt x="111" y="0"/>
                </a:lnTo>
                <a:close/>
              </a:path>
            </a:pathLst>
          </a:cu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899" name="Freeform 290"/>
          <p:cNvSpPr>
            <a:spLocks/>
          </p:cNvSpPr>
          <p:nvPr/>
        </p:nvSpPr>
        <p:spPr bwMode="auto">
          <a:xfrm>
            <a:off x="3400425" y="4224338"/>
            <a:ext cx="177800" cy="177800"/>
          </a:xfrm>
          <a:custGeom>
            <a:avLst/>
            <a:gdLst>
              <a:gd name="T0" fmla="*/ 2147483646 w 223"/>
              <a:gd name="T1" fmla="*/ 2147483646 h 224"/>
              <a:gd name="T2" fmla="*/ 2147483646 w 223"/>
              <a:gd name="T3" fmla="*/ 2147483646 h 224"/>
              <a:gd name="T4" fmla="*/ 2147483646 w 223"/>
              <a:gd name="T5" fmla="*/ 2147483646 h 224"/>
              <a:gd name="T6" fmla="*/ 2147483646 w 223"/>
              <a:gd name="T7" fmla="*/ 2147483646 h 224"/>
              <a:gd name="T8" fmla="*/ 2147483646 w 223"/>
              <a:gd name="T9" fmla="*/ 2147483646 h 224"/>
              <a:gd name="T10" fmla="*/ 2147483646 w 223"/>
              <a:gd name="T11" fmla="*/ 2147483646 h 224"/>
              <a:gd name="T12" fmla="*/ 2147483646 w 223"/>
              <a:gd name="T13" fmla="*/ 2147483646 h 224"/>
              <a:gd name="T14" fmla="*/ 0 w 223"/>
              <a:gd name="T15" fmla="*/ 2147483646 h 224"/>
              <a:gd name="T16" fmla="*/ 0 w 223"/>
              <a:gd name="T17" fmla="*/ 2147483646 h 224"/>
              <a:gd name="T18" fmla="*/ 2147483646 w 223"/>
              <a:gd name="T19" fmla="*/ 2147483646 h 224"/>
              <a:gd name="T20" fmla="*/ 2147483646 w 223"/>
              <a:gd name="T21" fmla="*/ 2147483646 h 224"/>
              <a:gd name="T22" fmla="*/ 2147483646 w 223"/>
              <a:gd name="T23" fmla="*/ 2147483646 h 224"/>
              <a:gd name="T24" fmla="*/ 2147483646 w 223"/>
              <a:gd name="T25" fmla="*/ 2147483646 h 224"/>
              <a:gd name="T26" fmla="*/ 2147483646 w 223"/>
              <a:gd name="T27" fmla="*/ 2147483646 h 224"/>
              <a:gd name="T28" fmla="*/ 2147483646 w 223"/>
              <a:gd name="T29" fmla="*/ 2147483646 h 224"/>
              <a:gd name="T30" fmla="*/ 2147483646 w 223"/>
              <a:gd name="T31" fmla="*/ 2147483646 h 224"/>
              <a:gd name="T32" fmla="*/ 2147483646 w 223"/>
              <a:gd name="T33" fmla="*/ 2147483646 h 224"/>
              <a:gd name="T34" fmla="*/ 2147483646 w 223"/>
              <a:gd name="T35" fmla="*/ 2147483646 h 224"/>
              <a:gd name="T36" fmla="*/ 2147483646 w 223"/>
              <a:gd name="T37" fmla="*/ 2147483646 h 224"/>
              <a:gd name="T38" fmla="*/ 2147483646 w 223"/>
              <a:gd name="T39" fmla="*/ 2147483646 h 224"/>
              <a:gd name="T40" fmla="*/ 2147483646 w 223"/>
              <a:gd name="T41" fmla="*/ 2147483646 h 224"/>
              <a:gd name="T42" fmla="*/ 2147483646 w 223"/>
              <a:gd name="T43" fmla="*/ 2147483646 h 224"/>
              <a:gd name="T44" fmla="*/ 2147483646 w 223"/>
              <a:gd name="T45" fmla="*/ 2147483646 h 224"/>
              <a:gd name="T46" fmla="*/ 2147483646 w 223"/>
              <a:gd name="T47" fmla="*/ 2147483646 h 224"/>
              <a:gd name="T48" fmla="*/ 2147483646 w 223"/>
              <a:gd name="T49" fmla="*/ 2147483646 h 224"/>
              <a:gd name="T50" fmla="*/ 2147483646 w 223"/>
              <a:gd name="T51" fmla="*/ 2147483646 h 224"/>
              <a:gd name="T52" fmla="*/ 2147483646 w 223"/>
              <a:gd name="T53" fmla="*/ 2147483646 h 224"/>
              <a:gd name="T54" fmla="*/ 2147483646 w 223"/>
              <a:gd name="T55" fmla="*/ 2147483646 h 224"/>
              <a:gd name="T56" fmla="*/ 2147483646 w 223"/>
              <a:gd name="T57" fmla="*/ 2147483646 h 224"/>
              <a:gd name="T58" fmla="*/ 2147483646 w 223"/>
              <a:gd name="T59" fmla="*/ 2147483646 h 224"/>
              <a:gd name="T60" fmla="*/ 2147483646 w 223"/>
              <a:gd name="T61" fmla="*/ 2147483646 h 224"/>
              <a:gd name="T62" fmla="*/ 2147483646 w 223"/>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3" h="224">
                <a:moveTo>
                  <a:pt x="111" y="0"/>
                </a:moveTo>
                <a:lnTo>
                  <a:pt x="99" y="2"/>
                </a:lnTo>
                <a:lnTo>
                  <a:pt x="90" y="2"/>
                </a:lnTo>
                <a:lnTo>
                  <a:pt x="78" y="6"/>
                </a:lnTo>
                <a:lnTo>
                  <a:pt x="68" y="10"/>
                </a:lnTo>
                <a:lnTo>
                  <a:pt x="59" y="14"/>
                </a:lnTo>
                <a:lnTo>
                  <a:pt x="49" y="19"/>
                </a:lnTo>
                <a:lnTo>
                  <a:pt x="40" y="27"/>
                </a:lnTo>
                <a:lnTo>
                  <a:pt x="32" y="33"/>
                </a:lnTo>
                <a:lnTo>
                  <a:pt x="24" y="42"/>
                </a:lnTo>
                <a:lnTo>
                  <a:pt x="19" y="50"/>
                </a:lnTo>
                <a:lnTo>
                  <a:pt x="13" y="60"/>
                </a:lnTo>
                <a:lnTo>
                  <a:pt x="9" y="69"/>
                </a:lnTo>
                <a:lnTo>
                  <a:pt x="5" y="79"/>
                </a:lnTo>
                <a:lnTo>
                  <a:pt x="2" y="90"/>
                </a:lnTo>
                <a:lnTo>
                  <a:pt x="0" y="102"/>
                </a:lnTo>
                <a:lnTo>
                  <a:pt x="0" y="113"/>
                </a:lnTo>
                <a:lnTo>
                  <a:pt x="0" y="125"/>
                </a:lnTo>
                <a:lnTo>
                  <a:pt x="2" y="134"/>
                </a:lnTo>
                <a:lnTo>
                  <a:pt x="5" y="146"/>
                </a:lnTo>
                <a:lnTo>
                  <a:pt x="9" y="155"/>
                </a:lnTo>
                <a:lnTo>
                  <a:pt x="13" y="165"/>
                </a:lnTo>
                <a:lnTo>
                  <a:pt x="19" y="174"/>
                </a:lnTo>
                <a:lnTo>
                  <a:pt x="24" y="184"/>
                </a:lnTo>
                <a:lnTo>
                  <a:pt x="32" y="192"/>
                </a:lnTo>
                <a:lnTo>
                  <a:pt x="40" y="199"/>
                </a:lnTo>
                <a:lnTo>
                  <a:pt x="49" y="205"/>
                </a:lnTo>
                <a:lnTo>
                  <a:pt x="59" y="211"/>
                </a:lnTo>
                <a:lnTo>
                  <a:pt x="68" y="215"/>
                </a:lnTo>
                <a:lnTo>
                  <a:pt x="78" y="219"/>
                </a:lnTo>
                <a:lnTo>
                  <a:pt x="90" y="222"/>
                </a:lnTo>
                <a:lnTo>
                  <a:pt x="99" y="224"/>
                </a:lnTo>
                <a:lnTo>
                  <a:pt x="111" y="224"/>
                </a:lnTo>
                <a:lnTo>
                  <a:pt x="122" y="224"/>
                </a:lnTo>
                <a:lnTo>
                  <a:pt x="133" y="222"/>
                </a:lnTo>
                <a:lnTo>
                  <a:pt x="145" y="219"/>
                </a:lnTo>
                <a:lnTo>
                  <a:pt x="155" y="215"/>
                </a:lnTo>
                <a:lnTo>
                  <a:pt x="164" y="211"/>
                </a:lnTo>
                <a:lnTo>
                  <a:pt x="174" y="205"/>
                </a:lnTo>
                <a:lnTo>
                  <a:pt x="181" y="199"/>
                </a:lnTo>
                <a:lnTo>
                  <a:pt x="191" y="192"/>
                </a:lnTo>
                <a:lnTo>
                  <a:pt x="197" y="184"/>
                </a:lnTo>
                <a:lnTo>
                  <a:pt x="204" y="174"/>
                </a:lnTo>
                <a:lnTo>
                  <a:pt x="210" y="165"/>
                </a:lnTo>
                <a:lnTo>
                  <a:pt x="214" y="155"/>
                </a:lnTo>
                <a:lnTo>
                  <a:pt x="218" y="146"/>
                </a:lnTo>
                <a:lnTo>
                  <a:pt x="220" y="134"/>
                </a:lnTo>
                <a:lnTo>
                  <a:pt x="221" y="125"/>
                </a:lnTo>
                <a:lnTo>
                  <a:pt x="223" y="113"/>
                </a:lnTo>
                <a:lnTo>
                  <a:pt x="221" y="102"/>
                </a:lnTo>
                <a:lnTo>
                  <a:pt x="220" y="90"/>
                </a:lnTo>
                <a:lnTo>
                  <a:pt x="218" y="79"/>
                </a:lnTo>
                <a:lnTo>
                  <a:pt x="214" y="69"/>
                </a:lnTo>
                <a:lnTo>
                  <a:pt x="210" y="60"/>
                </a:lnTo>
                <a:lnTo>
                  <a:pt x="204" y="50"/>
                </a:lnTo>
                <a:lnTo>
                  <a:pt x="197" y="42"/>
                </a:lnTo>
                <a:lnTo>
                  <a:pt x="191" y="33"/>
                </a:lnTo>
                <a:lnTo>
                  <a:pt x="181" y="27"/>
                </a:lnTo>
                <a:lnTo>
                  <a:pt x="174" y="19"/>
                </a:lnTo>
                <a:lnTo>
                  <a:pt x="164" y="14"/>
                </a:lnTo>
                <a:lnTo>
                  <a:pt x="155" y="10"/>
                </a:lnTo>
                <a:lnTo>
                  <a:pt x="145" y="6"/>
                </a:lnTo>
                <a:lnTo>
                  <a:pt x="133" y="2"/>
                </a:lnTo>
                <a:lnTo>
                  <a:pt x="122" y="2"/>
                </a:lnTo>
                <a:lnTo>
                  <a:pt x="111"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sl-SI"/>
          </a:p>
        </p:txBody>
      </p:sp>
      <p:sp>
        <p:nvSpPr>
          <p:cNvPr id="30900" name="Freeform 291"/>
          <p:cNvSpPr>
            <a:spLocks/>
          </p:cNvSpPr>
          <p:nvPr/>
        </p:nvSpPr>
        <p:spPr bwMode="auto">
          <a:xfrm>
            <a:off x="3408363" y="4762500"/>
            <a:ext cx="177800" cy="177800"/>
          </a:xfrm>
          <a:custGeom>
            <a:avLst/>
            <a:gdLst>
              <a:gd name="T0" fmla="*/ 2147483646 w 224"/>
              <a:gd name="T1" fmla="*/ 2147483646 h 224"/>
              <a:gd name="T2" fmla="*/ 2147483646 w 224"/>
              <a:gd name="T3" fmla="*/ 2147483646 h 224"/>
              <a:gd name="T4" fmla="*/ 2147483646 w 224"/>
              <a:gd name="T5" fmla="*/ 2147483646 h 224"/>
              <a:gd name="T6" fmla="*/ 2147483646 w 224"/>
              <a:gd name="T7" fmla="*/ 2147483646 h 224"/>
              <a:gd name="T8" fmla="*/ 2147483646 w 224"/>
              <a:gd name="T9" fmla="*/ 2147483646 h 224"/>
              <a:gd name="T10" fmla="*/ 2147483646 w 224"/>
              <a:gd name="T11" fmla="*/ 2147483646 h 224"/>
              <a:gd name="T12" fmla="*/ 2147483646 w 224"/>
              <a:gd name="T13" fmla="*/ 2147483646 h 224"/>
              <a:gd name="T14" fmla="*/ 0 w 224"/>
              <a:gd name="T15" fmla="*/ 2147483646 h 224"/>
              <a:gd name="T16" fmla="*/ 0 w 224"/>
              <a:gd name="T17" fmla="*/ 2147483646 h 224"/>
              <a:gd name="T18" fmla="*/ 2147483646 w 224"/>
              <a:gd name="T19" fmla="*/ 2147483646 h 224"/>
              <a:gd name="T20" fmla="*/ 2147483646 w 224"/>
              <a:gd name="T21" fmla="*/ 2147483646 h 224"/>
              <a:gd name="T22" fmla="*/ 2147483646 w 224"/>
              <a:gd name="T23" fmla="*/ 2147483646 h 224"/>
              <a:gd name="T24" fmla="*/ 2147483646 w 224"/>
              <a:gd name="T25" fmla="*/ 2147483646 h 224"/>
              <a:gd name="T26" fmla="*/ 2147483646 w 224"/>
              <a:gd name="T27" fmla="*/ 2147483646 h 224"/>
              <a:gd name="T28" fmla="*/ 2147483646 w 224"/>
              <a:gd name="T29" fmla="*/ 2147483646 h 224"/>
              <a:gd name="T30" fmla="*/ 2147483646 w 224"/>
              <a:gd name="T31" fmla="*/ 2147483646 h 224"/>
              <a:gd name="T32" fmla="*/ 2147483646 w 224"/>
              <a:gd name="T33" fmla="*/ 2147483646 h 224"/>
              <a:gd name="T34" fmla="*/ 2147483646 w 224"/>
              <a:gd name="T35" fmla="*/ 2147483646 h 224"/>
              <a:gd name="T36" fmla="*/ 2147483646 w 224"/>
              <a:gd name="T37" fmla="*/ 2147483646 h 224"/>
              <a:gd name="T38" fmla="*/ 2147483646 w 224"/>
              <a:gd name="T39" fmla="*/ 2147483646 h 224"/>
              <a:gd name="T40" fmla="*/ 2147483646 w 224"/>
              <a:gd name="T41" fmla="*/ 2147483646 h 224"/>
              <a:gd name="T42" fmla="*/ 2147483646 w 224"/>
              <a:gd name="T43" fmla="*/ 2147483646 h 224"/>
              <a:gd name="T44" fmla="*/ 2147483646 w 224"/>
              <a:gd name="T45" fmla="*/ 2147483646 h 224"/>
              <a:gd name="T46" fmla="*/ 2147483646 w 224"/>
              <a:gd name="T47" fmla="*/ 2147483646 h 224"/>
              <a:gd name="T48" fmla="*/ 2147483646 w 224"/>
              <a:gd name="T49" fmla="*/ 2147483646 h 224"/>
              <a:gd name="T50" fmla="*/ 2147483646 w 224"/>
              <a:gd name="T51" fmla="*/ 2147483646 h 224"/>
              <a:gd name="T52" fmla="*/ 2147483646 w 224"/>
              <a:gd name="T53" fmla="*/ 2147483646 h 224"/>
              <a:gd name="T54" fmla="*/ 2147483646 w 224"/>
              <a:gd name="T55" fmla="*/ 2147483646 h 224"/>
              <a:gd name="T56" fmla="*/ 2147483646 w 224"/>
              <a:gd name="T57" fmla="*/ 2147483646 h 224"/>
              <a:gd name="T58" fmla="*/ 2147483646 w 224"/>
              <a:gd name="T59" fmla="*/ 2147483646 h 224"/>
              <a:gd name="T60" fmla="*/ 2147483646 w 224"/>
              <a:gd name="T61" fmla="*/ 2147483646 h 224"/>
              <a:gd name="T62" fmla="*/ 2147483646 w 224"/>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4" h="224">
                <a:moveTo>
                  <a:pt x="113" y="0"/>
                </a:moveTo>
                <a:lnTo>
                  <a:pt x="102" y="2"/>
                </a:lnTo>
                <a:lnTo>
                  <a:pt x="90" y="4"/>
                </a:lnTo>
                <a:lnTo>
                  <a:pt x="79" y="6"/>
                </a:lnTo>
                <a:lnTo>
                  <a:pt x="69" y="10"/>
                </a:lnTo>
                <a:lnTo>
                  <a:pt x="59" y="14"/>
                </a:lnTo>
                <a:lnTo>
                  <a:pt x="50" y="19"/>
                </a:lnTo>
                <a:lnTo>
                  <a:pt x="40" y="27"/>
                </a:lnTo>
                <a:lnTo>
                  <a:pt x="33" y="33"/>
                </a:lnTo>
                <a:lnTo>
                  <a:pt x="25" y="42"/>
                </a:lnTo>
                <a:lnTo>
                  <a:pt x="19" y="50"/>
                </a:lnTo>
                <a:lnTo>
                  <a:pt x="14" y="60"/>
                </a:lnTo>
                <a:lnTo>
                  <a:pt x="10" y="69"/>
                </a:lnTo>
                <a:lnTo>
                  <a:pt x="6" y="79"/>
                </a:lnTo>
                <a:lnTo>
                  <a:pt x="2" y="90"/>
                </a:lnTo>
                <a:lnTo>
                  <a:pt x="0" y="102"/>
                </a:lnTo>
                <a:lnTo>
                  <a:pt x="0" y="113"/>
                </a:lnTo>
                <a:lnTo>
                  <a:pt x="0" y="125"/>
                </a:lnTo>
                <a:lnTo>
                  <a:pt x="2" y="136"/>
                </a:lnTo>
                <a:lnTo>
                  <a:pt x="6" y="146"/>
                </a:lnTo>
                <a:lnTo>
                  <a:pt x="10" y="155"/>
                </a:lnTo>
                <a:lnTo>
                  <a:pt x="14" y="167"/>
                </a:lnTo>
                <a:lnTo>
                  <a:pt x="19" y="175"/>
                </a:lnTo>
                <a:lnTo>
                  <a:pt x="25" y="184"/>
                </a:lnTo>
                <a:lnTo>
                  <a:pt x="33" y="192"/>
                </a:lnTo>
                <a:lnTo>
                  <a:pt x="40" y="200"/>
                </a:lnTo>
                <a:lnTo>
                  <a:pt x="50" y="205"/>
                </a:lnTo>
                <a:lnTo>
                  <a:pt x="59" y="211"/>
                </a:lnTo>
                <a:lnTo>
                  <a:pt x="69" y="217"/>
                </a:lnTo>
                <a:lnTo>
                  <a:pt x="79" y="221"/>
                </a:lnTo>
                <a:lnTo>
                  <a:pt x="90" y="223"/>
                </a:lnTo>
                <a:lnTo>
                  <a:pt x="102" y="224"/>
                </a:lnTo>
                <a:lnTo>
                  <a:pt x="113" y="224"/>
                </a:lnTo>
                <a:lnTo>
                  <a:pt x="123" y="224"/>
                </a:lnTo>
                <a:lnTo>
                  <a:pt x="134" y="223"/>
                </a:lnTo>
                <a:lnTo>
                  <a:pt x="146" y="221"/>
                </a:lnTo>
                <a:lnTo>
                  <a:pt x="155" y="217"/>
                </a:lnTo>
                <a:lnTo>
                  <a:pt x="165" y="211"/>
                </a:lnTo>
                <a:lnTo>
                  <a:pt x="174" y="205"/>
                </a:lnTo>
                <a:lnTo>
                  <a:pt x="184" y="200"/>
                </a:lnTo>
                <a:lnTo>
                  <a:pt x="191" y="192"/>
                </a:lnTo>
                <a:lnTo>
                  <a:pt x="199" y="184"/>
                </a:lnTo>
                <a:lnTo>
                  <a:pt x="205" y="175"/>
                </a:lnTo>
                <a:lnTo>
                  <a:pt x="211" y="167"/>
                </a:lnTo>
                <a:lnTo>
                  <a:pt x="214" y="155"/>
                </a:lnTo>
                <a:lnTo>
                  <a:pt x="218" y="146"/>
                </a:lnTo>
                <a:lnTo>
                  <a:pt x="222" y="136"/>
                </a:lnTo>
                <a:lnTo>
                  <a:pt x="224" y="125"/>
                </a:lnTo>
                <a:lnTo>
                  <a:pt x="224" y="113"/>
                </a:lnTo>
                <a:lnTo>
                  <a:pt x="224" y="102"/>
                </a:lnTo>
                <a:lnTo>
                  <a:pt x="222" y="90"/>
                </a:lnTo>
                <a:lnTo>
                  <a:pt x="218" y="79"/>
                </a:lnTo>
                <a:lnTo>
                  <a:pt x="214" y="69"/>
                </a:lnTo>
                <a:lnTo>
                  <a:pt x="211" y="60"/>
                </a:lnTo>
                <a:lnTo>
                  <a:pt x="205" y="50"/>
                </a:lnTo>
                <a:lnTo>
                  <a:pt x="199" y="42"/>
                </a:lnTo>
                <a:lnTo>
                  <a:pt x="191" y="33"/>
                </a:lnTo>
                <a:lnTo>
                  <a:pt x="184" y="27"/>
                </a:lnTo>
                <a:lnTo>
                  <a:pt x="174" y="19"/>
                </a:lnTo>
                <a:lnTo>
                  <a:pt x="165" y="14"/>
                </a:lnTo>
                <a:lnTo>
                  <a:pt x="155" y="10"/>
                </a:lnTo>
                <a:lnTo>
                  <a:pt x="146" y="6"/>
                </a:lnTo>
                <a:lnTo>
                  <a:pt x="134" y="4"/>
                </a:lnTo>
                <a:lnTo>
                  <a:pt x="123" y="2"/>
                </a:lnTo>
                <a:lnTo>
                  <a:pt x="113" y="0"/>
                </a:lnTo>
                <a:close/>
              </a:path>
            </a:pathLst>
          </a:custGeom>
          <a:solidFill>
            <a:srgbClr val="BBE0E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901" name="Freeform 292"/>
          <p:cNvSpPr>
            <a:spLocks/>
          </p:cNvSpPr>
          <p:nvPr/>
        </p:nvSpPr>
        <p:spPr bwMode="auto">
          <a:xfrm>
            <a:off x="3408363" y="4762500"/>
            <a:ext cx="177800" cy="177800"/>
          </a:xfrm>
          <a:custGeom>
            <a:avLst/>
            <a:gdLst>
              <a:gd name="T0" fmla="*/ 2147483646 w 224"/>
              <a:gd name="T1" fmla="*/ 2147483646 h 224"/>
              <a:gd name="T2" fmla="*/ 2147483646 w 224"/>
              <a:gd name="T3" fmla="*/ 2147483646 h 224"/>
              <a:gd name="T4" fmla="*/ 2147483646 w 224"/>
              <a:gd name="T5" fmla="*/ 2147483646 h 224"/>
              <a:gd name="T6" fmla="*/ 2147483646 w 224"/>
              <a:gd name="T7" fmla="*/ 2147483646 h 224"/>
              <a:gd name="T8" fmla="*/ 2147483646 w 224"/>
              <a:gd name="T9" fmla="*/ 2147483646 h 224"/>
              <a:gd name="T10" fmla="*/ 2147483646 w 224"/>
              <a:gd name="T11" fmla="*/ 2147483646 h 224"/>
              <a:gd name="T12" fmla="*/ 2147483646 w 224"/>
              <a:gd name="T13" fmla="*/ 2147483646 h 224"/>
              <a:gd name="T14" fmla="*/ 0 w 224"/>
              <a:gd name="T15" fmla="*/ 2147483646 h 224"/>
              <a:gd name="T16" fmla="*/ 0 w 224"/>
              <a:gd name="T17" fmla="*/ 2147483646 h 224"/>
              <a:gd name="T18" fmla="*/ 2147483646 w 224"/>
              <a:gd name="T19" fmla="*/ 2147483646 h 224"/>
              <a:gd name="T20" fmla="*/ 2147483646 w 224"/>
              <a:gd name="T21" fmla="*/ 2147483646 h 224"/>
              <a:gd name="T22" fmla="*/ 2147483646 w 224"/>
              <a:gd name="T23" fmla="*/ 2147483646 h 224"/>
              <a:gd name="T24" fmla="*/ 2147483646 w 224"/>
              <a:gd name="T25" fmla="*/ 2147483646 h 224"/>
              <a:gd name="T26" fmla="*/ 2147483646 w 224"/>
              <a:gd name="T27" fmla="*/ 2147483646 h 224"/>
              <a:gd name="T28" fmla="*/ 2147483646 w 224"/>
              <a:gd name="T29" fmla="*/ 2147483646 h 224"/>
              <a:gd name="T30" fmla="*/ 2147483646 w 224"/>
              <a:gd name="T31" fmla="*/ 2147483646 h 224"/>
              <a:gd name="T32" fmla="*/ 2147483646 w 224"/>
              <a:gd name="T33" fmla="*/ 2147483646 h 224"/>
              <a:gd name="T34" fmla="*/ 2147483646 w 224"/>
              <a:gd name="T35" fmla="*/ 2147483646 h 224"/>
              <a:gd name="T36" fmla="*/ 2147483646 w 224"/>
              <a:gd name="T37" fmla="*/ 2147483646 h 224"/>
              <a:gd name="T38" fmla="*/ 2147483646 w 224"/>
              <a:gd name="T39" fmla="*/ 2147483646 h 224"/>
              <a:gd name="T40" fmla="*/ 2147483646 w 224"/>
              <a:gd name="T41" fmla="*/ 2147483646 h 224"/>
              <a:gd name="T42" fmla="*/ 2147483646 w 224"/>
              <a:gd name="T43" fmla="*/ 2147483646 h 224"/>
              <a:gd name="T44" fmla="*/ 2147483646 w 224"/>
              <a:gd name="T45" fmla="*/ 2147483646 h 224"/>
              <a:gd name="T46" fmla="*/ 2147483646 w 224"/>
              <a:gd name="T47" fmla="*/ 2147483646 h 224"/>
              <a:gd name="T48" fmla="*/ 2147483646 w 224"/>
              <a:gd name="T49" fmla="*/ 2147483646 h 224"/>
              <a:gd name="T50" fmla="*/ 2147483646 w 224"/>
              <a:gd name="T51" fmla="*/ 2147483646 h 224"/>
              <a:gd name="T52" fmla="*/ 2147483646 w 224"/>
              <a:gd name="T53" fmla="*/ 2147483646 h 224"/>
              <a:gd name="T54" fmla="*/ 2147483646 w 224"/>
              <a:gd name="T55" fmla="*/ 2147483646 h 224"/>
              <a:gd name="T56" fmla="*/ 2147483646 w 224"/>
              <a:gd name="T57" fmla="*/ 2147483646 h 224"/>
              <a:gd name="T58" fmla="*/ 2147483646 w 224"/>
              <a:gd name="T59" fmla="*/ 2147483646 h 224"/>
              <a:gd name="T60" fmla="*/ 2147483646 w 224"/>
              <a:gd name="T61" fmla="*/ 2147483646 h 224"/>
              <a:gd name="T62" fmla="*/ 2147483646 w 224"/>
              <a:gd name="T63" fmla="*/ 2147483646 h 2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4" h="224">
                <a:moveTo>
                  <a:pt x="113" y="0"/>
                </a:moveTo>
                <a:lnTo>
                  <a:pt x="102" y="2"/>
                </a:lnTo>
                <a:lnTo>
                  <a:pt x="90" y="4"/>
                </a:lnTo>
                <a:lnTo>
                  <a:pt x="79" y="6"/>
                </a:lnTo>
                <a:lnTo>
                  <a:pt x="69" y="10"/>
                </a:lnTo>
                <a:lnTo>
                  <a:pt x="59" y="14"/>
                </a:lnTo>
                <a:lnTo>
                  <a:pt x="50" y="19"/>
                </a:lnTo>
                <a:lnTo>
                  <a:pt x="40" y="27"/>
                </a:lnTo>
                <a:lnTo>
                  <a:pt x="33" y="33"/>
                </a:lnTo>
                <a:lnTo>
                  <a:pt x="25" y="42"/>
                </a:lnTo>
                <a:lnTo>
                  <a:pt x="19" y="50"/>
                </a:lnTo>
                <a:lnTo>
                  <a:pt x="14" y="60"/>
                </a:lnTo>
                <a:lnTo>
                  <a:pt x="10" y="69"/>
                </a:lnTo>
                <a:lnTo>
                  <a:pt x="6" y="79"/>
                </a:lnTo>
                <a:lnTo>
                  <a:pt x="2" y="90"/>
                </a:lnTo>
                <a:lnTo>
                  <a:pt x="0" y="102"/>
                </a:lnTo>
                <a:lnTo>
                  <a:pt x="0" y="113"/>
                </a:lnTo>
                <a:lnTo>
                  <a:pt x="0" y="125"/>
                </a:lnTo>
                <a:lnTo>
                  <a:pt x="2" y="136"/>
                </a:lnTo>
                <a:lnTo>
                  <a:pt x="6" y="146"/>
                </a:lnTo>
                <a:lnTo>
                  <a:pt x="10" y="155"/>
                </a:lnTo>
                <a:lnTo>
                  <a:pt x="14" y="167"/>
                </a:lnTo>
                <a:lnTo>
                  <a:pt x="19" y="175"/>
                </a:lnTo>
                <a:lnTo>
                  <a:pt x="25" y="184"/>
                </a:lnTo>
                <a:lnTo>
                  <a:pt x="33" y="192"/>
                </a:lnTo>
                <a:lnTo>
                  <a:pt x="40" y="200"/>
                </a:lnTo>
                <a:lnTo>
                  <a:pt x="50" y="205"/>
                </a:lnTo>
                <a:lnTo>
                  <a:pt x="59" y="211"/>
                </a:lnTo>
                <a:lnTo>
                  <a:pt x="69" y="217"/>
                </a:lnTo>
                <a:lnTo>
                  <a:pt x="79" y="221"/>
                </a:lnTo>
                <a:lnTo>
                  <a:pt x="90" y="223"/>
                </a:lnTo>
                <a:lnTo>
                  <a:pt x="102" y="224"/>
                </a:lnTo>
                <a:lnTo>
                  <a:pt x="113" y="224"/>
                </a:lnTo>
                <a:lnTo>
                  <a:pt x="123" y="224"/>
                </a:lnTo>
                <a:lnTo>
                  <a:pt x="134" y="223"/>
                </a:lnTo>
                <a:lnTo>
                  <a:pt x="146" y="221"/>
                </a:lnTo>
                <a:lnTo>
                  <a:pt x="155" y="217"/>
                </a:lnTo>
                <a:lnTo>
                  <a:pt x="165" y="211"/>
                </a:lnTo>
                <a:lnTo>
                  <a:pt x="174" y="205"/>
                </a:lnTo>
                <a:lnTo>
                  <a:pt x="184" y="200"/>
                </a:lnTo>
                <a:lnTo>
                  <a:pt x="191" y="192"/>
                </a:lnTo>
                <a:lnTo>
                  <a:pt x="199" y="184"/>
                </a:lnTo>
                <a:lnTo>
                  <a:pt x="205" y="175"/>
                </a:lnTo>
                <a:lnTo>
                  <a:pt x="211" y="167"/>
                </a:lnTo>
                <a:lnTo>
                  <a:pt x="214" y="155"/>
                </a:lnTo>
                <a:lnTo>
                  <a:pt x="218" y="146"/>
                </a:lnTo>
                <a:lnTo>
                  <a:pt x="222" y="136"/>
                </a:lnTo>
                <a:lnTo>
                  <a:pt x="224" y="125"/>
                </a:lnTo>
                <a:lnTo>
                  <a:pt x="224" y="113"/>
                </a:lnTo>
                <a:lnTo>
                  <a:pt x="224" y="102"/>
                </a:lnTo>
                <a:lnTo>
                  <a:pt x="222" y="90"/>
                </a:lnTo>
                <a:lnTo>
                  <a:pt x="218" y="79"/>
                </a:lnTo>
                <a:lnTo>
                  <a:pt x="214" y="69"/>
                </a:lnTo>
                <a:lnTo>
                  <a:pt x="211" y="60"/>
                </a:lnTo>
                <a:lnTo>
                  <a:pt x="205" y="50"/>
                </a:lnTo>
                <a:lnTo>
                  <a:pt x="199" y="42"/>
                </a:lnTo>
                <a:lnTo>
                  <a:pt x="191" y="33"/>
                </a:lnTo>
                <a:lnTo>
                  <a:pt x="184" y="27"/>
                </a:lnTo>
                <a:lnTo>
                  <a:pt x="174" y="19"/>
                </a:lnTo>
                <a:lnTo>
                  <a:pt x="165" y="14"/>
                </a:lnTo>
                <a:lnTo>
                  <a:pt x="155" y="10"/>
                </a:lnTo>
                <a:lnTo>
                  <a:pt x="146" y="6"/>
                </a:lnTo>
                <a:lnTo>
                  <a:pt x="134" y="4"/>
                </a:lnTo>
                <a:lnTo>
                  <a:pt x="123" y="2"/>
                </a:lnTo>
                <a:lnTo>
                  <a:pt x="113"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sl-SI"/>
          </a:p>
        </p:txBody>
      </p:sp>
      <p:sp>
        <p:nvSpPr>
          <p:cNvPr id="30902" name="Line 293"/>
          <p:cNvSpPr>
            <a:spLocks noChangeShapeType="1"/>
          </p:cNvSpPr>
          <p:nvPr/>
        </p:nvSpPr>
        <p:spPr bwMode="auto">
          <a:xfrm>
            <a:off x="1873250" y="1133475"/>
            <a:ext cx="2139950"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30903" name="Line 294"/>
          <p:cNvSpPr>
            <a:spLocks noChangeShapeType="1"/>
          </p:cNvSpPr>
          <p:nvPr/>
        </p:nvSpPr>
        <p:spPr bwMode="auto">
          <a:xfrm>
            <a:off x="3487738" y="1133475"/>
            <a:ext cx="0" cy="31115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30904" name="Line 295"/>
          <p:cNvSpPr>
            <a:spLocks noChangeShapeType="1"/>
          </p:cNvSpPr>
          <p:nvPr/>
        </p:nvSpPr>
        <p:spPr bwMode="auto">
          <a:xfrm>
            <a:off x="2406650" y="1141413"/>
            <a:ext cx="0" cy="650875"/>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30905" name="Rectangle 296"/>
          <p:cNvSpPr>
            <a:spLocks noChangeArrowheads="1"/>
          </p:cNvSpPr>
          <p:nvPr/>
        </p:nvSpPr>
        <p:spPr bwMode="auto">
          <a:xfrm>
            <a:off x="3386138" y="1452563"/>
            <a:ext cx="209550" cy="93662"/>
          </a:xfrm>
          <a:prstGeom prst="rect">
            <a:avLst/>
          </a:pr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06" name="Rectangle 297"/>
          <p:cNvSpPr>
            <a:spLocks noChangeArrowheads="1"/>
          </p:cNvSpPr>
          <p:nvPr/>
        </p:nvSpPr>
        <p:spPr bwMode="auto">
          <a:xfrm>
            <a:off x="3386138" y="1452563"/>
            <a:ext cx="209550" cy="936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07" name="Rectangle 298"/>
          <p:cNvSpPr>
            <a:spLocks noChangeArrowheads="1"/>
          </p:cNvSpPr>
          <p:nvPr/>
        </p:nvSpPr>
        <p:spPr bwMode="auto">
          <a:xfrm>
            <a:off x="2301875" y="1792288"/>
            <a:ext cx="211138" cy="93662"/>
          </a:xfrm>
          <a:prstGeom prst="rect">
            <a:avLst/>
          </a:pr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08" name="Rectangle 299"/>
          <p:cNvSpPr>
            <a:spLocks noChangeArrowheads="1"/>
          </p:cNvSpPr>
          <p:nvPr/>
        </p:nvSpPr>
        <p:spPr bwMode="auto">
          <a:xfrm>
            <a:off x="2301875" y="1792288"/>
            <a:ext cx="211138" cy="936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09" name="Line 300"/>
          <p:cNvSpPr>
            <a:spLocks noChangeShapeType="1"/>
          </p:cNvSpPr>
          <p:nvPr/>
        </p:nvSpPr>
        <p:spPr bwMode="auto">
          <a:xfrm>
            <a:off x="3487738" y="1133475"/>
            <a:ext cx="0" cy="31115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30910" name="Line 301"/>
          <p:cNvSpPr>
            <a:spLocks noChangeShapeType="1"/>
          </p:cNvSpPr>
          <p:nvPr/>
        </p:nvSpPr>
        <p:spPr bwMode="auto">
          <a:xfrm>
            <a:off x="2406650" y="1141413"/>
            <a:ext cx="0" cy="650875"/>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30911" name="Rectangle 302"/>
          <p:cNvSpPr>
            <a:spLocks noChangeArrowheads="1"/>
          </p:cNvSpPr>
          <p:nvPr/>
        </p:nvSpPr>
        <p:spPr bwMode="auto">
          <a:xfrm>
            <a:off x="3386138" y="1452563"/>
            <a:ext cx="209550" cy="93662"/>
          </a:xfrm>
          <a:prstGeom prst="rect">
            <a:avLst/>
          </a:pr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12" name="Rectangle 303"/>
          <p:cNvSpPr>
            <a:spLocks noChangeArrowheads="1"/>
          </p:cNvSpPr>
          <p:nvPr/>
        </p:nvSpPr>
        <p:spPr bwMode="auto">
          <a:xfrm>
            <a:off x="3386138" y="1452563"/>
            <a:ext cx="209550" cy="936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13" name="Rectangle 304"/>
          <p:cNvSpPr>
            <a:spLocks noChangeArrowheads="1"/>
          </p:cNvSpPr>
          <p:nvPr/>
        </p:nvSpPr>
        <p:spPr bwMode="auto">
          <a:xfrm>
            <a:off x="2301875" y="1792288"/>
            <a:ext cx="211138" cy="93662"/>
          </a:xfrm>
          <a:prstGeom prst="rect">
            <a:avLst/>
          </a:pr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14" name="Rectangle 305"/>
          <p:cNvSpPr>
            <a:spLocks noChangeArrowheads="1"/>
          </p:cNvSpPr>
          <p:nvPr/>
        </p:nvSpPr>
        <p:spPr bwMode="auto">
          <a:xfrm>
            <a:off x="2301875" y="1792288"/>
            <a:ext cx="211138" cy="936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15" name="Rectangle 306"/>
          <p:cNvSpPr>
            <a:spLocks noChangeArrowheads="1"/>
          </p:cNvSpPr>
          <p:nvPr/>
        </p:nvSpPr>
        <p:spPr bwMode="auto">
          <a:xfrm>
            <a:off x="1873250" y="5241925"/>
            <a:ext cx="2147888" cy="158750"/>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16" name="Rectangle 307"/>
          <p:cNvSpPr>
            <a:spLocks noChangeArrowheads="1"/>
          </p:cNvSpPr>
          <p:nvPr/>
        </p:nvSpPr>
        <p:spPr bwMode="auto">
          <a:xfrm>
            <a:off x="1873250" y="5241925"/>
            <a:ext cx="2147888" cy="1587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17" name="Line 308"/>
          <p:cNvSpPr>
            <a:spLocks noChangeShapeType="1"/>
          </p:cNvSpPr>
          <p:nvPr/>
        </p:nvSpPr>
        <p:spPr bwMode="auto">
          <a:xfrm>
            <a:off x="1354138" y="2952750"/>
            <a:ext cx="325437" cy="158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30918" name="Freeform 309"/>
          <p:cNvSpPr>
            <a:spLocks/>
          </p:cNvSpPr>
          <p:nvPr/>
        </p:nvSpPr>
        <p:spPr bwMode="auto">
          <a:xfrm>
            <a:off x="1635125" y="2916238"/>
            <a:ext cx="125413" cy="79375"/>
          </a:xfrm>
          <a:custGeom>
            <a:avLst/>
            <a:gdLst>
              <a:gd name="T0" fmla="*/ 0 w 159"/>
              <a:gd name="T1" fmla="*/ 2147483646 h 99"/>
              <a:gd name="T2" fmla="*/ 2147483646 w 159"/>
              <a:gd name="T3" fmla="*/ 2147483646 h 99"/>
              <a:gd name="T4" fmla="*/ 0 w 159"/>
              <a:gd name="T5" fmla="*/ 0 h 99"/>
              <a:gd name="T6" fmla="*/ 2147483646 w 159"/>
              <a:gd name="T7" fmla="*/ 2147483646 h 99"/>
              <a:gd name="T8" fmla="*/ 0 w 159"/>
              <a:gd name="T9" fmla="*/ 2147483646 h 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 h="99">
                <a:moveTo>
                  <a:pt x="0" y="99"/>
                </a:moveTo>
                <a:lnTo>
                  <a:pt x="159" y="49"/>
                </a:lnTo>
                <a:lnTo>
                  <a:pt x="0" y="0"/>
                </a:lnTo>
                <a:lnTo>
                  <a:pt x="48" y="49"/>
                </a:lnTo>
                <a:lnTo>
                  <a:pt x="0" y="9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919" name="Line 310"/>
          <p:cNvSpPr>
            <a:spLocks noChangeShapeType="1"/>
          </p:cNvSpPr>
          <p:nvPr/>
        </p:nvSpPr>
        <p:spPr bwMode="auto">
          <a:xfrm>
            <a:off x="1354138" y="2952750"/>
            <a:ext cx="325437" cy="158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30920" name="Freeform 311"/>
          <p:cNvSpPr>
            <a:spLocks/>
          </p:cNvSpPr>
          <p:nvPr/>
        </p:nvSpPr>
        <p:spPr bwMode="auto">
          <a:xfrm>
            <a:off x="1635125" y="2916238"/>
            <a:ext cx="125413" cy="79375"/>
          </a:xfrm>
          <a:custGeom>
            <a:avLst/>
            <a:gdLst>
              <a:gd name="T0" fmla="*/ 0 w 159"/>
              <a:gd name="T1" fmla="*/ 2147483646 h 99"/>
              <a:gd name="T2" fmla="*/ 2147483646 w 159"/>
              <a:gd name="T3" fmla="*/ 2147483646 h 99"/>
              <a:gd name="T4" fmla="*/ 0 w 159"/>
              <a:gd name="T5" fmla="*/ 0 h 99"/>
              <a:gd name="T6" fmla="*/ 2147483646 w 159"/>
              <a:gd name="T7" fmla="*/ 2147483646 h 99"/>
              <a:gd name="T8" fmla="*/ 0 w 159"/>
              <a:gd name="T9" fmla="*/ 2147483646 h 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 h="99">
                <a:moveTo>
                  <a:pt x="0" y="99"/>
                </a:moveTo>
                <a:lnTo>
                  <a:pt x="159" y="49"/>
                </a:lnTo>
                <a:lnTo>
                  <a:pt x="0" y="0"/>
                </a:lnTo>
                <a:lnTo>
                  <a:pt x="48" y="49"/>
                </a:lnTo>
                <a:lnTo>
                  <a:pt x="0" y="9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921" name="Rectangle 312"/>
          <p:cNvSpPr>
            <a:spLocks noChangeArrowheads="1"/>
          </p:cNvSpPr>
          <p:nvPr/>
        </p:nvSpPr>
        <p:spPr bwMode="auto">
          <a:xfrm>
            <a:off x="1868488" y="2414588"/>
            <a:ext cx="2160587" cy="1084262"/>
          </a:xfrm>
          <a:prstGeom prst="rect">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22" name="Rectangle 313"/>
          <p:cNvSpPr>
            <a:spLocks noChangeArrowheads="1"/>
          </p:cNvSpPr>
          <p:nvPr/>
        </p:nvSpPr>
        <p:spPr bwMode="auto">
          <a:xfrm>
            <a:off x="1350963" y="2697163"/>
            <a:ext cx="211137"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600" b="1">
                <a:solidFill>
                  <a:srgbClr val="000000"/>
                </a:solidFill>
                <a:latin typeface="Times New Roman" panose="02020603050405020304" pitchFamily="18" charset="0"/>
              </a:rPr>
              <a:t>F</a:t>
            </a:r>
            <a:endParaRPr lang="sl-SI" altLang="sl-SI" sz="1800"/>
          </a:p>
        </p:txBody>
      </p:sp>
      <p:sp>
        <p:nvSpPr>
          <p:cNvPr id="30923" name="Rectangle 314"/>
          <p:cNvSpPr>
            <a:spLocks noChangeArrowheads="1"/>
          </p:cNvSpPr>
          <p:nvPr/>
        </p:nvSpPr>
        <p:spPr bwMode="auto">
          <a:xfrm>
            <a:off x="1479550" y="2790825"/>
            <a:ext cx="127000"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100" b="1">
                <a:solidFill>
                  <a:srgbClr val="000000"/>
                </a:solidFill>
                <a:latin typeface="Times New Roman" panose="02020603050405020304" pitchFamily="18" charset="0"/>
              </a:rPr>
              <a:t>x</a:t>
            </a:r>
            <a:endParaRPr lang="sl-SI" altLang="sl-SI" sz="1800"/>
          </a:p>
        </p:txBody>
      </p:sp>
      <p:sp>
        <p:nvSpPr>
          <p:cNvPr id="30924" name="Rectangle 315"/>
          <p:cNvSpPr>
            <a:spLocks noChangeArrowheads="1"/>
          </p:cNvSpPr>
          <p:nvPr/>
        </p:nvSpPr>
        <p:spPr bwMode="auto">
          <a:xfrm>
            <a:off x="2998788" y="5389563"/>
            <a:ext cx="211137"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600" b="1">
                <a:solidFill>
                  <a:srgbClr val="000000"/>
                </a:solidFill>
                <a:latin typeface="Times New Roman" panose="02020603050405020304" pitchFamily="18" charset="0"/>
              </a:rPr>
              <a:t>F</a:t>
            </a:r>
            <a:endParaRPr lang="sl-SI" altLang="sl-SI" sz="1800"/>
          </a:p>
        </p:txBody>
      </p:sp>
      <p:sp>
        <p:nvSpPr>
          <p:cNvPr id="30925" name="Rectangle 316"/>
          <p:cNvSpPr>
            <a:spLocks noChangeArrowheads="1"/>
          </p:cNvSpPr>
          <p:nvPr/>
        </p:nvSpPr>
        <p:spPr bwMode="auto">
          <a:xfrm>
            <a:off x="3124200" y="5486400"/>
            <a:ext cx="128588"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100" b="1">
                <a:solidFill>
                  <a:srgbClr val="000000"/>
                </a:solidFill>
                <a:latin typeface="Times New Roman" panose="02020603050405020304" pitchFamily="18" charset="0"/>
              </a:rPr>
              <a:t>y</a:t>
            </a:r>
            <a:endParaRPr lang="sl-SI" altLang="sl-SI" sz="1800"/>
          </a:p>
        </p:txBody>
      </p:sp>
      <p:sp>
        <p:nvSpPr>
          <p:cNvPr id="30926" name="Rectangle 317"/>
          <p:cNvSpPr>
            <a:spLocks noChangeArrowheads="1"/>
          </p:cNvSpPr>
          <p:nvPr/>
        </p:nvSpPr>
        <p:spPr bwMode="auto">
          <a:xfrm>
            <a:off x="1868488" y="4038600"/>
            <a:ext cx="2160587" cy="1085850"/>
          </a:xfrm>
          <a:prstGeom prst="rect">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27" name="Rectangle 318"/>
          <p:cNvSpPr>
            <a:spLocks noChangeArrowheads="1"/>
          </p:cNvSpPr>
          <p:nvPr/>
        </p:nvSpPr>
        <p:spPr bwMode="auto">
          <a:xfrm>
            <a:off x="1868488" y="2414588"/>
            <a:ext cx="2160587" cy="1084262"/>
          </a:xfrm>
          <a:prstGeom prst="rect">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28" name="Rectangle 319"/>
          <p:cNvSpPr>
            <a:spLocks noChangeArrowheads="1"/>
          </p:cNvSpPr>
          <p:nvPr/>
        </p:nvSpPr>
        <p:spPr bwMode="auto">
          <a:xfrm>
            <a:off x="1350963" y="2697163"/>
            <a:ext cx="211137"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600" b="1">
                <a:solidFill>
                  <a:srgbClr val="000000"/>
                </a:solidFill>
                <a:latin typeface="Times New Roman" panose="02020603050405020304" pitchFamily="18" charset="0"/>
              </a:rPr>
              <a:t>F</a:t>
            </a:r>
            <a:endParaRPr lang="sl-SI" altLang="sl-SI" sz="1800"/>
          </a:p>
        </p:txBody>
      </p:sp>
      <p:sp>
        <p:nvSpPr>
          <p:cNvPr id="30929" name="Rectangle 320"/>
          <p:cNvSpPr>
            <a:spLocks noChangeArrowheads="1"/>
          </p:cNvSpPr>
          <p:nvPr/>
        </p:nvSpPr>
        <p:spPr bwMode="auto">
          <a:xfrm>
            <a:off x="1479550" y="2790825"/>
            <a:ext cx="127000"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100" b="1">
                <a:solidFill>
                  <a:srgbClr val="000000"/>
                </a:solidFill>
                <a:latin typeface="Times New Roman" panose="02020603050405020304" pitchFamily="18" charset="0"/>
              </a:rPr>
              <a:t>x</a:t>
            </a:r>
            <a:endParaRPr lang="sl-SI" altLang="sl-SI" sz="1800"/>
          </a:p>
        </p:txBody>
      </p:sp>
      <p:sp>
        <p:nvSpPr>
          <p:cNvPr id="30930" name="Rectangle 321"/>
          <p:cNvSpPr>
            <a:spLocks noChangeArrowheads="1"/>
          </p:cNvSpPr>
          <p:nvPr/>
        </p:nvSpPr>
        <p:spPr bwMode="auto">
          <a:xfrm>
            <a:off x="2998788" y="5389563"/>
            <a:ext cx="211137"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600" b="1">
                <a:solidFill>
                  <a:srgbClr val="000000"/>
                </a:solidFill>
                <a:latin typeface="Times New Roman" panose="02020603050405020304" pitchFamily="18" charset="0"/>
              </a:rPr>
              <a:t>F</a:t>
            </a:r>
            <a:endParaRPr lang="sl-SI" altLang="sl-SI" sz="1800"/>
          </a:p>
        </p:txBody>
      </p:sp>
      <p:sp>
        <p:nvSpPr>
          <p:cNvPr id="30931" name="Rectangle 322"/>
          <p:cNvSpPr>
            <a:spLocks noChangeArrowheads="1"/>
          </p:cNvSpPr>
          <p:nvPr/>
        </p:nvSpPr>
        <p:spPr bwMode="auto">
          <a:xfrm>
            <a:off x="3124200" y="5486400"/>
            <a:ext cx="128588" cy="18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100" b="1">
                <a:solidFill>
                  <a:srgbClr val="000000"/>
                </a:solidFill>
                <a:latin typeface="Times New Roman" panose="02020603050405020304" pitchFamily="18" charset="0"/>
              </a:rPr>
              <a:t>y</a:t>
            </a:r>
            <a:endParaRPr lang="sl-SI" altLang="sl-SI" sz="1800"/>
          </a:p>
        </p:txBody>
      </p:sp>
      <p:sp>
        <p:nvSpPr>
          <p:cNvPr id="30932" name="Rectangle 323"/>
          <p:cNvSpPr>
            <a:spLocks noChangeArrowheads="1"/>
          </p:cNvSpPr>
          <p:nvPr/>
        </p:nvSpPr>
        <p:spPr bwMode="auto">
          <a:xfrm>
            <a:off x="1868488" y="4038600"/>
            <a:ext cx="2160587" cy="1085850"/>
          </a:xfrm>
          <a:prstGeom prst="rect">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33" name="Line 324"/>
          <p:cNvSpPr>
            <a:spLocks noChangeShapeType="1"/>
          </p:cNvSpPr>
          <p:nvPr/>
        </p:nvSpPr>
        <p:spPr bwMode="auto">
          <a:xfrm>
            <a:off x="2944813" y="5311775"/>
            <a:ext cx="3175" cy="323850"/>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30934" name="Freeform 325"/>
          <p:cNvSpPr>
            <a:spLocks/>
          </p:cNvSpPr>
          <p:nvPr/>
        </p:nvSpPr>
        <p:spPr bwMode="auto">
          <a:xfrm>
            <a:off x="2906713" y="5229225"/>
            <a:ext cx="79375" cy="127000"/>
          </a:xfrm>
          <a:custGeom>
            <a:avLst/>
            <a:gdLst>
              <a:gd name="T0" fmla="*/ 2147483646 w 99"/>
              <a:gd name="T1" fmla="*/ 2147483646 h 159"/>
              <a:gd name="T2" fmla="*/ 2147483646 w 99"/>
              <a:gd name="T3" fmla="*/ 0 h 159"/>
              <a:gd name="T4" fmla="*/ 0 w 99"/>
              <a:gd name="T5" fmla="*/ 2147483646 h 159"/>
              <a:gd name="T6" fmla="*/ 2147483646 w 99"/>
              <a:gd name="T7" fmla="*/ 2147483646 h 159"/>
              <a:gd name="T8" fmla="*/ 2147483646 w 99"/>
              <a:gd name="T9" fmla="*/ 2147483646 h 1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9" h="159">
                <a:moveTo>
                  <a:pt x="99" y="159"/>
                </a:moveTo>
                <a:lnTo>
                  <a:pt x="48" y="0"/>
                </a:lnTo>
                <a:lnTo>
                  <a:pt x="0" y="159"/>
                </a:lnTo>
                <a:lnTo>
                  <a:pt x="48" y="110"/>
                </a:lnTo>
                <a:lnTo>
                  <a:pt x="99" y="15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935" name="Line 326"/>
          <p:cNvSpPr>
            <a:spLocks noChangeShapeType="1"/>
          </p:cNvSpPr>
          <p:nvPr/>
        </p:nvSpPr>
        <p:spPr bwMode="auto">
          <a:xfrm>
            <a:off x="2944813" y="5311775"/>
            <a:ext cx="3175" cy="323850"/>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30936" name="Freeform 327"/>
          <p:cNvSpPr>
            <a:spLocks/>
          </p:cNvSpPr>
          <p:nvPr/>
        </p:nvSpPr>
        <p:spPr bwMode="auto">
          <a:xfrm>
            <a:off x="2906713" y="5229225"/>
            <a:ext cx="79375" cy="127000"/>
          </a:xfrm>
          <a:custGeom>
            <a:avLst/>
            <a:gdLst>
              <a:gd name="T0" fmla="*/ 2147483646 w 99"/>
              <a:gd name="T1" fmla="*/ 2147483646 h 159"/>
              <a:gd name="T2" fmla="*/ 2147483646 w 99"/>
              <a:gd name="T3" fmla="*/ 0 h 159"/>
              <a:gd name="T4" fmla="*/ 0 w 99"/>
              <a:gd name="T5" fmla="*/ 2147483646 h 159"/>
              <a:gd name="T6" fmla="*/ 2147483646 w 99"/>
              <a:gd name="T7" fmla="*/ 2147483646 h 159"/>
              <a:gd name="T8" fmla="*/ 2147483646 w 99"/>
              <a:gd name="T9" fmla="*/ 2147483646 h 1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9" h="159">
                <a:moveTo>
                  <a:pt x="99" y="159"/>
                </a:moveTo>
                <a:lnTo>
                  <a:pt x="48" y="0"/>
                </a:lnTo>
                <a:lnTo>
                  <a:pt x="0" y="159"/>
                </a:lnTo>
                <a:lnTo>
                  <a:pt x="48" y="110"/>
                </a:lnTo>
                <a:lnTo>
                  <a:pt x="99" y="15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grpSp>
        <p:nvGrpSpPr>
          <p:cNvPr id="30937" name="Group 26390"/>
          <p:cNvGrpSpPr>
            <a:grpSpLocks/>
          </p:cNvGrpSpPr>
          <p:nvPr/>
        </p:nvGrpSpPr>
        <p:grpSpPr bwMode="auto">
          <a:xfrm>
            <a:off x="4827588" y="3514725"/>
            <a:ext cx="1492250" cy="687388"/>
            <a:chOff x="4440238" y="1892300"/>
            <a:chExt cx="1492251" cy="685801"/>
          </a:xfrm>
        </p:grpSpPr>
        <p:sp>
          <p:nvSpPr>
            <p:cNvPr id="31231" name="Line 43"/>
            <p:cNvSpPr>
              <a:spLocks noChangeShapeType="1"/>
            </p:cNvSpPr>
            <p:nvPr/>
          </p:nvSpPr>
          <p:spPr bwMode="auto">
            <a:xfrm flipV="1">
              <a:off x="4930776" y="2066925"/>
              <a:ext cx="25400" cy="142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31232" name="Line 44"/>
            <p:cNvSpPr>
              <a:spLocks noChangeShapeType="1"/>
            </p:cNvSpPr>
            <p:nvPr/>
          </p:nvSpPr>
          <p:spPr bwMode="auto">
            <a:xfrm>
              <a:off x="4956176" y="2070100"/>
              <a:ext cx="33338" cy="98425"/>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31233" name="Freeform 45"/>
            <p:cNvSpPr>
              <a:spLocks/>
            </p:cNvSpPr>
            <p:nvPr/>
          </p:nvSpPr>
          <p:spPr bwMode="auto">
            <a:xfrm>
              <a:off x="4994276" y="1892300"/>
              <a:ext cx="896938" cy="276225"/>
            </a:xfrm>
            <a:custGeom>
              <a:avLst/>
              <a:gdLst>
                <a:gd name="T0" fmla="*/ 0 w 591"/>
                <a:gd name="T1" fmla="*/ 2147483646 h 182"/>
                <a:gd name="T2" fmla="*/ 2147483646 w 591"/>
                <a:gd name="T3" fmla="*/ 0 h 182"/>
                <a:gd name="T4" fmla="*/ 2147483646 w 591"/>
                <a:gd name="T5" fmla="*/ 0 h 182"/>
                <a:gd name="T6" fmla="*/ 0 60000 65536"/>
                <a:gd name="T7" fmla="*/ 0 60000 65536"/>
                <a:gd name="T8" fmla="*/ 0 60000 65536"/>
              </a:gdLst>
              <a:ahLst/>
              <a:cxnLst>
                <a:cxn ang="T6">
                  <a:pos x="T0" y="T1"/>
                </a:cxn>
                <a:cxn ang="T7">
                  <a:pos x="T2" y="T3"/>
                </a:cxn>
                <a:cxn ang="T8">
                  <a:pos x="T4" y="T5"/>
                </a:cxn>
              </a:cxnLst>
              <a:rect l="0" t="0" r="r" b="b"/>
              <a:pathLst>
                <a:path w="591" h="182">
                  <a:moveTo>
                    <a:pt x="0" y="182"/>
                  </a:moveTo>
                  <a:lnTo>
                    <a:pt x="30" y="0"/>
                  </a:lnTo>
                  <a:lnTo>
                    <a:pt x="591"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sl-SI"/>
            </a:p>
          </p:txBody>
        </p:sp>
        <p:sp>
          <p:nvSpPr>
            <p:cNvPr id="31234" name="Line 46"/>
            <p:cNvSpPr>
              <a:spLocks noChangeShapeType="1"/>
            </p:cNvSpPr>
            <p:nvPr/>
          </p:nvSpPr>
          <p:spPr bwMode="auto">
            <a:xfrm flipV="1">
              <a:off x="4953001" y="2446338"/>
              <a:ext cx="22225" cy="142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31235" name="Line 47"/>
            <p:cNvSpPr>
              <a:spLocks noChangeShapeType="1"/>
            </p:cNvSpPr>
            <p:nvPr/>
          </p:nvSpPr>
          <p:spPr bwMode="auto">
            <a:xfrm>
              <a:off x="4975226" y="2449513"/>
              <a:ext cx="34925" cy="100013"/>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31236" name="Freeform 48"/>
            <p:cNvSpPr>
              <a:spLocks/>
            </p:cNvSpPr>
            <p:nvPr/>
          </p:nvSpPr>
          <p:spPr bwMode="auto">
            <a:xfrm>
              <a:off x="5013326" y="2271713"/>
              <a:ext cx="898525" cy="277813"/>
            </a:xfrm>
            <a:custGeom>
              <a:avLst/>
              <a:gdLst>
                <a:gd name="T0" fmla="*/ 0 w 592"/>
                <a:gd name="T1" fmla="*/ 2147483646 h 182"/>
                <a:gd name="T2" fmla="*/ 2147483646 w 592"/>
                <a:gd name="T3" fmla="*/ 0 h 182"/>
                <a:gd name="T4" fmla="*/ 2147483646 w 592"/>
                <a:gd name="T5" fmla="*/ 0 h 182"/>
                <a:gd name="T6" fmla="*/ 0 60000 65536"/>
                <a:gd name="T7" fmla="*/ 0 60000 65536"/>
                <a:gd name="T8" fmla="*/ 0 60000 65536"/>
              </a:gdLst>
              <a:ahLst/>
              <a:cxnLst>
                <a:cxn ang="T6">
                  <a:pos x="T0" y="T1"/>
                </a:cxn>
                <a:cxn ang="T7">
                  <a:pos x="T2" y="T3"/>
                </a:cxn>
                <a:cxn ang="T8">
                  <a:pos x="T4" y="T5"/>
                </a:cxn>
              </a:cxnLst>
              <a:rect l="0" t="0" r="r" b="b"/>
              <a:pathLst>
                <a:path w="592" h="182">
                  <a:moveTo>
                    <a:pt x="0" y="182"/>
                  </a:moveTo>
                  <a:lnTo>
                    <a:pt x="30" y="0"/>
                  </a:lnTo>
                  <a:lnTo>
                    <a:pt x="592"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sl-SI"/>
            </a:p>
          </p:txBody>
        </p:sp>
        <p:sp>
          <p:nvSpPr>
            <p:cNvPr id="31237" name="Rectangle 49"/>
            <p:cNvSpPr>
              <a:spLocks noChangeArrowheads="1"/>
            </p:cNvSpPr>
            <p:nvPr/>
          </p:nvSpPr>
          <p:spPr bwMode="auto">
            <a:xfrm>
              <a:off x="5767389" y="2292350"/>
              <a:ext cx="165100"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900" i="1">
                  <a:solidFill>
                    <a:srgbClr val="000000"/>
                  </a:solidFill>
                  <a:latin typeface="Times New Roman" panose="02020603050405020304" pitchFamily="18" charset="0"/>
                </a:rPr>
                <a:t>Fy</a:t>
              </a:r>
              <a:endParaRPr lang="sl-SI" altLang="sl-SI" sz="1800"/>
            </a:p>
          </p:txBody>
        </p:sp>
        <p:sp>
          <p:nvSpPr>
            <p:cNvPr id="31238" name="Rectangle 50"/>
            <p:cNvSpPr>
              <a:spLocks noChangeArrowheads="1"/>
            </p:cNvSpPr>
            <p:nvPr/>
          </p:nvSpPr>
          <p:spPr bwMode="auto">
            <a:xfrm>
              <a:off x="5759451" y="2420938"/>
              <a:ext cx="95250"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900" i="1">
                  <a:solidFill>
                    <a:srgbClr val="000000"/>
                  </a:solidFill>
                  <a:latin typeface="Times New Roman" panose="02020603050405020304" pitchFamily="18" charset="0"/>
                </a:rPr>
                <a:t>y</a:t>
              </a:r>
              <a:endParaRPr lang="sl-SI" altLang="sl-SI" sz="1800"/>
            </a:p>
          </p:txBody>
        </p:sp>
        <p:sp>
          <p:nvSpPr>
            <p:cNvPr id="31239" name="Rectangle 51"/>
            <p:cNvSpPr>
              <a:spLocks noChangeArrowheads="1"/>
            </p:cNvSpPr>
            <p:nvPr/>
          </p:nvSpPr>
          <p:spPr bwMode="auto">
            <a:xfrm>
              <a:off x="5268914" y="2292350"/>
              <a:ext cx="165100"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900" i="1">
                  <a:solidFill>
                    <a:srgbClr val="000000"/>
                  </a:solidFill>
                  <a:latin typeface="Times New Roman" panose="02020603050405020304" pitchFamily="18" charset="0"/>
                </a:rPr>
                <a:t>Fy</a:t>
              </a:r>
              <a:endParaRPr lang="sl-SI" altLang="sl-SI" sz="1800"/>
            </a:p>
          </p:txBody>
        </p:sp>
        <p:sp>
          <p:nvSpPr>
            <p:cNvPr id="31240" name="Rectangle 52"/>
            <p:cNvSpPr>
              <a:spLocks noChangeArrowheads="1"/>
            </p:cNvSpPr>
            <p:nvPr/>
          </p:nvSpPr>
          <p:spPr bwMode="auto">
            <a:xfrm>
              <a:off x="5257801" y="2420938"/>
              <a:ext cx="95250"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900" i="1">
                  <a:solidFill>
                    <a:srgbClr val="000000"/>
                  </a:solidFill>
                  <a:latin typeface="Times New Roman" panose="02020603050405020304" pitchFamily="18" charset="0"/>
                </a:rPr>
                <a:t>y</a:t>
              </a:r>
              <a:endParaRPr lang="sl-SI" altLang="sl-SI" sz="1800"/>
            </a:p>
          </p:txBody>
        </p:sp>
        <p:sp>
          <p:nvSpPr>
            <p:cNvPr id="31241" name="Rectangle 53"/>
            <p:cNvSpPr>
              <a:spLocks noChangeArrowheads="1"/>
            </p:cNvSpPr>
            <p:nvPr/>
          </p:nvSpPr>
          <p:spPr bwMode="auto">
            <a:xfrm>
              <a:off x="4625976" y="2420938"/>
              <a:ext cx="95250"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900" i="1">
                  <a:solidFill>
                    <a:srgbClr val="000000"/>
                  </a:solidFill>
                  <a:latin typeface="Times New Roman" panose="02020603050405020304" pitchFamily="18" charset="0"/>
                </a:rPr>
                <a:t>y</a:t>
              </a:r>
              <a:endParaRPr lang="sl-SI" altLang="sl-SI" sz="1800"/>
            </a:p>
          </p:txBody>
        </p:sp>
        <p:sp>
          <p:nvSpPr>
            <p:cNvPr id="31242" name="Rectangle 54"/>
            <p:cNvSpPr>
              <a:spLocks noChangeArrowheads="1"/>
            </p:cNvSpPr>
            <p:nvPr/>
          </p:nvSpPr>
          <p:spPr bwMode="auto">
            <a:xfrm>
              <a:off x="5745164" y="1911350"/>
              <a:ext cx="165100"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900" i="1">
                  <a:solidFill>
                    <a:srgbClr val="000000"/>
                  </a:solidFill>
                  <a:latin typeface="Times New Roman" panose="02020603050405020304" pitchFamily="18" charset="0"/>
                </a:rPr>
                <a:t>Fy</a:t>
              </a:r>
              <a:endParaRPr lang="sl-SI" altLang="sl-SI" sz="1800"/>
            </a:p>
          </p:txBody>
        </p:sp>
        <p:sp>
          <p:nvSpPr>
            <p:cNvPr id="31243" name="Rectangle 55"/>
            <p:cNvSpPr>
              <a:spLocks noChangeArrowheads="1"/>
            </p:cNvSpPr>
            <p:nvPr/>
          </p:nvSpPr>
          <p:spPr bwMode="auto">
            <a:xfrm>
              <a:off x="5735639" y="2041525"/>
              <a:ext cx="95250"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900" i="1">
                  <a:solidFill>
                    <a:srgbClr val="000000"/>
                  </a:solidFill>
                  <a:latin typeface="Times New Roman" panose="02020603050405020304" pitchFamily="18" charset="0"/>
                </a:rPr>
                <a:t>y</a:t>
              </a:r>
              <a:endParaRPr lang="sl-SI" altLang="sl-SI" sz="1800"/>
            </a:p>
          </p:txBody>
        </p:sp>
        <p:sp>
          <p:nvSpPr>
            <p:cNvPr id="31244" name="Rectangle 56"/>
            <p:cNvSpPr>
              <a:spLocks noChangeArrowheads="1"/>
            </p:cNvSpPr>
            <p:nvPr/>
          </p:nvSpPr>
          <p:spPr bwMode="auto">
            <a:xfrm>
              <a:off x="5246689" y="1911350"/>
              <a:ext cx="165100"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900" i="1">
                  <a:solidFill>
                    <a:srgbClr val="000000"/>
                  </a:solidFill>
                  <a:latin typeface="Times New Roman" panose="02020603050405020304" pitchFamily="18" charset="0"/>
                </a:rPr>
                <a:t>Fx</a:t>
              </a:r>
              <a:endParaRPr lang="sl-SI" altLang="sl-SI" sz="1800"/>
            </a:p>
          </p:txBody>
        </p:sp>
        <p:sp>
          <p:nvSpPr>
            <p:cNvPr id="31245" name="Rectangle 57"/>
            <p:cNvSpPr>
              <a:spLocks noChangeArrowheads="1"/>
            </p:cNvSpPr>
            <p:nvPr/>
          </p:nvSpPr>
          <p:spPr bwMode="auto">
            <a:xfrm>
              <a:off x="5238751" y="2041525"/>
              <a:ext cx="95250"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900" i="1">
                  <a:solidFill>
                    <a:srgbClr val="000000"/>
                  </a:solidFill>
                  <a:latin typeface="Times New Roman" panose="02020603050405020304" pitchFamily="18" charset="0"/>
                </a:rPr>
                <a:t>y</a:t>
              </a:r>
              <a:endParaRPr lang="sl-SI" altLang="sl-SI" sz="1800"/>
            </a:p>
          </p:txBody>
        </p:sp>
        <p:sp>
          <p:nvSpPr>
            <p:cNvPr id="31246" name="Rectangle 58"/>
            <p:cNvSpPr>
              <a:spLocks noChangeArrowheads="1"/>
            </p:cNvSpPr>
            <p:nvPr/>
          </p:nvSpPr>
          <p:spPr bwMode="auto">
            <a:xfrm>
              <a:off x="4625976" y="2041525"/>
              <a:ext cx="95250"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900" i="1">
                  <a:solidFill>
                    <a:srgbClr val="000000"/>
                  </a:solidFill>
                  <a:latin typeface="Times New Roman" panose="02020603050405020304" pitchFamily="18" charset="0"/>
                </a:rPr>
                <a:t>y</a:t>
              </a:r>
              <a:endParaRPr lang="sl-SI" altLang="sl-SI" sz="1800"/>
            </a:p>
          </p:txBody>
        </p:sp>
        <p:sp>
          <p:nvSpPr>
            <p:cNvPr id="31247" name="Rectangle 59"/>
            <p:cNvSpPr>
              <a:spLocks noChangeArrowheads="1"/>
            </p:cNvSpPr>
            <p:nvPr/>
          </p:nvSpPr>
          <p:spPr bwMode="auto">
            <a:xfrm>
              <a:off x="5573714" y="2308225"/>
              <a:ext cx="233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500" i="1">
                  <a:solidFill>
                    <a:srgbClr val="000000"/>
                  </a:solidFill>
                  <a:latin typeface="Times New Roman" panose="02020603050405020304" pitchFamily="18" charset="0"/>
                </a:rPr>
                <a:t>M</a:t>
              </a:r>
              <a:endParaRPr lang="sl-SI" altLang="sl-SI" sz="1800"/>
            </a:p>
          </p:txBody>
        </p:sp>
        <p:sp>
          <p:nvSpPr>
            <p:cNvPr id="31248" name="Rectangle 60"/>
            <p:cNvSpPr>
              <a:spLocks noChangeArrowheads="1"/>
            </p:cNvSpPr>
            <p:nvPr/>
          </p:nvSpPr>
          <p:spPr bwMode="auto">
            <a:xfrm>
              <a:off x="5072064" y="2308225"/>
              <a:ext cx="233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500" i="1">
                  <a:solidFill>
                    <a:srgbClr val="000000"/>
                  </a:solidFill>
                  <a:latin typeface="Times New Roman" panose="02020603050405020304" pitchFamily="18" charset="0"/>
                </a:rPr>
                <a:t>M</a:t>
              </a:r>
              <a:endParaRPr lang="sl-SI" altLang="sl-SI" sz="1800"/>
            </a:p>
          </p:txBody>
        </p:sp>
        <p:sp>
          <p:nvSpPr>
            <p:cNvPr id="31249" name="Rectangle 61"/>
            <p:cNvSpPr>
              <a:spLocks noChangeArrowheads="1"/>
            </p:cNvSpPr>
            <p:nvPr/>
          </p:nvSpPr>
          <p:spPr bwMode="auto">
            <a:xfrm>
              <a:off x="4440238" y="2308225"/>
              <a:ext cx="233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500" i="1">
                  <a:solidFill>
                    <a:srgbClr val="000000"/>
                  </a:solidFill>
                  <a:latin typeface="Times New Roman" panose="02020603050405020304" pitchFamily="18" charset="0"/>
                </a:rPr>
                <a:t>M</a:t>
              </a:r>
              <a:endParaRPr lang="sl-SI" altLang="sl-SI" sz="1800"/>
            </a:p>
          </p:txBody>
        </p:sp>
        <p:sp>
          <p:nvSpPr>
            <p:cNvPr id="31250" name="Rectangle 62"/>
            <p:cNvSpPr>
              <a:spLocks noChangeArrowheads="1"/>
            </p:cNvSpPr>
            <p:nvPr/>
          </p:nvSpPr>
          <p:spPr bwMode="auto">
            <a:xfrm>
              <a:off x="5551489" y="1927225"/>
              <a:ext cx="233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500" i="1">
                  <a:solidFill>
                    <a:srgbClr val="000000"/>
                  </a:solidFill>
                  <a:latin typeface="Times New Roman" panose="02020603050405020304" pitchFamily="18" charset="0"/>
                </a:rPr>
                <a:t>M</a:t>
              </a:r>
              <a:endParaRPr lang="sl-SI" altLang="sl-SI" sz="1800"/>
            </a:p>
          </p:txBody>
        </p:sp>
        <p:sp>
          <p:nvSpPr>
            <p:cNvPr id="31251" name="Rectangle 63"/>
            <p:cNvSpPr>
              <a:spLocks noChangeArrowheads="1"/>
            </p:cNvSpPr>
            <p:nvPr/>
          </p:nvSpPr>
          <p:spPr bwMode="auto">
            <a:xfrm>
              <a:off x="5053014" y="1927225"/>
              <a:ext cx="233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500" i="1">
                  <a:solidFill>
                    <a:srgbClr val="000000"/>
                  </a:solidFill>
                  <a:latin typeface="Times New Roman" panose="02020603050405020304" pitchFamily="18" charset="0"/>
                </a:rPr>
                <a:t>M</a:t>
              </a:r>
              <a:endParaRPr lang="sl-SI" altLang="sl-SI" sz="1800"/>
            </a:p>
          </p:txBody>
        </p:sp>
        <p:sp>
          <p:nvSpPr>
            <p:cNvPr id="31252" name="Rectangle 64"/>
            <p:cNvSpPr>
              <a:spLocks noChangeArrowheads="1"/>
            </p:cNvSpPr>
            <p:nvPr/>
          </p:nvSpPr>
          <p:spPr bwMode="auto">
            <a:xfrm>
              <a:off x="4440238" y="1927225"/>
              <a:ext cx="233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500" i="1">
                  <a:solidFill>
                    <a:srgbClr val="000000"/>
                  </a:solidFill>
                  <a:latin typeface="Times New Roman" panose="02020603050405020304" pitchFamily="18" charset="0"/>
                </a:rPr>
                <a:t>M</a:t>
              </a:r>
              <a:endParaRPr lang="sl-SI" altLang="sl-SI" sz="1800"/>
            </a:p>
          </p:txBody>
        </p:sp>
        <p:sp>
          <p:nvSpPr>
            <p:cNvPr id="31253" name="Rectangle 65"/>
            <p:cNvSpPr>
              <a:spLocks noChangeArrowheads="1"/>
            </p:cNvSpPr>
            <p:nvPr/>
          </p:nvSpPr>
          <p:spPr bwMode="auto">
            <a:xfrm>
              <a:off x="5818189" y="2420938"/>
              <a:ext cx="103188"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900">
                  <a:solidFill>
                    <a:srgbClr val="000000"/>
                  </a:solidFill>
                  <a:latin typeface="Times New Roman" panose="02020603050405020304" pitchFamily="18" charset="0"/>
                </a:rPr>
                <a:t>2</a:t>
              </a:r>
              <a:endParaRPr lang="sl-SI" altLang="sl-SI" sz="1800"/>
            </a:p>
          </p:txBody>
        </p:sp>
        <p:sp>
          <p:nvSpPr>
            <p:cNvPr id="31254" name="Rectangle 66"/>
            <p:cNvSpPr>
              <a:spLocks noChangeArrowheads="1"/>
            </p:cNvSpPr>
            <p:nvPr/>
          </p:nvSpPr>
          <p:spPr bwMode="auto">
            <a:xfrm>
              <a:off x="5318126" y="2420938"/>
              <a:ext cx="103188"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900">
                  <a:solidFill>
                    <a:srgbClr val="000000"/>
                  </a:solidFill>
                  <a:latin typeface="Times New Roman" panose="02020603050405020304" pitchFamily="18" charset="0"/>
                </a:rPr>
                <a:t>2</a:t>
              </a:r>
              <a:endParaRPr lang="sl-SI" altLang="sl-SI" sz="1800"/>
            </a:p>
          </p:txBody>
        </p:sp>
        <p:sp>
          <p:nvSpPr>
            <p:cNvPr id="31255" name="Rectangle 67"/>
            <p:cNvSpPr>
              <a:spLocks noChangeArrowheads="1"/>
            </p:cNvSpPr>
            <p:nvPr/>
          </p:nvSpPr>
          <p:spPr bwMode="auto">
            <a:xfrm>
              <a:off x="4686301" y="2420938"/>
              <a:ext cx="103188"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900">
                  <a:solidFill>
                    <a:srgbClr val="000000"/>
                  </a:solidFill>
                  <a:latin typeface="Times New Roman" panose="02020603050405020304" pitchFamily="18" charset="0"/>
                </a:rPr>
                <a:t>2</a:t>
              </a:r>
              <a:endParaRPr lang="sl-SI" altLang="sl-SI" sz="1800"/>
            </a:p>
          </p:txBody>
        </p:sp>
        <p:sp>
          <p:nvSpPr>
            <p:cNvPr id="31256" name="Rectangle 68"/>
            <p:cNvSpPr>
              <a:spLocks noChangeArrowheads="1"/>
            </p:cNvSpPr>
            <p:nvPr/>
          </p:nvSpPr>
          <p:spPr bwMode="auto">
            <a:xfrm>
              <a:off x="5784851" y="2041525"/>
              <a:ext cx="103188"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900">
                  <a:solidFill>
                    <a:srgbClr val="000000"/>
                  </a:solidFill>
                  <a:latin typeface="Times New Roman" panose="02020603050405020304" pitchFamily="18" charset="0"/>
                </a:rPr>
                <a:t>1</a:t>
              </a:r>
              <a:endParaRPr lang="sl-SI" altLang="sl-SI" sz="1800"/>
            </a:p>
          </p:txBody>
        </p:sp>
        <p:sp>
          <p:nvSpPr>
            <p:cNvPr id="31257" name="Rectangle 69"/>
            <p:cNvSpPr>
              <a:spLocks noChangeArrowheads="1"/>
            </p:cNvSpPr>
            <p:nvPr/>
          </p:nvSpPr>
          <p:spPr bwMode="auto">
            <a:xfrm>
              <a:off x="5286376" y="2041525"/>
              <a:ext cx="103188"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900">
                  <a:solidFill>
                    <a:srgbClr val="000000"/>
                  </a:solidFill>
                  <a:latin typeface="Times New Roman" panose="02020603050405020304" pitchFamily="18" charset="0"/>
                </a:rPr>
                <a:t>1</a:t>
              </a:r>
              <a:endParaRPr lang="sl-SI" altLang="sl-SI" sz="1800"/>
            </a:p>
          </p:txBody>
        </p:sp>
        <p:sp>
          <p:nvSpPr>
            <p:cNvPr id="31258" name="Rectangle 70"/>
            <p:cNvSpPr>
              <a:spLocks noChangeArrowheads="1"/>
            </p:cNvSpPr>
            <p:nvPr/>
          </p:nvSpPr>
          <p:spPr bwMode="auto">
            <a:xfrm>
              <a:off x="4675188" y="2041525"/>
              <a:ext cx="103188"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900">
                  <a:solidFill>
                    <a:srgbClr val="000000"/>
                  </a:solidFill>
                  <a:latin typeface="Times New Roman" panose="02020603050405020304" pitchFamily="18" charset="0"/>
                </a:rPr>
                <a:t>1</a:t>
              </a:r>
              <a:endParaRPr lang="sl-SI" altLang="sl-SI" sz="1800"/>
            </a:p>
          </p:txBody>
        </p:sp>
        <p:sp>
          <p:nvSpPr>
            <p:cNvPr id="31259" name="Rectangle 71"/>
            <p:cNvSpPr>
              <a:spLocks noChangeArrowheads="1"/>
            </p:cNvSpPr>
            <p:nvPr/>
          </p:nvSpPr>
          <p:spPr bwMode="auto">
            <a:xfrm>
              <a:off x="5435601" y="2286000"/>
              <a:ext cx="219075"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500">
                  <a:solidFill>
                    <a:srgbClr val="000000"/>
                  </a:solidFill>
                  <a:latin typeface="Symbol" panose="05050102010706020507" pitchFamily="18" charset="2"/>
                </a:rPr>
                <a:t>+</a:t>
              </a:r>
              <a:endParaRPr lang="sl-SI" altLang="sl-SI" sz="1800"/>
            </a:p>
          </p:txBody>
        </p:sp>
        <p:sp>
          <p:nvSpPr>
            <p:cNvPr id="31260" name="Rectangle 72"/>
            <p:cNvSpPr>
              <a:spLocks noChangeArrowheads="1"/>
            </p:cNvSpPr>
            <p:nvPr/>
          </p:nvSpPr>
          <p:spPr bwMode="auto">
            <a:xfrm>
              <a:off x="4800601" y="2286000"/>
              <a:ext cx="219075"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500">
                  <a:solidFill>
                    <a:srgbClr val="000000"/>
                  </a:solidFill>
                  <a:latin typeface="Symbol" panose="05050102010706020507" pitchFamily="18" charset="2"/>
                </a:rPr>
                <a:t>=</a:t>
              </a:r>
              <a:endParaRPr lang="sl-SI" altLang="sl-SI" sz="1800"/>
            </a:p>
          </p:txBody>
        </p:sp>
        <p:sp>
          <p:nvSpPr>
            <p:cNvPr id="31261" name="Rectangle 73"/>
            <p:cNvSpPr>
              <a:spLocks noChangeArrowheads="1"/>
            </p:cNvSpPr>
            <p:nvPr/>
          </p:nvSpPr>
          <p:spPr bwMode="auto">
            <a:xfrm>
              <a:off x="5413376" y="1905000"/>
              <a:ext cx="219075"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500">
                  <a:solidFill>
                    <a:srgbClr val="000000"/>
                  </a:solidFill>
                  <a:latin typeface="Symbol" panose="05050102010706020507" pitchFamily="18" charset="2"/>
                </a:rPr>
                <a:t>+</a:t>
              </a:r>
              <a:endParaRPr lang="sl-SI" altLang="sl-SI" sz="1800"/>
            </a:p>
          </p:txBody>
        </p:sp>
        <p:sp>
          <p:nvSpPr>
            <p:cNvPr id="31262" name="Rectangle 74"/>
            <p:cNvSpPr>
              <a:spLocks noChangeArrowheads="1"/>
            </p:cNvSpPr>
            <p:nvPr/>
          </p:nvSpPr>
          <p:spPr bwMode="auto">
            <a:xfrm>
              <a:off x="4781551" y="1905000"/>
              <a:ext cx="219075"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500">
                  <a:solidFill>
                    <a:srgbClr val="000000"/>
                  </a:solidFill>
                  <a:latin typeface="Symbol" panose="05050102010706020507" pitchFamily="18" charset="2"/>
                </a:rPr>
                <a:t>=</a:t>
              </a:r>
              <a:endParaRPr lang="sl-SI" altLang="sl-SI" sz="1800"/>
            </a:p>
          </p:txBody>
        </p:sp>
        <p:sp>
          <p:nvSpPr>
            <p:cNvPr id="31263" name="Line 328"/>
            <p:cNvSpPr>
              <a:spLocks noChangeShapeType="1"/>
            </p:cNvSpPr>
            <p:nvPr/>
          </p:nvSpPr>
          <p:spPr bwMode="auto">
            <a:xfrm flipV="1">
              <a:off x="4930776" y="2066925"/>
              <a:ext cx="25400" cy="142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31264" name="Line 329"/>
            <p:cNvSpPr>
              <a:spLocks noChangeShapeType="1"/>
            </p:cNvSpPr>
            <p:nvPr/>
          </p:nvSpPr>
          <p:spPr bwMode="auto">
            <a:xfrm>
              <a:off x="4956176" y="2070100"/>
              <a:ext cx="33338" cy="98425"/>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31265" name="Freeform 330"/>
            <p:cNvSpPr>
              <a:spLocks/>
            </p:cNvSpPr>
            <p:nvPr/>
          </p:nvSpPr>
          <p:spPr bwMode="auto">
            <a:xfrm>
              <a:off x="4994276" y="1892300"/>
              <a:ext cx="896938" cy="276225"/>
            </a:xfrm>
            <a:custGeom>
              <a:avLst/>
              <a:gdLst>
                <a:gd name="T0" fmla="*/ 0 w 591"/>
                <a:gd name="T1" fmla="*/ 2147483646 h 182"/>
                <a:gd name="T2" fmla="*/ 2147483646 w 591"/>
                <a:gd name="T3" fmla="*/ 0 h 182"/>
                <a:gd name="T4" fmla="*/ 2147483646 w 591"/>
                <a:gd name="T5" fmla="*/ 0 h 182"/>
                <a:gd name="T6" fmla="*/ 0 60000 65536"/>
                <a:gd name="T7" fmla="*/ 0 60000 65536"/>
                <a:gd name="T8" fmla="*/ 0 60000 65536"/>
              </a:gdLst>
              <a:ahLst/>
              <a:cxnLst>
                <a:cxn ang="T6">
                  <a:pos x="T0" y="T1"/>
                </a:cxn>
                <a:cxn ang="T7">
                  <a:pos x="T2" y="T3"/>
                </a:cxn>
                <a:cxn ang="T8">
                  <a:pos x="T4" y="T5"/>
                </a:cxn>
              </a:cxnLst>
              <a:rect l="0" t="0" r="r" b="b"/>
              <a:pathLst>
                <a:path w="591" h="182">
                  <a:moveTo>
                    <a:pt x="0" y="182"/>
                  </a:moveTo>
                  <a:lnTo>
                    <a:pt x="30" y="0"/>
                  </a:lnTo>
                  <a:lnTo>
                    <a:pt x="591"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sl-SI"/>
            </a:p>
          </p:txBody>
        </p:sp>
        <p:sp>
          <p:nvSpPr>
            <p:cNvPr id="31266" name="Line 331"/>
            <p:cNvSpPr>
              <a:spLocks noChangeShapeType="1"/>
            </p:cNvSpPr>
            <p:nvPr/>
          </p:nvSpPr>
          <p:spPr bwMode="auto">
            <a:xfrm flipV="1">
              <a:off x="4953001" y="2446338"/>
              <a:ext cx="22225" cy="1428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31267" name="Line 332"/>
            <p:cNvSpPr>
              <a:spLocks noChangeShapeType="1"/>
            </p:cNvSpPr>
            <p:nvPr/>
          </p:nvSpPr>
          <p:spPr bwMode="auto">
            <a:xfrm>
              <a:off x="4975226" y="2449513"/>
              <a:ext cx="34925" cy="100013"/>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31268" name="Freeform 333"/>
            <p:cNvSpPr>
              <a:spLocks/>
            </p:cNvSpPr>
            <p:nvPr/>
          </p:nvSpPr>
          <p:spPr bwMode="auto">
            <a:xfrm>
              <a:off x="5013326" y="2271713"/>
              <a:ext cx="898525" cy="277813"/>
            </a:xfrm>
            <a:custGeom>
              <a:avLst/>
              <a:gdLst>
                <a:gd name="T0" fmla="*/ 0 w 592"/>
                <a:gd name="T1" fmla="*/ 2147483646 h 182"/>
                <a:gd name="T2" fmla="*/ 2147483646 w 592"/>
                <a:gd name="T3" fmla="*/ 0 h 182"/>
                <a:gd name="T4" fmla="*/ 2147483646 w 592"/>
                <a:gd name="T5" fmla="*/ 0 h 182"/>
                <a:gd name="T6" fmla="*/ 0 60000 65536"/>
                <a:gd name="T7" fmla="*/ 0 60000 65536"/>
                <a:gd name="T8" fmla="*/ 0 60000 65536"/>
              </a:gdLst>
              <a:ahLst/>
              <a:cxnLst>
                <a:cxn ang="T6">
                  <a:pos x="T0" y="T1"/>
                </a:cxn>
                <a:cxn ang="T7">
                  <a:pos x="T2" y="T3"/>
                </a:cxn>
                <a:cxn ang="T8">
                  <a:pos x="T4" y="T5"/>
                </a:cxn>
              </a:cxnLst>
              <a:rect l="0" t="0" r="r" b="b"/>
              <a:pathLst>
                <a:path w="592" h="182">
                  <a:moveTo>
                    <a:pt x="0" y="182"/>
                  </a:moveTo>
                  <a:lnTo>
                    <a:pt x="30" y="0"/>
                  </a:lnTo>
                  <a:lnTo>
                    <a:pt x="592"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sl-SI"/>
            </a:p>
          </p:txBody>
        </p:sp>
        <p:sp>
          <p:nvSpPr>
            <p:cNvPr id="31269" name="Rectangle 334"/>
            <p:cNvSpPr>
              <a:spLocks noChangeArrowheads="1"/>
            </p:cNvSpPr>
            <p:nvPr/>
          </p:nvSpPr>
          <p:spPr bwMode="auto">
            <a:xfrm>
              <a:off x="5767389" y="2292350"/>
              <a:ext cx="165100"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900" i="1">
                  <a:solidFill>
                    <a:srgbClr val="000000"/>
                  </a:solidFill>
                  <a:latin typeface="Times New Roman" panose="02020603050405020304" pitchFamily="18" charset="0"/>
                </a:rPr>
                <a:t>Fy</a:t>
              </a:r>
              <a:endParaRPr lang="sl-SI" altLang="sl-SI" sz="1800"/>
            </a:p>
          </p:txBody>
        </p:sp>
        <p:sp>
          <p:nvSpPr>
            <p:cNvPr id="31270" name="Rectangle 335"/>
            <p:cNvSpPr>
              <a:spLocks noChangeArrowheads="1"/>
            </p:cNvSpPr>
            <p:nvPr/>
          </p:nvSpPr>
          <p:spPr bwMode="auto">
            <a:xfrm>
              <a:off x="5759451" y="2420938"/>
              <a:ext cx="95250"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900" i="1">
                  <a:solidFill>
                    <a:srgbClr val="000000"/>
                  </a:solidFill>
                  <a:latin typeface="Times New Roman" panose="02020603050405020304" pitchFamily="18" charset="0"/>
                </a:rPr>
                <a:t>y</a:t>
              </a:r>
              <a:endParaRPr lang="sl-SI" altLang="sl-SI" sz="1800"/>
            </a:p>
          </p:txBody>
        </p:sp>
        <p:sp>
          <p:nvSpPr>
            <p:cNvPr id="31271" name="Rectangle 336"/>
            <p:cNvSpPr>
              <a:spLocks noChangeArrowheads="1"/>
            </p:cNvSpPr>
            <p:nvPr/>
          </p:nvSpPr>
          <p:spPr bwMode="auto">
            <a:xfrm>
              <a:off x="5268914" y="2292350"/>
              <a:ext cx="165100"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900" i="1">
                  <a:solidFill>
                    <a:srgbClr val="000000"/>
                  </a:solidFill>
                  <a:latin typeface="Times New Roman" panose="02020603050405020304" pitchFamily="18" charset="0"/>
                </a:rPr>
                <a:t>Fy</a:t>
              </a:r>
              <a:endParaRPr lang="sl-SI" altLang="sl-SI" sz="1800"/>
            </a:p>
          </p:txBody>
        </p:sp>
        <p:sp>
          <p:nvSpPr>
            <p:cNvPr id="31272" name="Rectangle 337"/>
            <p:cNvSpPr>
              <a:spLocks noChangeArrowheads="1"/>
            </p:cNvSpPr>
            <p:nvPr/>
          </p:nvSpPr>
          <p:spPr bwMode="auto">
            <a:xfrm>
              <a:off x="5257801" y="2420938"/>
              <a:ext cx="95250"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900" i="1">
                  <a:solidFill>
                    <a:srgbClr val="000000"/>
                  </a:solidFill>
                  <a:latin typeface="Times New Roman" panose="02020603050405020304" pitchFamily="18" charset="0"/>
                </a:rPr>
                <a:t>y</a:t>
              </a:r>
              <a:endParaRPr lang="sl-SI" altLang="sl-SI" sz="1800"/>
            </a:p>
          </p:txBody>
        </p:sp>
        <p:sp>
          <p:nvSpPr>
            <p:cNvPr id="31273" name="Rectangle 338"/>
            <p:cNvSpPr>
              <a:spLocks noChangeArrowheads="1"/>
            </p:cNvSpPr>
            <p:nvPr/>
          </p:nvSpPr>
          <p:spPr bwMode="auto">
            <a:xfrm>
              <a:off x="4625976" y="2420938"/>
              <a:ext cx="95250"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900" i="1">
                  <a:solidFill>
                    <a:srgbClr val="000000"/>
                  </a:solidFill>
                  <a:latin typeface="Times New Roman" panose="02020603050405020304" pitchFamily="18" charset="0"/>
                </a:rPr>
                <a:t>y</a:t>
              </a:r>
              <a:endParaRPr lang="sl-SI" altLang="sl-SI" sz="1800"/>
            </a:p>
          </p:txBody>
        </p:sp>
        <p:sp>
          <p:nvSpPr>
            <p:cNvPr id="31274" name="Rectangle 339"/>
            <p:cNvSpPr>
              <a:spLocks noChangeArrowheads="1"/>
            </p:cNvSpPr>
            <p:nvPr/>
          </p:nvSpPr>
          <p:spPr bwMode="auto">
            <a:xfrm>
              <a:off x="5745164" y="1911350"/>
              <a:ext cx="165100"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900" i="1">
                  <a:solidFill>
                    <a:srgbClr val="000000"/>
                  </a:solidFill>
                  <a:latin typeface="Times New Roman" panose="02020603050405020304" pitchFamily="18" charset="0"/>
                </a:rPr>
                <a:t>Fy</a:t>
              </a:r>
              <a:endParaRPr lang="sl-SI" altLang="sl-SI" sz="1800"/>
            </a:p>
          </p:txBody>
        </p:sp>
        <p:sp>
          <p:nvSpPr>
            <p:cNvPr id="31275" name="Rectangle 340"/>
            <p:cNvSpPr>
              <a:spLocks noChangeArrowheads="1"/>
            </p:cNvSpPr>
            <p:nvPr/>
          </p:nvSpPr>
          <p:spPr bwMode="auto">
            <a:xfrm>
              <a:off x="5735639" y="2041525"/>
              <a:ext cx="95250"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900" i="1">
                  <a:solidFill>
                    <a:srgbClr val="000000"/>
                  </a:solidFill>
                  <a:latin typeface="Times New Roman" panose="02020603050405020304" pitchFamily="18" charset="0"/>
                </a:rPr>
                <a:t>y</a:t>
              </a:r>
              <a:endParaRPr lang="sl-SI" altLang="sl-SI" sz="1800"/>
            </a:p>
          </p:txBody>
        </p:sp>
        <p:sp>
          <p:nvSpPr>
            <p:cNvPr id="31276" name="Rectangle 341"/>
            <p:cNvSpPr>
              <a:spLocks noChangeArrowheads="1"/>
            </p:cNvSpPr>
            <p:nvPr/>
          </p:nvSpPr>
          <p:spPr bwMode="auto">
            <a:xfrm>
              <a:off x="5246689" y="1911350"/>
              <a:ext cx="165100"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900" i="1">
                  <a:solidFill>
                    <a:srgbClr val="000000"/>
                  </a:solidFill>
                  <a:latin typeface="Times New Roman" panose="02020603050405020304" pitchFamily="18" charset="0"/>
                </a:rPr>
                <a:t>Fx</a:t>
              </a:r>
              <a:endParaRPr lang="sl-SI" altLang="sl-SI" sz="1800"/>
            </a:p>
          </p:txBody>
        </p:sp>
        <p:sp>
          <p:nvSpPr>
            <p:cNvPr id="31277" name="Rectangle 342"/>
            <p:cNvSpPr>
              <a:spLocks noChangeArrowheads="1"/>
            </p:cNvSpPr>
            <p:nvPr/>
          </p:nvSpPr>
          <p:spPr bwMode="auto">
            <a:xfrm>
              <a:off x="5238751" y="2041525"/>
              <a:ext cx="95250"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900" i="1">
                  <a:solidFill>
                    <a:srgbClr val="000000"/>
                  </a:solidFill>
                  <a:latin typeface="Times New Roman" panose="02020603050405020304" pitchFamily="18" charset="0"/>
                </a:rPr>
                <a:t>y</a:t>
              </a:r>
              <a:endParaRPr lang="sl-SI" altLang="sl-SI" sz="1800"/>
            </a:p>
          </p:txBody>
        </p:sp>
        <p:sp>
          <p:nvSpPr>
            <p:cNvPr id="31278" name="Rectangle 343"/>
            <p:cNvSpPr>
              <a:spLocks noChangeArrowheads="1"/>
            </p:cNvSpPr>
            <p:nvPr/>
          </p:nvSpPr>
          <p:spPr bwMode="auto">
            <a:xfrm>
              <a:off x="4625976" y="2041525"/>
              <a:ext cx="95250"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900" i="1">
                  <a:solidFill>
                    <a:srgbClr val="000000"/>
                  </a:solidFill>
                  <a:latin typeface="Times New Roman" panose="02020603050405020304" pitchFamily="18" charset="0"/>
                </a:rPr>
                <a:t>y</a:t>
              </a:r>
              <a:endParaRPr lang="sl-SI" altLang="sl-SI" sz="1800"/>
            </a:p>
          </p:txBody>
        </p:sp>
        <p:sp>
          <p:nvSpPr>
            <p:cNvPr id="31279" name="Rectangle 344"/>
            <p:cNvSpPr>
              <a:spLocks noChangeArrowheads="1"/>
            </p:cNvSpPr>
            <p:nvPr/>
          </p:nvSpPr>
          <p:spPr bwMode="auto">
            <a:xfrm>
              <a:off x="5573714" y="2308225"/>
              <a:ext cx="233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500" i="1">
                  <a:solidFill>
                    <a:srgbClr val="000000"/>
                  </a:solidFill>
                  <a:latin typeface="Times New Roman" panose="02020603050405020304" pitchFamily="18" charset="0"/>
                </a:rPr>
                <a:t>M</a:t>
              </a:r>
              <a:endParaRPr lang="sl-SI" altLang="sl-SI" sz="1800"/>
            </a:p>
          </p:txBody>
        </p:sp>
        <p:sp>
          <p:nvSpPr>
            <p:cNvPr id="31280" name="Rectangle 345"/>
            <p:cNvSpPr>
              <a:spLocks noChangeArrowheads="1"/>
            </p:cNvSpPr>
            <p:nvPr/>
          </p:nvSpPr>
          <p:spPr bwMode="auto">
            <a:xfrm>
              <a:off x="5072064" y="2308225"/>
              <a:ext cx="233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500" i="1">
                  <a:solidFill>
                    <a:srgbClr val="000000"/>
                  </a:solidFill>
                  <a:latin typeface="Times New Roman" panose="02020603050405020304" pitchFamily="18" charset="0"/>
                </a:rPr>
                <a:t>M</a:t>
              </a:r>
              <a:endParaRPr lang="sl-SI" altLang="sl-SI" sz="1800"/>
            </a:p>
          </p:txBody>
        </p:sp>
        <p:sp>
          <p:nvSpPr>
            <p:cNvPr id="31281" name="Rectangle 346"/>
            <p:cNvSpPr>
              <a:spLocks noChangeArrowheads="1"/>
            </p:cNvSpPr>
            <p:nvPr/>
          </p:nvSpPr>
          <p:spPr bwMode="auto">
            <a:xfrm>
              <a:off x="4440238" y="2308225"/>
              <a:ext cx="233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500" i="1">
                  <a:solidFill>
                    <a:srgbClr val="000000"/>
                  </a:solidFill>
                  <a:latin typeface="Times New Roman" panose="02020603050405020304" pitchFamily="18" charset="0"/>
                </a:rPr>
                <a:t>M</a:t>
              </a:r>
              <a:endParaRPr lang="sl-SI" altLang="sl-SI" sz="1800"/>
            </a:p>
          </p:txBody>
        </p:sp>
        <p:sp>
          <p:nvSpPr>
            <p:cNvPr id="31282" name="Rectangle 347"/>
            <p:cNvSpPr>
              <a:spLocks noChangeArrowheads="1"/>
            </p:cNvSpPr>
            <p:nvPr/>
          </p:nvSpPr>
          <p:spPr bwMode="auto">
            <a:xfrm>
              <a:off x="5551489" y="1927225"/>
              <a:ext cx="233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500" i="1">
                  <a:solidFill>
                    <a:srgbClr val="000000"/>
                  </a:solidFill>
                  <a:latin typeface="Times New Roman" panose="02020603050405020304" pitchFamily="18" charset="0"/>
                </a:rPr>
                <a:t>M</a:t>
              </a:r>
              <a:endParaRPr lang="sl-SI" altLang="sl-SI" sz="1800"/>
            </a:p>
          </p:txBody>
        </p:sp>
        <p:sp>
          <p:nvSpPr>
            <p:cNvPr id="31283" name="Rectangle 348"/>
            <p:cNvSpPr>
              <a:spLocks noChangeArrowheads="1"/>
            </p:cNvSpPr>
            <p:nvPr/>
          </p:nvSpPr>
          <p:spPr bwMode="auto">
            <a:xfrm>
              <a:off x="5053014" y="1927225"/>
              <a:ext cx="233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500" i="1">
                  <a:solidFill>
                    <a:srgbClr val="000000"/>
                  </a:solidFill>
                  <a:latin typeface="Times New Roman" panose="02020603050405020304" pitchFamily="18" charset="0"/>
                </a:rPr>
                <a:t>M</a:t>
              </a:r>
              <a:endParaRPr lang="sl-SI" altLang="sl-SI" sz="1800"/>
            </a:p>
          </p:txBody>
        </p:sp>
        <p:sp>
          <p:nvSpPr>
            <p:cNvPr id="31284" name="Rectangle 349"/>
            <p:cNvSpPr>
              <a:spLocks noChangeArrowheads="1"/>
            </p:cNvSpPr>
            <p:nvPr/>
          </p:nvSpPr>
          <p:spPr bwMode="auto">
            <a:xfrm>
              <a:off x="4440238" y="1927225"/>
              <a:ext cx="2333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500" i="1">
                  <a:solidFill>
                    <a:srgbClr val="000000"/>
                  </a:solidFill>
                  <a:latin typeface="Times New Roman" panose="02020603050405020304" pitchFamily="18" charset="0"/>
                </a:rPr>
                <a:t>M</a:t>
              </a:r>
              <a:endParaRPr lang="sl-SI" altLang="sl-SI" sz="1800"/>
            </a:p>
          </p:txBody>
        </p:sp>
        <p:sp>
          <p:nvSpPr>
            <p:cNvPr id="31285" name="Rectangle 350"/>
            <p:cNvSpPr>
              <a:spLocks noChangeArrowheads="1"/>
            </p:cNvSpPr>
            <p:nvPr/>
          </p:nvSpPr>
          <p:spPr bwMode="auto">
            <a:xfrm>
              <a:off x="5818189" y="2420938"/>
              <a:ext cx="103188"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900">
                  <a:solidFill>
                    <a:srgbClr val="000000"/>
                  </a:solidFill>
                  <a:latin typeface="Times New Roman" panose="02020603050405020304" pitchFamily="18" charset="0"/>
                </a:rPr>
                <a:t>2</a:t>
              </a:r>
              <a:endParaRPr lang="sl-SI" altLang="sl-SI" sz="1800"/>
            </a:p>
          </p:txBody>
        </p:sp>
        <p:sp>
          <p:nvSpPr>
            <p:cNvPr id="31286" name="Rectangle 351"/>
            <p:cNvSpPr>
              <a:spLocks noChangeArrowheads="1"/>
            </p:cNvSpPr>
            <p:nvPr/>
          </p:nvSpPr>
          <p:spPr bwMode="auto">
            <a:xfrm>
              <a:off x="5318126" y="2420938"/>
              <a:ext cx="103188"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900">
                  <a:solidFill>
                    <a:srgbClr val="000000"/>
                  </a:solidFill>
                  <a:latin typeface="Times New Roman" panose="02020603050405020304" pitchFamily="18" charset="0"/>
                </a:rPr>
                <a:t>2</a:t>
              </a:r>
              <a:endParaRPr lang="sl-SI" altLang="sl-SI" sz="1800"/>
            </a:p>
          </p:txBody>
        </p:sp>
        <p:sp>
          <p:nvSpPr>
            <p:cNvPr id="31287" name="Rectangle 352"/>
            <p:cNvSpPr>
              <a:spLocks noChangeArrowheads="1"/>
            </p:cNvSpPr>
            <p:nvPr/>
          </p:nvSpPr>
          <p:spPr bwMode="auto">
            <a:xfrm>
              <a:off x="4686301" y="2420938"/>
              <a:ext cx="103188"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900">
                  <a:solidFill>
                    <a:srgbClr val="000000"/>
                  </a:solidFill>
                  <a:latin typeface="Times New Roman" panose="02020603050405020304" pitchFamily="18" charset="0"/>
                </a:rPr>
                <a:t>2</a:t>
              </a:r>
              <a:endParaRPr lang="sl-SI" altLang="sl-SI" sz="1800"/>
            </a:p>
          </p:txBody>
        </p:sp>
        <p:sp>
          <p:nvSpPr>
            <p:cNvPr id="31288" name="Rectangle 353"/>
            <p:cNvSpPr>
              <a:spLocks noChangeArrowheads="1"/>
            </p:cNvSpPr>
            <p:nvPr/>
          </p:nvSpPr>
          <p:spPr bwMode="auto">
            <a:xfrm>
              <a:off x="5784851" y="2041525"/>
              <a:ext cx="103188"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900">
                  <a:solidFill>
                    <a:srgbClr val="000000"/>
                  </a:solidFill>
                  <a:latin typeface="Times New Roman" panose="02020603050405020304" pitchFamily="18" charset="0"/>
                </a:rPr>
                <a:t>1</a:t>
              </a:r>
              <a:endParaRPr lang="sl-SI" altLang="sl-SI" sz="1800"/>
            </a:p>
          </p:txBody>
        </p:sp>
        <p:sp>
          <p:nvSpPr>
            <p:cNvPr id="31289" name="Rectangle 354"/>
            <p:cNvSpPr>
              <a:spLocks noChangeArrowheads="1"/>
            </p:cNvSpPr>
            <p:nvPr/>
          </p:nvSpPr>
          <p:spPr bwMode="auto">
            <a:xfrm>
              <a:off x="5286376" y="2041525"/>
              <a:ext cx="103188"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900">
                  <a:solidFill>
                    <a:srgbClr val="000000"/>
                  </a:solidFill>
                  <a:latin typeface="Times New Roman" panose="02020603050405020304" pitchFamily="18" charset="0"/>
                </a:rPr>
                <a:t>1</a:t>
              </a:r>
              <a:endParaRPr lang="sl-SI" altLang="sl-SI" sz="1800"/>
            </a:p>
          </p:txBody>
        </p:sp>
        <p:sp>
          <p:nvSpPr>
            <p:cNvPr id="31290" name="Rectangle 355"/>
            <p:cNvSpPr>
              <a:spLocks noChangeArrowheads="1"/>
            </p:cNvSpPr>
            <p:nvPr/>
          </p:nvSpPr>
          <p:spPr bwMode="auto">
            <a:xfrm>
              <a:off x="4675189" y="2041525"/>
              <a:ext cx="103188" cy="15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900">
                  <a:solidFill>
                    <a:srgbClr val="000000"/>
                  </a:solidFill>
                  <a:latin typeface="Times New Roman" panose="02020603050405020304" pitchFamily="18" charset="0"/>
                </a:rPr>
                <a:t>1</a:t>
              </a:r>
              <a:endParaRPr lang="sl-SI" altLang="sl-SI" sz="1800"/>
            </a:p>
          </p:txBody>
        </p:sp>
        <p:sp>
          <p:nvSpPr>
            <p:cNvPr id="31291" name="Rectangle 356"/>
            <p:cNvSpPr>
              <a:spLocks noChangeArrowheads="1"/>
            </p:cNvSpPr>
            <p:nvPr/>
          </p:nvSpPr>
          <p:spPr bwMode="auto">
            <a:xfrm>
              <a:off x="5435601" y="2286000"/>
              <a:ext cx="219075"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500">
                  <a:solidFill>
                    <a:srgbClr val="000000"/>
                  </a:solidFill>
                  <a:latin typeface="Symbol" panose="05050102010706020507" pitchFamily="18" charset="2"/>
                </a:rPr>
                <a:t>+</a:t>
              </a:r>
              <a:endParaRPr lang="sl-SI" altLang="sl-SI" sz="1800"/>
            </a:p>
          </p:txBody>
        </p:sp>
        <p:sp>
          <p:nvSpPr>
            <p:cNvPr id="31292" name="Rectangle 357"/>
            <p:cNvSpPr>
              <a:spLocks noChangeArrowheads="1"/>
            </p:cNvSpPr>
            <p:nvPr/>
          </p:nvSpPr>
          <p:spPr bwMode="auto">
            <a:xfrm>
              <a:off x="4800601" y="2286000"/>
              <a:ext cx="219075"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500">
                  <a:solidFill>
                    <a:srgbClr val="000000"/>
                  </a:solidFill>
                  <a:latin typeface="Symbol" panose="05050102010706020507" pitchFamily="18" charset="2"/>
                </a:rPr>
                <a:t>=</a:t>
              </a:r>
              <a:endParaRPr lang="sl-SI" altLang="sl-SI" sz="1800"/>
            </a:p>
          </p:txBody>
        </p:sp>
        <p:sp>
          <p:nvSpPr>
            <p:cNvPr id="31293" name="Rectangle 358"/>
            <p:cNvSpPr>
              <a:spLocks noChangeArrowheads="1"/>
            </p:cNvSpPr>
            <p:nvPr/>
          </p:nvSpPr>
          <p:spPr bwMode="auto">
            <a:xfrm>
              <a:off x="5413376" y="1905000"/>
              <a:ext cx="219075"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500">
                  <a:solidFill>
                    <a:srgbClr val="000000"/>
                  </a:solidFill>
                  <a:latin typeface="Symbol" panose="05050102010706020507" pitchFamily="18" charset="2"/>
                </a:rPr>
                <a:t>+</a:t>
              </a:r>
              <a:endParaRPr lang="sl-SI" altLang="sl-SI" sz="1800"/>
            </a:p>
          </p:txBody>
        </p:sp>
        <p:sp>
          <p:nvSpPr>
            <p:cNvPr id="31294" name="Rectangle 359"/>
            <p:cNvSpPr>
              <a:spLocks noChangeArrowheads="1"/>
            </p:cNvSpPr>
            <p:nvPr/>
          </p:nvSpPr>
          <p:spPr bwMode="auto">
            <a:xfrm>
              <a:off x="4781551" y="1905000"/>
              <a:ext cx="219075"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500">
                  <a:solidFill>
                    <a:srgbClr val="000000"/>
                  </a:solidFill>
                  <a:latin typeface="Symbol" panose="05050102010706020507" pitchFamily="18" charset="2"/>
                </a:rPr>
                <a:t>=</a:t>
              </a:r>
              <a:endParaRPr lang="sl-SI" altLang="sl-SI" sz="1800"/>
            </a:p>
          </p:txBody>
        </p:sp>
      </p:grpSp>
      <p:sp>
        <p:nvSpPr>
          <p:cNvPr id="30938" name="Rectangle 371"/>
          <p:cNvSpPr>
            <a:spLocks noChangeArrowheads="1"/>
          </p:cNvSpPr>
          <p:nvPr/>
        </p:nvSpPr>
        <p:spPr bwMode="auto">
          <a:xfrm>
            <a:off x="596900" y="2060575"/>
            <a:ext cx="28717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600">
                <a:solidFill>
                  <a:srgbClr val="000000"/>
                </a:solidFill>
              </a:rPr>
              <a:t>Seismic action in the direction x</a:t>
            </a:r>
            <a:endParaRPr lang="sl-SI" altLang="sl-SI" sz="1800"/>
          </a:p>
        </p:txBody>
      </p:sp>
      <p:sp>
        <p:nvSpPr>
          <p:cNvPr id="30939" name="Rectangle 373"/>
          <p:cNvSpPr>
            <a:spLocks noChangeArrowheads="1"/>
          </p:cNvSpPr>
          <p:nvPr/>
        </p:nvSpPr>
        <p:spPr bwMode="auto">
          <a:xfrm>
            <a:off x="3479800" y="2671763"/>
            <a:ext cx="14288" cy="15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40" name="Rectangle 374"/>
          <p:cNvSpPr>
            <a:spLocks noChangeArrowheads="1"/>
          </p:cNvSpPr>
          <p:nvPr/>
        </p:nvSpPr>
        <p:spPr bwMode="auto">
          <a:xfrm>
            <a:off x="3479800" y="2644775"/>
            <a:ext cx="1428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41" name="Rectangle 375"/>
          <p:cNvSpPr>
            <a:spLocks noChangeArrowheads="1"/>
          </p:cNvSpPr>
          <p:nvPr/>
        </p:nvSpPr>
        <p:spPr bwMode="auto">
          <a:xfrm>
            <a:off x="3479800" y="2616200"/>
            <a:ext cx="1428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42" name="Rectangle 376"/>
          <p:cNvSpPr>
            <a:spLocks noChangeArrowheads="1"/>
          </p:cNvSpPr>
          <p:nvPr/>
        </p:nvSpPr>
        <p:spPr bwMode="auto">
          <a:xfrm>
            <a:off x="3481388" y="2586038"/>
            <a:ext cx="14287" cy="15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43" name="Rectangle 377"/>
          <p:cNvSpPr>
            <a:spLocks noChangeArrowheads="1"/>
          </p:cNvSpPr>
          <p:nvPr/>
        </p:nvSpPr>
        <p:spPr bwMode="auto">
          <a:xfrm>
            <a:off x="3481388" y="2557463"/>
            <a:ext cx="14287" cy="15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44" name="Rectangle 378"/>
          <p:cNvSpPr>
            <a:spLocks noChangeArrowheads="1"/>
          </p:cNvSpPr>
          <p:nvPr/>
        </p:nvSpPr>
        <p:spPr bwMode="auto">
          <a:xfrm>
            <a:off x="3482975" y="2533650"/>
            <a:ext cx="15875"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45" name="Rectangle 379"/>
          <p:cNvSpPr>
            <a:spLocks noChangeArrowheads="1"/>
          </p:cNvSpPr>
          <p:nvPr/>
        </p:nvSpPr>
        <p:spPr bwMode="auto">
          <a:xfrm>
            <a:off x="3482975" y="2503488"/>
            <a:ext cx="15875"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46" name="Rectangle 380"/>
          <p:cNvSpPr>
            <a:spLocks noChangeArrowheads="1"/>
          </p:cNvSpPr>
          <p:nvPr/>
        </p:nvSpPr>
        <p:spPr bwMode="auto">
          <a:xfrm>
            <a:off x="3482975" y="2474913"/>
            <a:ext cx="15875" cy="142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47" name="Rectangle 381"/>
          <p:cNvSpPr>
            <a:spLocks noChangeArrowheads="1"/>
          </p:cNvSpPr>
          <p:nvPr/>
        </p:nvSpPr>
        <p:spPr bwMode="auto">
          <a:xfrm>
            <a:off x="3482975" y="2444750"/>
            <a:ext cx="15875" cy="15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48" name="Rectangle 382"/>
          <p:cNvSpPr>
            <a:spLocks noChangeArrowheads="1"/>
          </p:cNvSpPr>
          <p:nvPr/>
        </p:nvSpPr>
        <p:spPr bwMode="auto">
          <a:xfrm>
            <a:off x="3482975" y="2424113"/>
            <a:ext cx="15875" cy="95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49" name="Freeform 383"/>
          <p:cNvSpPr>
            <a:spLocks/>
          </p:cNvSpPr>
          <p:nvPr/>
        </p:nvSpPr>
        <p:spPr bwMode="auto">
          <a:xfrm>
            <a:off x="3451225" y="2339975"/>
            <a:ext cx="79375" cy="127000"/>
          </a:xfrm>
          <a:custGeom>
            <a:avLst/>
            <a:gdLst>
              <a:gd name="T0" fmla="*/ 2147483646 w 99"/>
              <a:gd name="T1" fmla="*/ 2147483646 h 159"/>
              <a:gd name="T2" fmla="*/ 2147483646 w 99"/>
              <a:gd name="T3" fmla="*/ 0 h 159"/>
              <a:gd name="T4" fmla="*/ 0 w 99"/>
              <a:gd name="T5" fmla="*/ 2147483646 h 159"/>
              <a:gd name="T6" fmla="*/ 2147483646 w 99"/>
              <a:gd name="T7" fmla="*/ 2147483646 h 159"/>
              <a:gd name="T8" fmla="*/ 2147483646 w 99"/>
              <a:gd name="T9" fmla="*/ 2147483646 h 1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9" h="159">
                <a:moveTo>
                  <a:pt x="99" y="159"/>
                </a:moveTo>
                <a:lnTo>
                  <a:pt x="49" y="0"/>
                </a:lnTo>
                <a:lnTo>
                  <a:pt x="0" y="159"/>
                </a:lnTo>
                <a:lnTo>
                  <a:pt x="49" y="109"/>
                </a:lnTo>
                <a:lnTo>
                  <a:pt x="99" y="15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950" name="Rectangle 384"/>
          <p:cNvSpPr>
            <a:spLocks noChangeArrowheads="1"/>
          </p:cNvSpPr>
          <p:nvPr/>
        </p:nvSpPr>
        <p:spPr bwMode="auto">
          <a:xfrm>
            <a:off x="3479800" y="2765425"/>
            <a:ext cx="1428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51" name="Rectangle 385"/>
          <p:cNvSpPr>
            <a:spLocks noChangeArrowheads="1"/>
          </p:cNvSpPr>
          <p:nvPr/>
        </p:nvSpPr>
        <p:spPr bwMode="auto">
          <a:xfrm>
            <a:off x="3479800" y="2735263"/>
            <a:ext cx="14288" cy="142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52" name="Rectangle 386"/>
          <p:cNvSpPr>
            <a:spLocks noChangeArrowheads="1"/>
          </p:cNvSpPr>
          <p:nvPr/>
        </p:nvSpPr>
        <p:spPr bwMode="auto">
          <a:xfrm>
            <a:off x="3479800" y="2706688"/>
            <a:ext cx="14288" cy="15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53" name="Rectangle 387"/>
          <p:cNvSpPr>
            <a:spLocks noChangeArrowheads="1"/>
          </p:cNvSpPr>
          <p:nvPr/>
        </p:nvSpPr>
        <p:spPr bwMode="auto">
          <a:xfrm>
            <a:off x="3481388" y="2679700"/>
            <a:ext cx="14287" cy="142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54" name="Rectangle 388"/>
          <p:cNvSpPr>
            <a:spLocks noChangeArrowheads="1"/>
          </p:cNvSpPr>
          <p:nvPr/>
        </p:nvSpPr>
        <p:spPr bwMode="auto">
          <a:xfrm>
            <a:off x="3481388" y="2651125"/>
            <a:ext cx="14287"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55" name="Rectangle 389"/>
          <p:cNvSpPr>
            <a:spLocks noChangeArrowheads="1"/>
          </p:cNvSpPr>
          <p:nvPr/>
        </p:nvSpPr>
        <p:spPr bwMode="auto">
          <a:xfrm>
            <a:off x="3482975" y="2624138"/>
            <a:ext cx="15875" cy="142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56" name="Rectangle 390"/>
          <p:cNvSpPr>
            <a:spLocks noChangeArrowheads="1"/>
          </p:cNvSpPr>
          <p:nvPr/>
        </p:nvSpPr>
        <p:spPr bwMode="auto">
          <a:xfrm>
            <a:off x="3482975" y="2593975"/>
            <a:ext cx="15875" cy="15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57" name="Rectangle 391"/>
          <p:cNvSpPr>
            <a:spLocks noChangeArrowheads="1"/>
          </p:cNvSpPr>
          <p:nvPr/>
        </p:nvSpPr>
        <p:spPr bwMode="auto">
          <a:xfrm>
            <a:off x="3482975" y="2566988"/>
            <a:ext cx="15875" cy="142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58" name="Rectangle 392"/>
          <p:cNvSpPr>
            <a:spLocks noChangeArrowheads="1"/>
          </p:cNvSpPr>
          <p:nvPr/>
        </p:nvSpPr>
        <p:spPr bwMode="auto">
          <a:xfrm>
            <a:off x="3482975" y="2538413"/>
            <a:ext cx="15875"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59" name="Rectangle 393"/>
          <p:cNvSpPr>
            <a:spLocks noChangeArrowheads="1"/>
          </p:cNvSpPr>
          <p:nvPr/>
        </p:nvSpPr>
        <p:spPr bwMode="auto">
          <a:xfrm>
            <a:off x="3482975" y="2514600"/>
            <a:ext cx="15875" cy="1111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60" name="Freeform 394"/>
          <p:cNvSpPr>
            <a:spLocks/>
          </p:cNvSpPr>
          <p:nvPr/>
        </p:nvSpPr>
        <p:spPr bwMode="auto">
          <a:xfrm>
            <a:off x="3451225" y="2432050"/>
            <a:ext cx="79375" cy="125413"/>
          </a:xfrm>
          <a:custGeom>
            <a:avLst/>
            <a:gdLst>
              <a:gd name="T0" fmla="*/ 2147483646 w 99"/>
              <a:gd name="T1" fmla="*/ 2147483646 h 159"/>
              <a:gd name="T2" fmla="*/ 2147483646 w 99"/>
              <a:gd name="T3" fmla="*/ 0 h 159"/>
              <a:gd name="T4" fmla="*/ 0 w 99"/>
              <a:gd name="T5" fmla="*/ 2147483646 h 159"/>
              <a:gd name="T6" fmla="*/ 2147483646 w 99"/>
              <a:gd name="T7" fmla="*/ 2147483646 h 159"/>
              <a:gd name="T8" fmla="*/ 2147483646 w 99"/>
              <a:gd name="T9" fmla="*/ 2147483646 h 1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9" h="159">
                <a:moveTo>
                  <a:pt x="99" y="159"/>
                </a:moveTo>
                <a:lnTo>
                  <a:pt x="49" y="0"/>
                </a:lnTo>
                <a:lnTo>
                  <a:pt x="0" y="159"/>
                </a:lnTo>
                <a:lnTo>
                  <a:pt x="49" y="109"/>
                </a:lnTo>
                <a:lnTo>
                  <a:pt x="99" y="15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961" name="Rectangle 395"/>
          <p:cNvSpPr>
            <a:spLocks noChangeArrowheads="1"/>
          </p:cNvSpPr>
          <p:nvPr/>
        </p:nvSpPr>
        <p:spPr bwMode="auto">
          <a:xfrm>
            <a:off x="3479800" y="2671763"/>
            <a:ext cx="14288" cy="15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62" name="Rectangle 396"/>
          <p:cNvSpPr>
            <a:spLocks noChangeArrowheads="1"/>
          </p:cNvSpPr>
          <p:nvPr/>
        </p:nvSpPr>
        <p:spPr bwMode="auto">
          <a:xfrm>
            <a:off x="3479800" y="2644775"/>
            <a:ext cx="1428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63" name="Rectangle 397"/>
          <p:cNvSpPr>
            <a:spLocks noChangeArrowheads="1"/>
          </p:cNvSpPr>
          <p:nvPr/>
        </p:nvSpPr>
        <p:spPr bwMode="auto">
          <a:xfrm>
            <a:off x="3479800" y="2616200"/>
            <a:ext cx="1428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64" name="Rectangle 398"/>
          <p:cNvSpPr>
            <a:spLocks noChangeArrowheads="1"/>
          </p:cNvSpPr>
          <p:nvPr/>
        </p:nvSpPr>
        <p:spPr bwMode="auto">
          <a:xfrm>
            <a:off x="3481388" y="2586038"/>
            <a:ext cx="14287" cy="15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65" name="Rectangle 399"/>
          <p:cNvSpPr>
            <a:spLocks noChangeArrowheads="1"/>
          </p:cNvSpPr>
          <p:nvPr/>
        </p:nvSpPr>
        <p:spPr bwMode="auto">
          <a:xfrm>
            <a:off x="3481388" y="2557463"/>
            <a:ext cx="14287" cy="15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66" name="Rectangle 400"/>
          <p:cNvSpPr>
            <a:spLocks noChangeArrowheads="1"/>
          </p:cNvSpPr>
          <p:nvPr/>
        </p:nvSpPr>
        <p:spPr bwMode="auto">
          <a:xfrm>
            <a:off x="3482975" y="2533650"/>
            <a:ext cx="15875"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67" name="Rectangle 401"/>
          <p:cNvSpPr>
            <a:spLocks noChangeArrowheads="1"/>
          </p:cNvSpPr>
          <p:nvPr/>
        </p:nvSpPr>
        <p:spPr bwMode="auto">
          <a:xfrm>
            <a:off x="3482975" y="2503488"/>
            <a:ext cx="15875"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68" name="Rectangle 402"/>
          <p:cNvSpPr>
            <a:spLocks noChangeArrowheads="1"/>
          </p:cNvSpPr>
          <p:nvPr/>
        </p:nvSpPr>
        <p:spPr bwMode="auto">
          <a:xfrm>
            <a:off x="3482975" y="2474913"/>
            <a:ext cx="15875" cy="142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69" name="Rectangle 403"/>
          <p:cNvSpPr>
            <a:spLocks noChangeArrowheads="1"/>
          </p:cNvSpPr>
          <p:nvPr/>
        </p:nvSpPr>
        <p:spPr bwMode="auto">
          <a:xfrm>
            <a:off x="3482975" y="2444750"/>
            <a:ext cx="15875" cy="15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70" name="Rectangle 404"/>
          <p:cNvSpPr>
            <a:spLocks noChangeArrowheads="1"/>
          </p:cNvSpPr>
          <p:nvPr/>
        </p:nvSpPr>
        <p:spPr bwMode="auto">
          <a:xfrm>
            <a:off x="3482975" y="2424113"/>
            <a:ext cx="15875" cy="95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71" name="Freeform 405"/>
          <p:cNvSpPr>
            <a:spLocks/>
          </p:cNvSpPr>
          <p:nvPr/>
        </p:nvSpPr>
        <p:spPr bwMode="auto">
          <a:xfrm>
            <a:off x="3451225" y="2339975"/>
            <a:ext cx="79375" cy="127000"/>
          </a:xfrm>
          <a:custGeom>
            <a:avLst/>
            <a:gdLst>
              <a:gd name="T0" fmla="*/ 2147483646 w 99"/>
              <a:gd name="T1" fmla="*/ 2147483646 h 159"/>
              <a:gd name="T2" fmla="*/ 2147483646 w 99"/>
              <a:gd name="T3" fmla="*/ 0 h 159"/>
              <a:gd name="T4" fmla="*/ 0 w 99"/>
              <a:gd name="T5" fmla="*/ 2147483646 h 159"/>
              <a:gd name="T6" fmla="*/ 2147483646 w 99"/>
              <a:gd name="T7" fmla="*/ 2147483646 h 159"/>
              <a:gd name="T8" fmla="*/ 2147483646 w 99"/>
              <a:gd name="T9" fmla="*/ 2147483646 h 1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9" h="159">
                <a:moveTo>
                  <a:pt x="99" y="159"/>
                </a:moveTo>
                <a:lnTo>
                  <a:pt x="49" y="0"/>
                </a:lnTo>
                <a:lnTo>
                  <a:pt x="0" y="159"/>
                </a:lnTo>
                <a:lnTo>
                  <a:pt x="49" y="109"/>
                </a:lnTo>
                <a:lnTo>
                  <a:pt x="99" y="15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972" name="Rectangle 406"/>
          <p:cNvSpPr>
            <a:spLocks noChangeArrowheads="1"/>
          </p:cNvSpPr>
          <p:nvPr/>
        </p:nvSpPr>
        <p:spPr bwMode="auto">
          <a:xfrm>
            <a:off x="3479800" y="2671763"/>
            <a:ext cx="14288" cy="15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73" name="Rectangle 371"/>
          <p:cNvSpPr>
            <a:spLocks noChangeArrowheads="1"/>
          </p:cNvSpPr>
          <p:nvPr/>
        </p:nvSpPr>
        <p:spPr bwMode="auto">
          <a:xfrm>
            <a:off x="490538" y="3681413"/>
            <a:ext cx="287178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600">
                <a:solidFill>
                  <a:srgbClr val="000000"/>
                </a:solidFill>
              </a:rPr>
              <a:t>Seismic action in the direction y</a:t>
            </a:r>
            <a:endParaRPr lang="sl-SI" altLang="sl-SI" sz="1800"/>
          </a:p>
        </p:txBody>
      </p:sp>
      <p:grpSp>
        <p:nvGrpSpPr>
          <p:cNvPr id="30974" name="Group 608"/>
          <p:cNvGrpSpPr>
            <a:grpSpLocks/>
          </p:cNvGrpSpPr>
          <p:nvPr/>
        </p:nvGrpSpPr>
        <p:grpSpPr bwMode="auto">
          <a:xfrm>
            <a:off x="3451225" y="2339975"/>
            <a:ext cx="560388" cy="2830513"/>
            <a:chOff x="2174" y="1474"/>
            <a:chExt cx="353" cy="1783"/>
          </a:xfrm>
        </p:grpSpPr>
        <p:sp>
          <p:nvSpPr>
            <p:cNvPr id="31031" name="Rectangle 408"/>
            <p:cNvSpPr>
              <a:spLocks noChangeArrowheads="1"/>
            </p:cNvSpPr>
            <p:nvPr/>
          </p:nvSpPr>
          <p:spPr bwMode="auto">
            <a:xfrm>
              <a:off x="2192" y="1666"/>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32" name="Rectangle 409"/>
            <p:cNvSpPr>
              <a:spLocks noChangeArrowheads="1"/>
            </p:cNvSpPr>
            <p:nvPr/>
          </p:nvSpPr>
          <p:spPr bwMode="auto">
            <a:xfrm>
              <a:off x="2192" y="1648"/>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33" name="Rectangle 410"/>
            <p:cNvSpPr>
              <a:spLocks noChangeArrowheads="1"/>
            </p:cNvSpPr>
            <p:nvPr/>
          </p:nvSpPr>
          <p:spPr bwMode="auto">
            <a:xfrm>
              <a:off x="2193" y="1629"/>
              <a:ext cx="9"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34" name="Rectangle 411"/>
            <p:cNvSpPr>
              <a:spLocks noChangeArrowheads="1"/>
            </p:cNvSpPr>
            <p:nvPr/>
          </p:nvSpPr>
          <p:spPr bwMode="auto">
            <a:xfrm>
              <a:off x="2193" y="1611"/>
              <a:ext cx="9"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35" name="Rectangle 412"/>
            <p:cNvSpPr>
              <a:spLocks noChangeArrowheads="1"/>
            </p:cNvSpPr>
            <p:nvPr/>
          </p:nvSpPr>
          <p:spPr bwMode="auto">
            <a:xfrm>
              <a:off x="2194" y="1596"/>
              <a:ext cx="10"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36" name="Rectangle 413"/>
            <p:cNvSpPr>
              <a:spLocks noChangeArrowheads="1"/>
            </p:cNvSpPr>
            <p:nvPr/>
          </p:nvSpPr>
          <p:spPr bwMode="auto">
            <a:xfrm>
              <a:off x="2194" y="1577"/>
              <a:ext cx="10"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37" name="Rectangle 414"/>
            <p:cNvSpPr>
              <a:spLocks noChangeArrowheads="1"/>
            </p:cNvSpPr>
            <p:nvPr/>
          </p:nvSpPr>
          <p:spPr bwMode="auto">
            <a:xfrm>
              <a:off x="2194" y="1559"/>
              <a:ext cx="10"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38" name="Rectangle 415"/>
            <p:cNvSpPr>
              <a:spLocks noChangeArrowheads="1"/>
            </p:cNvSpPr>
            <p:nvPr/>
          </p:nvSpPr>
          <p:spPr bwMode="auto">
            <a:xfrm>
              <a:off x="2194" y="1540"/>
              <a:ext cx="10"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39" name="Rectangle 416"/>
            <p:cNvSpPr>
              <a:spLocks noChangeArrowheads="1"/>
            </p:cNvSpPr>
            <p:nvPr/>
          </p:nvSpPr>
          <p:spPr bwMode="auto">
            <a:xfrm>
              <a:off x="2194" y="1527"/>
              <a:ext cx="10"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40" name="Freeform 417"/>
            <p:cNvSpPr>
              <a:spLocks/>
            </p:cNvSpPr>
            <p:nvPr/>
          </p:nvSpPr>
          <p:spPr bwMode="auto">
            <a:xfrm>
              <a:off x="2174" y="1474"/>
              <a:ext cx="50" cy="80"/>
            </a:xfrm>
            <a:custGeom>
              <a:avLst/>
              <a:gdLst>
                <a:gd name="T0" fmla="*/ 2 w 99"/>
                <a:gd name="T1" fmla="*/ 3 h 159"/>
                <a:gd name="T2" fmla="*/ 1 w 99"/>
                <a:gd name="T3" fmla="*/ 0 h 159"/>
                <a:gd name="T4" fmla="*/ 0 w 99"/>
                <a:gd name="T5" fmla="*/ 3 h 159"/>
                <a:gd name="T6" fmla="*/ 1 w 99"/>
                <a:gd name="T7" fmla="*/ 2 h 159"/>
                <a:gd name="T8" fmla="*/ 2 w 99"/>
                <a:gd name="T9" fmla="*/ 3 h 1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9" h="159">
                  <a:moveTo>
                    <a:pt x="99" y="159"/>
                  </a:moveTo>
                  <a:lnTo>
                    <a:pt x="49" y="0"/>
                  </a:lnTo>
                  <a:lnTo>
                    <a:pt x="0" y="159"/>
                  </a:lnTo>
                  <a:lnTo>
                    <a:pt x="49" y="109"/>
                  </a:lnTo>
                  <a:lnTo>
                    <a:pt x="99" y="15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1041" name="Rectangle 418"/>
            <p:cNvSpPr>
              <a:spLocks noChangeArrowheads="1"/>
            </p:cNvSpPr>
            <p:nvPr/>
          </p:nvSpPr>
          <p:spPr bwMode="auto">
            <a:xfrm>
              <a:off x="2192" y="1742"/>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42" name="Rectangle 419"/>
            <p:cNvSpPr>
              <a:spLocks noChangeArrowheads="1"/>
            </p:cNvSpPr>
            <p:nvPr/>
          </p:nvSpPr>
          <p:spPr bwMode="auto">
            <a:xfrm>
              <a:off x="2192" y="1723"/>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43" name="Rectangle 420"/>
            <p:cNvSpPr>
              <a:spLocks noChangeArrowheads="1"/>
            </p:cNvSpPr>
            <p:nvPr/>
          </p:nvSpPr>
          <p:spPr bwMode="auto">
            <a:xfrm>
              <a:off x="2192" y="1705"/>
              <a:ext cx="9"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44" name="Rectangle 421"/>
            <p:cNvSpPr>
              <a:spLocks noChangeArrowheads="1"/>
            </p:cNvSpPr>
            <p:nvPr/>
          </p:nvSpPr>
          <p:spPr bwMode="auto">
            <a:xfrm>
              <a:off x="2193" y="1688"/>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45" name="Rectangle 422"/>
            <p:cNvSpPr>
              <a:spLocks noChangeArrowheads="1"/>
            </p:cNvSpPr>
            <p:nvPr/>
          </p:nvSpPr>
          <p:spPr bwMode="auto">
            <a:xfrm>
              <a:off x="2193" y="1670"/>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46" name="Rectangle 423"/>
            <p:cNvSpPr>
              <a:spLocks noChangeArrowheads="1"/>
            </p:cNvSpPr>
            <p:nvPr/>
          </p:nvSpPr>
          <p:spPr bwMode="auto">
            <a:xfrm>
              <a:off x="2194" y="1653"/>
              <a:ext cx="10"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47" name="Rectangle 424"/>
            <p:cNvSpPr>
              <a:spLocks noChangeArrowheads="1"/>
            </p:cNvSpPr>
            <p:nvPr/>
          </p:nvSpPr>
          <p:spPr bwMode="auto">
            <a:xfrm>
              <a:off x="2194" y="1634"/>
              <a:ext cx="10"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48" name="Rectangle 425"/>
            <p:cNvSpPr>
              <a:spLocks noChangeArrowheads="1"/>
            </p:cNvSpPr>
            <p:nvPr/>
          </p:nvSpPr>
          <p:spPr bwMode="auto">
            <a:xfrm>
              <a:off x="2194" y="1617"/>
              <a:ext cx="10"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49" name="Rectangle 426"/>
            <p:cNvSpPr>
              <a:spLocks noChangeArrowheads="1"/>
            </p:cNvSpPr>
            <p:nvPr/>
          </p:nvSpPr>
          <p:spPr bwMode="auto">
            <a:xfrm>
              <a:off x="2194" y="1599"/>
              <a:ext cx="10"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50" name="Rectangle 427"/>
            <p:cNvSpPr>
              <a:spLocks noChangeArrowheads="1"/>
            </p:cNvSpPr>
            <p:nvPr/>
          </p:nvSpPr>
          <p:spPr bwMode="auto">
            <a:xfrm>
              <a:off x="2194" y="1584"/>
              <a:ext cx="10"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51" name="Freeform 428"/>
            <p:cNvSpPr>
              <a:spLocks/>
            </p:cNvSpPr>
            <p:nvPr/>
          </p:nvSpPr>
          <p:spPr bwMode="auto">
            <a:xfrm>
              <a:off x="2174" y="1532"/>
              <a:ext cx="50" cy="79"/>
            </a:xfrm>
            <a:custGeom>
              <a:avLst/>
              <a:gdLst>
                <a:gd name="T0" fmla="*/ 2 w 99"/>
                <a:gd name="T1" fmla="*/ 2 h 159"/>
                <a:gd name="T2" fmla="*/ 1 w 99"/>
                <a:gd name="T3" fmla="*/ 0 h 159"/>
                <a:gd name="T4" fmla="*/ 0 w 99"/>
                <a:gd name="T5" fmla="*/ 2 h 159"/>
                <a:gd name="T6" fmla="*/ 1 w 99"/>
                <a:gd name="T7" fmla="*/ 1 h 159"/>
                <a:gd name="T8" fmla="*/ 2 w 99"/>
                <a:gd name="T9" fmla="*/ 2 h 1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9" h="159">
                  <a:moveTo>
                    <a:pt x="99" y="159"/>
                  </a:moveTo>
                  <a:lnTo>
                    <a:pt x="49" y="0"/>
                  </a:lnTo>
                  <a:lnTo>
                    <a:pt x="0" y="159"/>
                  </a:lnTo>
                  <a:lnTo>
                    <a:pt x="49" y="109"/>
                  </a:lnTo>
                  <a:lnTo>
                    <a:pt x="99" y="15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1052" name="Rectangle 429"/>
            <p:cNvSpPr>
              <a:spLocks noChangeArrowheads="1"/>
            </p:cNvSpPr>
            <p:nvPr/>
          </p:nvSpPr>
          <p:spPr bwMode="auto">
            <a:xfrm>
              <a:off x="2192" y="1742"/>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53" name="Rectangle 430"/>
            <p:cNvSpPr>
              <a:spLocks noChangeArrowheads="1"/>
            </p:cNvSpPr>
            <p:nvPr/>
          </p:nvSpPr>
          <p:spPr bwMode="auto">
            <a:xfrm>
              <a:off x="2192" y="1723"/>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54" name="Rectangle 431"/>
            <p:cNvSpPr>
              <a:spLocks noChangeArrowheads="1"/>
            </p:cNvSpPr>
            <p:nvPr/>
          </p:nvSpPr>
          <p:spPr bwMode="auto">
            <a:xfrm>
              <a:off x="2192" y="1705"/>
              <a:ext cx="9"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55" name="Rectangle 432"/>
            <p:cNvSpPr>
              <a:spLocks noChangeArrowheads="1"/>
            </p:cNvSpPr>
            <p:nvPr/>
          </p:nvSpPr>
          <p:spPr bwMode="auto">
            <a:xfrm>
              <a:off x="2193" y="1688"/>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56" name="Rectangle 433"/>
            <p:cNvSpPr>
              <a:spLocks noChangeArrowheads="1"/>
            </p:cNvSpPr>
            <p:nvPr/>
          </p:nvSpPr>
          <p:spPr bwMode="auto">
            <a:xfrm>
              <a:off x="2193" y="1670"/>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57" name="Rectangle 434"/>
            <p:cNvSpPr>
              <a:spLocks noChangeArrowheads="1"/>
            </p:cNvSpPr>
            <p:nvPr/>
          </p:nvSpPr>
          <p:spPr bwMode="auto">
            <a:xfrm>
              <a:off x="2194" y="1653"/>
              <a:ext cx="10"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58" name="Rectangle 435"/>
            <p:cNvSpPr>
              <a:spLocks noChangeArrowheads="1"/>
            </p:cNvSpPr>
            <p:nvPr/>
          </p:nvSpPr>
          <p:spPr bwMode="auto">
            <a:xfrm>
              <a:off x="2194" y="1634"/>
              <a:ext cx="10"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59" name="Rectangle 436"/>
            <p:cNvSpPr>
              <a:spLocks noChangeArrowheads="1"/>
            </p:cNvSpPr>
            <p:nvPr/>
          </p:nvSpPr>
          <p:spPr bwMode="auto">
            <a:xfrm>
              <a:off x="2194" y="1617"/>
              <a:ext cx="10"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60" name="Rectangle 437"/>
            <p:cNvSpPr>
              <a:spLocks noChangeArrowheads="1"/>
            </p:cNvSpPr>
            <p:nvPr/>
          </p:nvSpPr>
          <p:spPr bwMode="auto">
            <a:xfrm>
              <a:off x="2194" y="1599"/>
              <a:ext cx="10"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61" name="Rectangle 438"/>
            <p:cNvSpPr>
              <a:spLocks noChangeArrowheads="1"/>
            </p:cNvSpPr>
            <p:nvPr/>
          </p:nvSpPr>
          <p:spPr bwMode="auto">
            <a:xfrm>
              <a:off x="2194" y="1584"/>
              <a:ext cx="10"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62" name="Freeform 439"/>
            <p:cNvSpPr>
              <a:spLocks/>
            </p:cNvSpPr>
            <p:nvPr/>
          </p:nvSpPr>
          <p:spPr bwMode="auto">
            <a:xfrm>
              <a:off x="2174" y="1532"/>
              <a:ext cx="50" cy="79"/>
            </a:xfrm>
            <a:custGeom>
              <a:avLst/>
              <a:gdLst>
                <a:gd name="T0" fmla="*/ 2 w 99"/>
                <a:gd name="T1" fmla="*/ 2 h 159"/>
                <a:gd name="T2" fmla="*/ 1 w 99"/>
                <a:gd name="T3" fmla="*/ 0 h 159"/>
                <a:gd name="T4" fmla="*/ 0 w 99"/>
                <a:gd name="T5" fmla="*/ 2 h 159"/>
                <a:gd name="T6" fmla="*/ 1 w 99"/>
                <a:gd name="T7" fmla="*/ 1 h 159"/>
                <a:gd name="T8" fmla="*/ 2 w 99"/>
                <a:gd name="T9" fmla="*/ 2 h 1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9" h="159">
                  <a:moveTo>
                    <a:pt x="99" y="159"/>
                  </a:moveTo>
                  <a:lnTo>
                    <a:pt x="49" y="0"/>
                  </a:lnTo>
                  <a:lnTo>
                    <a:pt x="0" y="159"/>
                  </a:lnTo>
                  <a:lnTo>
                    <a:pt x="49" y="109"/>
                  </a:lnTo>
                  <a:lnTo>
                    <a:pt x="99" y="15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1063" name="Rectangle 440"/>
            <p:cNvSpPr>
              <a:spLocks noChangeArrowheads="1"/>
            </p:cNvSpPr>
            <p:nvPr/>
          </p:nvSpPr>
          <p:spPr bwMode="auto">
            <a:xfrm>
              <a:off x="2198" y="1977"/>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64" name="Rectangle 441"/>
            <p:cNvSpPr>
              <a:spLocks noChangeArrowheads="1"/>
            </p:cNvSpPr>
            <p:nvPr/>
          </p:nvSpPr>
          <p:spPr bwMode="auto">
            <a:xfrm>
              <a:off x="2198" y="1959"/>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65" name="Rectangle 442"/>
            <p:cNvSpPr>
              <a:spLocks noChangeArrowheads="1"/>
            </p:cNvSpPr>
            <p:nvPr/>
          </p:nvSpPr>
          <p:spPr bwMode="auto">
            <a:xfrm>
              <a:off x="2198" y="1941"/>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66" name="Rectangle 443"/>
            <p:cNvSpPr>
              <a:spLocks noChangeArrowheads="1"/>
            </p:cNvSpPr>
            <p:nvPr/>
          </p:nvSpPr>
          <p:spPr bwMode="auto">
            <a:xfrm>
              <a:off x="2199" y="1923"/>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67" name="Rectangle 444"/>
            <p:cNvSpPr>
              <a:spLocks noChangeArrowheads="1"/>
            </p:cNvSpPr>
            <p:nvPr/>
          </p:nvSpPr>
          <p:spPr bwMode="auto">
            <a:xfrm>
              <a:off x="2199" y="1905"/>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68" name="Rectangle 445"/>
            <p:cNvSpPr>
              <a:spLocks noChangeArrowheads="1"/>
            </p:cNvSpPr>
            <p:nvPr/>
          </p:nvSpPr>
          <p:spPr bwMode="auto">
            <a:xfrm>
              <a:off x="2200" y="1889"/>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69" name="Rectangle 446"/>
            <p:cNvSpPr>
              <a:spLocks noChangeArrowheads="1"/>
            </p:cNvSpPr>
            <p:nvPr/>
          </p:nvSpPr>
          <p:spPr bwMode="auto">
            <a:xfrm>
              <a:off x="2200" y="1870"/>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70" name="Rectangle 447"/>
            <p:cNvSpPr>
              <a:spLocks noChangeArrowheads="1"/>
            </p:cNvSpPr>
            <p:nvPr/>
          </p:nvSpPr>
          <p:spPr bwMode="auto">
            <a:xfrm>
              <a:off x="2200" y="1852"/>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71" name="Rectangle 448"/>
            <p:cNvSpPr>
              <a:spLocks noChangeArrowheads="1"/>
            </p:cNvSpPr>
            <p:nvPr/>
          </p:nvSpPr>
          <p:spPr bwMode="auto">
            <a:xfrm>
              <a:off x="2200" y="1834"/>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72" name="Rectangle 449"/>
            <p:cNvSpPr>
              <a:spLocks noChangeArrowheads="1"/>
            </p:cNvSpPr>
            <p:nvPr/>
          </p:nvSpPr>
          <p:spPr bwMode="auto">
            <a:xfrm>
              <a:off x="2200" y="1820"/>
              <a:ext cx="9"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73" name="Freeform 450"/>
            <p:cNvSpPr>
              <a:spLocks/>
            </p:cNvSpPr>
            <p:nvPr/>
          </p:nvSpPr>
          <p:spPr bwMode="auto">
            <a:xfrm>
              <a:off x="2181" y="1767"/>
              <a:ext cx="49" cy="80"/>
            </a:xfrm>
            <a:custGeom>
              <a:avLst/>
              <a:gdLst>
                <a:gd name="T0" fmla="*/ 1 w 100"/>
                <a:gd name="T1" fmla="*/ 3 h 159"/>
                <a:gd name="T2" fmla="*/ 0 w 100"/>
                <a:gd name="T3" fmla="*/ 0 h 159"/>
                <a:gd name="T4" fmla="*/ 0 w 100"/>
                <a:gd name="T5" fmla="*/ 3 h 159"/>
                <a:gd name="T6" fmla="*/ 0 w 100"/>
                <a:gd name="T7" fmla="*/ 2 h 159"/>
                <a:gd name="T8" fmla="*/ 1 w 100"/>
                <a:gd name="T9" fmla="*/ 3 h 1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 h="159">
                  <a:moveTo>
                    <a:pt x="100" y="159"/>
                  </a:moveTo>
                  <a:lnTo>
                    <a:pt x="50" y="0"/>
                  </a:lnTo>
                  <a:lnTo>
                    <a:pt x="0" y="159"/>
                  </a:lnTo>
                  <a:lnTo>
                    <a:pt x="50" y="109"/>
                  </a:lnTo>
                  <a:lnTo>
                    <a:pt x="100" y="15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1074" name="Rectangle 451"/>
            <p:cNvSpPr>
              <a:spLocks noChangeArrowheads="1"/>
            </p:cNvSpPr>
            <p:nvPr/>
          </p:nvSpPr>
          <p:spPr bwMode="auto">
            <a:xfrm>
              <a:off x="2198" y="2035"/>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75" name="Rectangle 452"/>
            <p:cNvSpPr>
              <a:spLocks noChangeArrowheads="1"/>
            </p:cNvSpPr>
            <p:nvPr/>
          </p:nvSpPr>
          <p:spPr bwMode="auto">
            <a:xfrm>
              <a:off x="2198" y="2016"/>
              <a:ext cx="9"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76" name="Rectangle 453"/>
            <p:cNvSpPr>
              <a:spLocks noChangeArrowheads="1"/>
            </p:cNvSpPr>
            <p:nvPr/>
          </p:nvSpPr>
          <p:spPr bwMode="auto">
            <a:xfrm>
              <a:off x="2198" y="1999"/>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77" name="Rectangle 454"/>
            <p:cNvSpPr>
              <a:spLocks noChangeArrowheads="1"/>
            </p:cNvSpPr>
            <p:nvPr/>
          </p:nvSpPr>
          <p:spPr bwMode="auto">
            <a:xfrm>
              <a:off x="2199" y="1981"/>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78" name="Rectangle 455"/>
            <p:cNvSpPr>
              <a:spLocks noChangeArrowheads="1"/>
            </p:cNvSpPr>
            <p:nvPr/>
          </p:nvSpPr>
          <p:spPr bwMode="auto">
            <a:xfrm>
              <a:off x="2199" y="1963"/>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79" name="Rectangle 456"/>
            <p:cNvSpPr>
              <a:spLocks noChangeArrowheads="1"/>
            </p:cNvSpPr>
            <p:nvPr/>
          </p:nvSpPr>
          <p:spPr bwMode="auto">
            <a:xfrm>
              <a:off x="2200" y="1947"/>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80" name="Rectangle 457"/>
            <p:cNvSpPr>
              <a:spLocks noChangeArrowheads="1"/>
            </p:cNvSpPr>
            <p:nvPr/>
          </p:nvSpPr>
          <p:spPr bwMode="auto">
            <a:xfrm>
              <a:off x="2200" y="1928"/>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81" name="Rectangle 458"/>
            <p:cNvSpPr>
              <a:spLocks noChangeArrowheads="1"/>
            </p:cNvSpPr>
            <p:nvPr/>
          </p:nvSpPr>
          <p:spPr bwMode="auto">
            <a:xfrm>
              <a:off x="2200" y="1910"/>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82" name="Rectangle 459"/>
            <p:cNvSpPr>
              <a:spLocks noChangeArrowheads="1"/>
            </p:cNvSpPr>
            <p:nvPr/>
          </p:nvSpPr>
          <p:spPr bwMode="auto">
            <a:xfrm>
              <a:off x="2200" y="1892"/>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83" name="Rectangle 460"/>
            <p:cNvSpPr>
              <a:spLocks noChangeArrowheads="1"/>
            </p:cNvSpPr>
            <p:nvPr/>
          </p:nvSpPr>
          <p:spPr bwMode="auto">
            <a:xfrm>
              <a:off x="2200" y="1879"/>
              <a:ext cx="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84" name="Freeform 461"/>
            <p:cNvSpPr>
              <a:spLocks/>
            </p:cNvSpPr>
            <p:nvPr/>
          </p:nvSpPr>
          <p:spPr bwMode="auto">
            <a:xfrm>
              <a:off x="2181" y="1825"/>
              <a:ext cx="49" cy="80"/>
            </a:xfrm>
            <a:custGeom>
              <a:avLst/>
              <a:gdLst>
                <a:gd name="T0" fmla="*/ 1 w 100"/>
                <a:gd name="T1" fmla="*/ 2 h 161"/>
                <a:gd name="T2" fmla="*/ 0 w 100"/>
                <a:gd name="T3" fmla="*/ 0 h 161"/>
                <a:gd name="T4" fmla="*/ 0 w 100"/>
                <a:gd name="T5" fmla="*/ 2 h 161"/>
                <a:gd name="T6" fmla="*/ 0 w 100"/>
                <a:gd name="T7" fmla="*/ 1 h 161"/>
                <a:gd name="T8" fmla="*/ 1 w 100"/>
                <a:gd name="T9" fmla="*/ 2 h 1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 h="161">
                  <a:moveTo>
                    <a:pt x="100" y="161"/>
                  </a:moveTo>
                  <a:lnTo>
                    <a:pt x="50" y="0"/>
                  </a:lnTo>
                  <a:lnTo>
                    <a:pt x="0" y="161"/>
                  </a:lnTo>
                  <a:lnTo>
                    <a:pt x="50" y="111"/>
                  </a:lnTo>
                  <a:lnTo>
                    <a:pt x="100" y="1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1085" name="Rectangle 462"/>
            <p:cNvSpPr>
              <a:spLocks noChangeArrowheads="1"/>
            </p:cNvSpPr>
            <p:nvPr/>
          </p:nvSpPr>
          <p:spPr bwMode="auto">
            <a:xfrm>
              <a:off x="2198" y="1977"/>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86" name="Rectangle 463"/>
            <p:cNvSpPr>
              <a:spLocks noChangeArrowheads="1"/>
            </p:cNvSpPr>
            <p:nvPr/>
          </p:nvSpPr>
          <p:spPr bwMode="auto">
            <a:xfrm>
              <a:off x="2198" y="1959"/>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87" name="Rectangle 464"/>
            <p:cNvSpPr>
              <a:spLocks noChangeArrowheads="1"/>
            </p:cNvSpPr>
            <p:nvPr/>
          </p:nvSpPr>
          <p:spPr bwMode="auto">
            <a:xfrm>
              <a:off x="2198" y="1941"/>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88" name="Rectangle 465"/>
            <p:cNvSpPr>
              <a:spLocks noChangeArrowheads="1"/>
            </p:cNvSpPr>
            <p:nvPr/>
          </p:nvSpPr>
          <p:spPr bwMode="auto">
            <a:xfrm>
              <a:off x="2199" y="1923"/>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89" name="Rectangle 466"/>
            <p:cNvSpPr>
              <a:spLocks noChangeArrowheads="1"/>
            </p:cNvSpPr>
            <p:nvPr/>
          </p:nvSpPr>
          <p:spPr bwMode="auto">
            <a:xfrm>
              <a:off x="2199" y="1905"/>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90" name="Rectangle 467"/>
            <p:cNvSpPr>
              <a:spLocks noChangeArrowheads="1"/>
            </p:cNvSpPr>
            <p:nvPr/>
          </p:nvSpPr>
          <p:spPr bwMode="auto">
            <a:xfrm>
              <a:off x="2200" y="1889"/>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91" name="Rectangle 468"/>
            <p:cNvSpPr>
              <a:spLocks noChangeArrowheads="1"/>
            </p:cNvSpPr>
            <p:nvPr/>
          </p:nvSpPr>
          <p:spPr bwMode="auto">
            <a:xfrm>
              <a:off x="2200" y="1870"/>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92" name="Rectangle 469"/>
            <p:cNvSpPr>
              <a:spLocks noChangeArrowheads="1"/>
            </p:cNvSpPr>
            <p:nvPr/>
          </p:nvSpPr>
          <p:spPr bwMode="auto">
            <a:xfrm>
              <a:off x="2200" y="1852"/>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93" name="Rectangle 470"/>
            <p:cNvSpPr>
              <a:spLocks noChangeArrowheads="1"/>
            </p:cNvSpPr>
            <p:nvPr/>
          </p:nvSpPr>
          <p:spPr bwMode="auto">
            <a:xfrm>
              <a:off x="2200" y="1834"/>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94" name="Rectangle 471"/>
            <p:cNvSpPr>
              <a:spLocks noChangeArrowheads="1"/>
            </p:cNvSpPr>
            <p:nvPr/>
          </p:nvSpPr>
          <p:spPr bwMode="auto">
            <a:xfrm>
              <a:off x="2200" y="1820"/>
              <a:ext cx="9"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95" name="Freeform 472"/>
            <p:cNvSpPr>
              <a:spLocks/>
            </p:cNvSpPr>
            <p:nvPr/>
          </p:nvSpPr>
          <p:spPr bwMode="auto">
            <a:xfrm>
              <a:off x="2181" y="1767"/>
              <a:ext cx="49" cy="80"/>
            </a:xfrm>
            <a:custGeom>
              <a:avLst/>
              <a:gdLst>
                <a:gd name="T0" fmla="*/ 1 w 100"/>
                <a:gd name="T1" fmla="*/ 3 h 159"/>
                <a:gd name="T2" fmla="*/ 0 w 100"/>
                <a:gd name="T3" fmla="*/ 0 h 159"/>
                <a:gd name="T4" fmla="*/ 0 w 100"/>
                <a:gd name="T5" fmla="*/ 3 h 159"/>
                <a:gd name="T6" fmla="*/ 0 w 100"/>
                <a:gd name="T7" fmla="*/ 2 h 159"/>
                <a:gd name="T8" fmla="*/ 1 w 100"/>
                <a:gd name="T9" fmla="*/ 3 h 1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 h="159">
                  <a:moveTo>
                    <a:pt x="100" y="159"/>
                  </a:moveTo>
                  <a:lnTo>
                    <a:pt x="50" y="0"/>
                  </a:lnTo>
                  <a:lnTo>
                    <a:pt x="0" y="159"/>
                  </a:lnTo>
                  <a:lnTo>
                    <a:pt x="50" y="109"/>
                  </a:lnTo>
                  <a:lnTo>
                    <a:pt x="100" y="15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1096" name="Rectangle 473"/>
            <p:cNvSpPr>
              <a:spLocks noChangeArrowheads="1"/>
            </p:cNvSpPr>
            <p:nvPr/>
          </p:nvSpPr>
          <p:spPr bwMode="auto">
            <a:xfrm>
              <a:off x="2198" y="1977"/>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97" name="Rectangle 474"/>
            <p:cNvSpPr>
              <a:spLocks noChangeArrowheads="1"/>
            </p:cNvSpPr>
            <p:nvPr/>
          </p:nvSpPr>
          <p:spPr bwMode="auto">
            <a:xfrm>
              <a:off x="2198" y="1959"/>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98" name="Rectangle 475"/>
            <p:cNvSpPr>
              <a:spLocks noChangeArrowheads="1"/>
            </p:cNvSpPr>
            <p:nvPr/>
          </p:nvSpPr>
          <p:spPr bwMode="auto">
            <a:xfrm>
              <a:off x="2198" y="1941"/>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99" name="Rectangle 476"/>
            <p:cNvSpPr>
              <a:spLocks noChangeArrowheads="1"/>
            </p:cNvSpPr>
            <p:nvPr/>
          </p:nvSpPr>
          <p:spPr bwMode="auto">
            <a:xfrm>
              <a:off x="2199" y="1923"/>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00" name="Rectangle 477"/>
            <p:cNvSpPr>
              <a:spLocks noChangeArrowheads="1"/>
            </p:cNvSpPr>
            <p:nvPr/>
          </p:nvSpPr>
          <p:spPr bwMode="auto">
            <a:xfrm>
              <a:off x="2199" y="1905"/>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01" name="Rectangle 478"/>
            <p:cNvSpPr>
              <a:spLocks noChangeArrowheads="1"/>
            </p:cNvSpPr>
            <p:nvPr/>
          </p:nvSpPr>
          <p:spPr bwMode="auto">
            <a:xfrm>
              <a:off x="2200" y="1889"/>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02" name="Rectangle 479"/>
            <p:cNvSpPr>
              <a:spLocks noChangeArrowheads="1"/>
            </p:cNvSpPr>
            <p:nvPr/>
          </p:nvSpPr>
          <p:spPr bwMode="auto">
            <a:xfrm>
              <a:off x="2200" y="1870"/>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03" name="Rectangle 480"/>
            <p:cNvSpPr>
              <a:spLocks noChangeArrowheads="1"/>
            </p:cNvSpPr>
            <p:nvPr/>
          </p:nvSpPr>
          <p:spPr bwMode="auto">
            <a:xfrm>
              <a:off x="2200" y="1852"/>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04" name="Rectangle 481"/>
            <p:cNvSpPr>
              <a:spLocks noChangeArrowheads="1"/>
            </p:cNvSpPr>
            <p:nvPr/>
          </p:nvSpPr>
          <p:spPr bwMode="auto">
            <a:xfrm>
              <a:off x="2200" y="1834"/>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05" name="Rectangle 482"/>
            <p:cNvSpPr>
              <a:spLocks noChangeArrowheads="1"/>
            </p:cNvSpPr>
            <p:nvPr/>
          </p:nvSpPr>
          <p:spPr bwMode="auto">
            <a:xfrm>
              <a:off x="2200" y="1820"/>
              <a:ext cx="9"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06" name="Freeform 483"/>
            <p:cNvSpPr>
              <a:spLocks/>
            </p:cNvSpPr>
            <p:nvPr/>
          </p:nvSpPr>
          <p:spPr bwMode="auto">
            <a:xfrm>
              <a:off x="2181" y="1767"/>
              <a:ext cx="49" cy="80"/>
            </a:xfrm>
            <a:custGeom>
              <a:avLst/>
              <a:gdLst>
                <a:gd name="T0" fmla="*/ 1 w 100"/>
                <a:gd name="T1" fmla="*/ 3 h 159"/>
                <a:gd name="T2" fmla="*/ 0 w 100"/>
                <a:gd name="T3" fmla="*/ 0 h 159"/>
                <a:gd name="T4" fmla="*/ 0 w 100"/>
                <a:gd name="T5" fmla="*/ 3 h 159"/>
                <a:gd name="T6" fmla="*/ 0 w 100"/>
                <a:gd name="T7" fmla="*/ 2 h 159"/>
                <a:gd name="T8" fmla="*/ 1 w 100"/>
                <a:gd name="T9" fmla="*/ 3 h 1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 h="159">
                  <a:moveTo>
                    <a:pt x="100" y="159"/>
                  </a:moveTo>
                  <a:lnTo>
                    <a:pt x="50" y="0"/>
                  </a:lnTo>
                  <a:lnTo>
                    <a:pt x="0" y="159"/>
                  </a:lnTo>
                  <a:lnTo>
                    <a:pt x="50" y="109"/>
                  </a:lnTo>
                  <a:lnTo>
                    <a:pt x="100" y="15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1107" name="Rectangle 484"/>
            <p:cNvSpPr>
              <a:spLocks noChangeArrowheads="1"/>
            </p:cNvSpPr>
            <p:nvPr/>
          </p:nvSpPr>
          <p:spPr bwMode="auto">
            <a:xfrm>
              <a:off x="2198" y="2035"/>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08" name="Rectangle 485"/>
            <p:cNvSpPr>
              <a:spLocks noChangeArrowheads="1"/>
            </p:cNvSpPr>
            <p:nvPr/>
          </p:nvSpPr>
          <p:spPr bwMode="auto">
            <a:xfrm>
              <a:off x="2198" y="2016"/>
              <a:ext cx="9"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09" name="Rectangle 486"/>
            <p:cNvSpPr>
              <a:spLocks noChangeArrowheads="1"/>
            </p:cNvSpPr>
            <p:nvPr/>
          </p:nvSpPr>
          <p:spPr bwMode="auto">
            <a:xfrm>
              <a:off x="2198" y="1999"/>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10" name="Rectangle 487"/>
            <p:cNvSpPr>
              <a:spLocks noChangeArrowheads="1"/>
            </p:cNvSpPr>
            <p:nvPr/>
          </p:nvSpPr>
          <p:spPr bwMode="auto">
            <a:xfrm>
              <a:off x="2199" y="1981"/>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11" name="Rectangle 488"/>
            <p:cNvSpPr>
              <a:spLocks noChangeArrowheads="1"/>
            </p:cNvSpPr>
            <p:nvPr/>
          </p:nvSpPr>
          <p:spPr bwMode="auto">
            <a:xfrm>
              <a:off x="2199" y="1963"/>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12" name="Rectangle 489"/>
            <p:cNvSpPr>
              <a:spLocks noChangeArrowheads="1"/>
            </p:cNvSpPr>
            <p:nvPr/>
          </p:nvSpPr>
          <p:spPr bwMode="auto">
            <a:xfrm>
              <a:off x="2200" y="1947"/>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13" name="Rectangle 490"/>
            <p:cNvSpPr>
              <a:spLocks noChangeArrowheads="1"/>
            </p:cNvSpPr>
            <p:nvPr/>
          </p:nvSpPr>
          <p:spPr bwMode="auto">
            <a:xfrm>
              <a:off x="2200" y="1928"/>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14" name="Rectangle 491"/>
            <p:cNvSpPr>
              <a:spLocks noChangeArrowheads="1"/>
            </p:cNvSpPr>
            <p:nvPr/>
          </p:nvSpPr>
          <p:spPr bwMode="auto">
            <a:xfrm>
              <a:off x="2200" y="1910"/>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15" name="Rectangle 492"/>
            <p:cNvSpPr>
              <a:spLocks noChangeArrowheads="1"/>
            </p:cNvSpPr>
            <p:nvPr/>
          </p:nvSpPr>
          <p:spPr bwMode="auto">
            <a:xfrm>
              <a:off x="2200" y="1892"/>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16" name="Rectangle 493"/>
            <p:cNvSpPr>
              <a:spLocks noChangeArrowheads="1"/>
            </p:cNvSpPr>
            <p:nvPr/>
          </p:nvSpPr>
          <p:spPr bwMode="auto">
            <a:xfrm>
              <a:off x="2200" y="1879"/>
              <a:ext cx="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17" name="Freeform 494"/>
            <p:cNvSpPr>
              <a:spLocks/>
            </p:cNvSpPr>
            <p:nvPr/>
          </p:nvSpPr>
          <p:spPr bwMode="auto">
            <a:xfrm>
              <a:off x="2181" y="1825"/>
              <a:ext cx="49" cy="80"/>
            </a:xfrm>
            <a:custGeom>
              <a:avLst/>
              <a:gdLst>
                <a:gd name="T0" fmla="*/ 1 w 100"/>
                <a:gd name="T1" fmla="*/ 2 h 161"/>
                <a:gd name="T2" fmla="*/ 0 w 100"/>
                <a:gd name="T3" fmla="*/ 0 h 161"/>
                <a:gd name="T4" fmla="*/ 0 w 100"/>
                <a:gd name="T5" fmla="*/ 2 h 161"/>
                <a:gd name="T6" fmla="*/ 0 w 100"/>
                <a:gd name="T7" fmla="*/ 1 h 161"/>
                <a:gd name="T8" fmla="*/ 1 w 100"/>
                <a:gd name="T9" fmla="*/ 2 h 1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 h="161">
                  <a:moveTo>
                    <a:pt x="100" y="161"/>
                  </a:moveTo>
                  <a:lnTo>
                    <a:pt x="50" y="0"/>
                  </a:lnTo>
                  <a:lnTo>
                    <a:pt x="0" y="161"/>
                  </a:lnTo>
                  <a:lnTo>
                    <a:pt x="50" y="111"/>
                  </a:lnTo>
                  <a:lnTo>
                    <a:pt x="100" y="1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1118" name="Rectangle 495"/>
            <p:cNvSpPr>
              <a:spLocks noChangeArrowheads="1"/>
            </p:cNvSpPr>
            <p:nvPr/>
          </p:nvSpPr>
          <p:spPr bwMode="auto">
            <a:xfrm>
              <a:off x="2198" y="2035"/>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19" name="Rectangle 496"/>
            <p:cNvSpPr>
              <a:spLocks noChangeArrowheads="1"/>
            </p:cNvSpPr>
            <p:nvPr/>
          </p:nvSpPr>
          <p:spPr bwMode="auto">
            <a:xfrm>
              <a:off x="2198" y="2016"/>
              <a:ext cx="9"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20" name="Rectangle 497"/>
            <p:cNvSpPr>
              <a:spLocks noChangeArrowheads="1"/>
            </p:cNvSpPr>
            <p:nvPr/>
          </p:nvSpPr>
          <p:spPr bwMode="auto">
            <a:xfrm>
              <a:off x="2198" y="1999"/>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21" name="Rectangle 498"/>
            <p:cNvSpPr>
              <a:spLocks noChangeArrowheads="1"/>
            </p:cNvSpPr>
            <p:nvPr/>
          </p:nvSpPr>
          <p:spPr bwMode="auto">
            <a:xfrm>
              <a:off x="2199" y="1981"/>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22" name="Rectangle 499"/>
            <p:cNvSpPr>
              <a:spLocks noChangeArrowheads="1"/>
            </p:cNvSpPr>
            <p:nvPr/>
          </p:nvSpPr>
          <p:spPr bwMode="auto">
            <a:xfrm>
              <a:off x="2199" y="1963"/>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23" name="Rectangle 500"/>
            <p:cNvSpPr>
              <a:spLocks noChangeArrowheads="1"/>
            </p:cNvSpPr>
            <p:nvPr/>
          </p:nvSpPr>
          <p:spPr bwMode="auto">
            <a:xfrm>
              <a:off x="2200" y="1947"/>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24" name="Rectangle 501"/>
            <p:cNvSpPr>
              <a:spLocks noChangeArrowheads="1"/>
            </p:cNvSpPr>
            <p:nvPr/>
          </p:nvSpPr>
          <p:spPr bwMode="auto">
            <a:xfrm>
              <a:off x="2200" y="1928"/>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25" name="Rectangle 502"/>
            <p:cNvSpPr>
              <a:spLocks noChangeArrowheads="1"/>
            </p:cNvSpPr>
            <p:nvPr/>
          </p:nvSpPr>
          <p:spPr bwMode="auto">
            <a:xfrm>
              <a:off x="2200" y="1910"/>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26" name="Rectangle 503"/>
            <p:cNvSpPr>
              <a:spLocks noChangeArrowheads="1"/>
            </p:cNvSpPr>
            <p:nvPr/>
          </p:nvSpPr>
          <p:spPr bwMode="auto">
            <a:xfrm>
              <a:off x="2200" y="1892"/>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27" name="Rectangle 504"/>
            <p:cNvSpPr>
              <a:spLocks noChangeArrowheads="1"/>
            </p:cNvSpPr>
            <p:nvPr/>
          </p:nvSpPr>
          <p:spPr bwMode="auto">
            <a:xfrm>
              <a:off x="2200" y="1879"/>
              <a:ext cx="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28" name="Freeform 505"/>
            <p:cNvSpPr>
              <a:spLocks/>
            </p:cNvSpPr>
            <p:nvPr/>
          </p:nvSpPr>
          <p:spPr bwMode="auto">
            <a:xfrm>
              <a:off x="2181" y="1825"/>
              <a:ext cx="49" cy="80"/>
            </a:xfrm>
            <a:custGeom>
              <a:avLst/>
              <a:gdLst>
                <a:gd name="T0" fmla="*/ 1 w 100"/>
                <a:gd name="T1" fmla="*/ 2 h 161"/>
                <a:gd name="T2" fmla="*/ 0 w 100"/>
                <a:gd name="T3" fmla="*/ 0 h 161"/>
                <a:gd name="T4" fmla="*/ 0 w 100"/>
                <a:gd name="T5" fmla="*/ 2 h 161"/>
                <a:gd name="T6" fmla="*/ 0 w 100"/>
                <a:gd name="T7" fmla="*/ 1 h 161"/>
                <a:gd name="T8" fmla="*/ 1 w 100"/>
                <a:gd name="T9" fmla="*/ 2 h 1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 h="161">
                  <a:moveTo>
                    <a:pt x="100" y="161"/>
                  </a:moveTo>
                  <a:lnTo>
                    <a:pt x="50" y="0"/>
                  </a:lnTo>
                  <a:lnTo>
                    <a:pt x="0" y="161"/>
                  </a:lnTo>
                  <a:lnTo>
                    <a:pt x="50" y="111"/>
                  </a:lnTo>
                  <a:lnTo>
                    <a:pt x="100" y="1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1129" name="Rectangle 506"/>
            <p:cNvSpPr>
              <a:spLocks noChangeArrowheads="1"/>
            </p:cNvSpPr>
            <p:nvPr/>
          </p:nvSpPr>
          <p:spPr bwMode="auto">
            <a:xfrm>
              <a:off x="2402" y="1885"/>
              <a:ext cx="125"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100" b="1">
                  <a:solidFill>
                    <a:srgbClr val="000000"/>
                  </a:solidFill>
                  <a:latin typeface="Times New Roman" panose="02020603050405020304" pitchFamily="18" charset="0"/>
                </a:rPr>
                <a:t>y2</a:t>
              </a:r>
              <a:endParaRPr lang="sl-SI" altLang="sl-SI" sz="1800"/>
            </a:p>
          </p:txBody>
        </p:sp>
        <p:sp>
          <p:nvSpPr>
            <p:cNvPr id="31130" name="Rectangle 507"/>
            <p:cNvSpPr>
              <a:spLocks noChangeArrowheads="1"/>
            </p:cNvSpPr>
            <p:nvPr/>
          </p:nvSpPr>
          <p:spPr bwMode="auto">
            <a:xfrm>
              <a:off x="2294" y="1826"/>
              <a:ext cx="175"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600" b="1">
                  <a:solidFill>
                    <a:srgbClr val="000000"/>
                  </a:solidFill>
                  <a:latin typeface="Times New Roman" panose="02020603050405020304" pitchFamily="18" charset="0"/>
                </a:rPr>
                <a:t>M</a:t>
              </a:r>
              <a:endParaRPr lang="sl-SI" altLang="sl-SI" sz="1800"/>
            </a:p>
          </p:txBody>
        </p:sp>
        <p:sp>
          <p:nvSpPr>
            <p:cNvPr id="31131" name="Rectangle 508"/>
            <p:cNvSpPr>
              <a:spLocks noChangeArrowheads="1"/>
            </p:cNvSpPr>
            <p:nvPr/>
          </p:nvSpPr>
          <p:spPr bwMode="auto">
            <a:xfrm>
              <a:off x="2402" y="1885"/>
              <a:ext cx="125"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100" b="1">
                  <a:solidFill>
                    <a:srgbClr val="000000"/>
                  </a:solidFill>
                  <a:latin typeface="Times New Roman" panose="02020603050405020304" pitchFamily="18" charset="0"/>
                </a:rPr>
                <a:t>y2</a:t>
              </a:r>
              <a:endParaRPr lang="sl-SI" altLang="sl-SI" sz="1800"/>
            </a:p>
          </p:txBody>
        </p:sp>
        <p:sp>
          <p:nvSpPr>
            <p:cNvPr id="31132" name="Rectangle 509"/>
            <p:cNvSpPr>
              <a:spLocks noChangeArrowheads="1"/>
            </p:cNvSpPr>
            <p:nvPr/>
          </p:nvSpPr>
          <p:spPr bwMode="auto">
            <a:xfrm>
              <a:off x="2294" y="1826"/>
              <a:ext cx="175"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600" b="1">
                  <a:solidFill>
                    <a:srgbClr val="000000"/>
                  </a:solidFill>
                  <a:latin typeface="Times New Roman" panose="02020603050405020304" pitchFamily="18" charset="0"/>
                </a:rPr>
                <a:t>M</a:t>
              </a:r>
              <a:endParaRPr lang="sl-SI" altLang="sl-SI" sz="1800"/>
            </a:p>
          </p:txBody>
        </p:sp>
        <p:sp>
          <p:nvSpPr>
            <p:cNvPr id="31133" name="Rectangle 510"/>
            <p:cNvSpPr>
              <a:spLocks noChangeArrowheads="1"/>
            </p:cNvSpPr>
            <p:nvPr/>
          </p:nvSpPr>
          <p:spPr bwMode="auto">
            <a:xfrm>
              <a:off x="2199" y="2679"/>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34" name="Rectangle 511"/>
            <p:cNvSpPr>
              <a:spLocks noChangeArrowheads="1"/>
            </p:cNvSpPr>
            <p:nvPr/>
          </p:nvSpPr>
          <p:spPr bwMode="auto">
            <a:xfrm>
              <a:off x="2199" y="2661"/>
              <a:ext cx="9"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35" name="Rectangle 512"/>
            <p:cNvSpPr>
              <a:spLocks noChangeArrowheads="1"/>
            </p:cNvSpPr>
            <p:nvPr/>
          </p:nvSpPr>
          <p:spPr bwMode="auto">
            <a:xfrm>
              <a:off x="2199" y="2644"/>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36" name="Rectangle 513"/>
            <p:cNvSpPr>
              <a:spLocks noChangeArrowheads="1"/>
            </p:cNvSpPr>
            <p:nvPr/>
          </p:nvSpPr>
          <p:spPr bwMode="auto">
            <a:xfrm>
              <a:off x="2199" y="2626"/>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37" name="Rectangle 514"/>
            <p:cNvSpPr>
              <a:spLocks noChangeArrowheads="1"/>
            </p:cNvSpPr>
            <p:nvPr/>
          </p:nvSpPr>
          <p:spPr bwMode="auto">
            <a:xfrm>
              <a:off x="2199" y="2607"/>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38" name="Rectangle 515"/>
            <p:cNvSpPr>
              <a:spLocks noChangeArrowheads="1"/>
            </p:cNvSpPr>
            <p:nvPr/>
          </p:nvSpPr>
          <p:spPr bwMode="auto">
            <a:xfrm>
              <a:off x="2200" y="2591"/>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39" name="Rectangle 516"/>
            <p:cNvSpPr>
              <a:spLocks noChangeArrowheads="1"/>
            </p:cNvSpPr>
            <p:nvPr/>
          </p:nvSpPr>
          <p:spPr bwMode="auto">
            <a:xfrm>
              <a:off x="2200" y="2573"/>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40" name="Rectangle 517"/>
            <p:cNvSpPr>
              <a:spLocks noChangeArrowheads="1"/>
            </p:cNvSpPr>
            <p:nvPr/>
          </p:nvSpPr>
          <p:spPr bwMode="auto">
            <a:xfrm>
              <a:off x="2200" y="2555"/>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41" name="Rectangle 518"/>
            <p:cNvSpPr>
              <a:spLocks noChangeArrowheads="1"/>
            </p:cNvSpPr>
            <p:nvPr/>
          </p:nvSpPr>
          <p:spPr bwMode="auto">
            <a:xfrm>
              <a:off x="2200" y="2537"/>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42" name="Rectangle 519"/>
            <p:cNvSpPr>
              <a:spLocks noChangeArrowheads="1"/>
            </p:cNvSpPr>
            <p:nvPr/>
          </p:nvSpPr>
          <p:spPr bwMode="auto">
            <a:xfrm>
              <a:off x="2200" y="2523"/>
              <a:ext cx="9"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43" name="Freeform 520"/>
            <p:cNvSpPr>
              <a:spLocks/>
            </p:cNvSpPr>
            <p:nvPr/>
          </p:nvSpPr>
          <p:spPr bwMode="auto">
            <a:xfrm>
              <a:off x="2181" y="2469"/>
              <a:ext cx="49" cy="81"/>
            </a:xfrm>
            <a:custGeom>
              <a:avLst/>
              <a:gdLst>
                <a:gd name="T0" fmla="*/ 1 w 100"/>
                <a:gd name="T1" fmla="*/ 3 h 161"/>
                <a:gd name="T2" fmla="*/ 0 w 100"/>
                <a:gd name="T3" fmla="*/ 0 h 161"/>
                <a:gd name="T4" fmla="*/ 0 w 100"/>
                <a:gd name="T5" fmla="*/ 3 h 161"/>
                <a:gd name="T6" fmla="*/ 0 w 100"/>
                <a:gd name="T7" fmla="*/ 2 h 161"/>
                <a:gd name="T8" fmla="*/ 1 w 100"/>
                <a:gd name="T9" fmla="*/ 3 h 1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 h="161">
                  <a:moveTo>
                    <a:pt x="100" y="161"/>
                  </a:moveTo>
                  <a:lnTo>
                    <a:pt x="50" y="0"/>
                  </a:lnTo>
                  <a:lnTo>
                    <a:pt x="0" y="161"/>
                  </a:lnTo>
                  <a:lnTo>
                    <a:pt x="50" y="111"/>
                  </a:lnTo>
                  <a:lnTo>
                    <a:pt x="100" y="1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1144" name="Rectangle 521"/>
            <p:cNvSpPr>
              <a:spLocks noChangeArrowheads="1"/>
            </p:cNvSpPr>
            <p:nvPr/>
          </p:nvSpPr>
          <p:spPr bwMode="auto">
            <a:xfrm>
              <a:off x="2199" y="2737"/>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45" name="Rectangle 522"/>
            <p:cNvSpPr>
              <a:spLocks noChangeArrowheads="1"/>
            </p:cNvSpPr>
            <p:nvPr/>
          </p:nvSpPr>
          <p:spPr bwMode="auto">
            <a:xfrm>
              <a:off x="2199" y="2719"/>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46" name="Rectangle 523"/>
            <p:cNvSpPr>
              <a:spLocks noChangeArrowheads="1"/>
            </p:cNvSpPr>
            <p:nvPr/>
          </p:nvSpPr>
          <p:spPr bwMode="auto">
            <a:xfrm>
              <a:off x="2199" y="2701"/>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47" name="Rectangle 524"/>
            <p:cNvSpPr>
              <a:spLocks noChangeArrowheads="1"/>
            </p:cNvSpPr>
            <p:nvPr/>
          </p:nvSpPr>
          <p:spPr bwMode="auto">
            <a:xfrm>
              <a:off x="2199" y="2683"/>
              <a:ext cx="9"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48" name="Rectangle 525"/>
            <p:cNvSpPr>
              <a:spLocks noChangeArrowheads="1"/>
            </p:cNvSpPr>
            <p:nvPr/>
          </p:nvSpPr>
          <p:spPr bwMode="auto">
            <a:xfrm>
              <a:off x="2199" y="2665"/>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49" name="Rectangle 526"/>
            <p:cNvSpPr>
              <a:spLocks noChangeArrowheads="1"/>
            </p:cNvSpPr>
            <p:nvPr/>
          </p:nvSpPr>
          <p:spPr bwMode="auto">
            <a:xfrm>
              <a:off x="2200" y="2650"/>
              <a:ext cx="9"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50" name="Rectangle 527"/>
            <p:cNvSpPr>
              <a:spLocks noChangeArrowheads="1"/>
            </p:cNvSpPr>
            <p:nvPr/>
          </p:nvSpPr>
          <p:spPr bwMode="auto">
            <a:xfrm>
              <a:off x="2200" y="2630"/>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51" name="Rectangle 528"/>
            <p:cNvSpPr>
              <a:spLocks noChangeArrowheads="1"/>
            </p:cNvSpPr>
            <p:nvPr/>
          </p:nvSpPr>
          <p:spPr bwMode="auto">
            <a:xfrm>
              <a:off x="2200" y="2612"/>
              <a:ext cx="9"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52" name="Rectangle 529"/>
            <p:cNvSpPr>
              <a:spLocks noChangeArrowheads="1"/>
            </p:cNvSpPr>
            <p:nvPr/>
          </p:nvSpPr>
          <p:spPr bwMode="auto">
            <a:xfrm>
              <a:off x="2200" y="2595"/>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53" name="Rectangle 530"/>
            <p:cNvSpPr>
              <a:spLocks noChangeArrowheads="1"/>
            </p:cNvSpPr>
            <p:nvPr/>
          </p:nvSpPr>
          <p:spPr bwMode="auto">
            <a:xfrm>
              <a:off x="2200" y="2581"/>
              <a:ext cx="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54" name="Freeform 531"/>
            <p:cNvSpPr>
              <a:spLocks/>
            </p:cNvSpPr>
            <p:nvPr/>
          </p:nvSpPr>
          <p:spPr bwMode="auto">
            <a:xfrm>
              <a:off x="2181" y="2528"/>
              <a:ext cx="49" cy="79"/>
            </a:xfrm>
            <a:custGeom>
              <a:avLst/>
              <a:gdLst>
                <a:gd name="T0" fmla="*/ 1 w 100"/>
                <a:gd name="T1" fmla="*/ 2 h 159"/>
                <a:gd name="T2" fmla="*/ 0 w 100"/>
                <a:gd name="T3" fmla="*/ 0 h 159"/>
                <a:gd name="T4" fmla="*/ 0 w 100"/>
                <a:gd name="T5" fmla="*/ 2 h 159"/>
                <a:gd name="T6" fmla="*/ 0 w 100"/>
                <a:gd name="T7" fmla="*/ 1 h 159"/>
                <a:gd name="T8" fmla="*/ 1 w 100"/>
                <a:gd name="T9" fmla="*/ 2 h 1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 h="159">
                  <a:moveTo>
                    <a:pt x="100" y="159"/>
                  </a:moveTo>
                  <a:lnTo>
                    <a:pt x="50" y="0"/>
                  </a:lnTo>
                  <a:lnTo>
                    <a:pt x="0" y="159"/>
                  </a:lnTo>
                  <a:lnTo>
                    <a:pt x="50" y="109"/>
                  </a:lnTo>
                  <a:lnTo>
                    <a:pt x="100" y="15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1155" name="Rectangle 532"/>
            <p:cNvSpPr>
              <a:spLocks noChangeArrowheads="1"/>
            </p:cNvSpPr>
            <p:nvPr/>
          </p:nvSpPr>
          <p:spPr bwMode="auto">
            <a:xfrm>
              <a:off x="2199" y="2679"/>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56" name="Rectangle 533"/>
            <p:cNvSpPr>
              <a:spLocks noChangeArrowheads="1"/>
            </p:cNvSpPr>
            <p:nvPr/>
          </p:nvSpPr>
          <p:spPr bwMode="auto">
            <a:xfrm>
              <a:off x="2199" y="2661"/>
              <a:ext cx="9"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57" name="Rectangle 534"/>
            <p:cNvSpPr>
              <a:spLocks noChangeArrowheads="1"/>
            </p:cNvSpPr>
            <p:nvPr/>
          </p:nvSpPr>
          <p:spPr bwMode="auto">
            <a:xfrm>
              <a:off x="2199" y="2644"/>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58" name="Rectangle 535"/>
            <p:cNvSpPr>
              <a:spLocks noChangeArrowheads="1"/>
            </p:cNvSpPr>
            <p:nvPr/>
          </p:nvSpPr>
          <p:spPr bwMode="auto">
            <a:xfrm>
              <a:off x="2199" y="2626"/>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59" name="Rectangle 536"/>
            <p:cNvSpPr>
              <a:spLocks noChangeArrowheads="1"/>
            </p:cNvSpPr>
            <p:nvPr/>
          </p:nvSpPr>
          <p:spPr bwMode="auto">
            <a:xfrm>
              <a:off x="2199" y="2607"/>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60" name="Rectangle 537"/>
            <p:cNvSpPr>
              <a:spLocks noChangeArrowheads="1"/>
            </p:cNvSpPr>
            <p:nvPr/>
          </p:nvSpPr>
          <p:spPr bwMode="auto">
            <a:xfrm>
              <a:off x="2200" y="2591"/>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61" name="Rectangle 538"/>
            <p:cNvSpPr>
              <a:spLocks noChangeArrowheads="1"/>
            </p:cNvSpPr>
            <p:nvPr/>
          </p:nvSpPr>
          <p:spPr bwMode="auto">
            <a:xfrm>
              <a:off x="2200" y="2573"/>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62" name="Rectangle 539"/>
            <p:cNvSpPr>
              <a:spLocks noChangeArrowheads="1"/>
            </p:cNvSpPr>
            <p:nvPr/>
          </p:nvSpPr>
          <p:spPr bwMode="auto">
            <a:xfrm>
              <a:off x="2200" y="2555"/>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63" name="Rectangle 540"/>
            <p:cNvSpPr>
              <a:spLocks noChangeArrowheads="1"/>
            </p:cNvSpPr>
            <p:nvPr/>
          </p:nvSpPr>
          <p:spPr bwMode="auto">
            <a:xfrm>
              <a:off x="2200" y="2537"/>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64" name="Rectangle 541"/>
            <p:cNvSpPr>
              <a:spLocks noChangeArrowheads="1"/>
            </p:cNvSpPr>
            <p:nvPr/>
          </p:nvSpPr>
          <p:spPr bwMode="auto">
            <a:xfrm>
              <a:off x="2200" y="2523"/>
              <a:ext cx="9"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65" name="Freeform 542"/>
            <p:cNvSpPr>
              <a:spLocks/>
            </p:cNvSpPr>
            <p:nvPr/>
          </p:nvSpPr>
          <p:spPr bwMode="auto">
            <a:xfrm>
              <a:off x="2181" y="2469"/>
              <a:ext cx="49" cy="81"/>
            </a:xfrm>
            <a:custGeom>
              <a:avLst/>
              <a:gdLst>
                <a:gd name="T0" fmla="*/ 1 w 100"/>
                <a:gd name="T1" fmla="*/ 3 h 161"/>
                <a:gd name="T2" fmla="*/ 0 w 100"/>
                <a:gd name="T3" fmla="*/ 0 h 161"/>
                <a:gd name="T4" fmla="*/ 0 w 100"/>
                <a:gd name="T5" fmla="*/ 3 h 161"/>
                <a:gd name="T6" fmla="*/ 0 w 100"/>
                <a:gd name="T7" fmla="*/ 2 h 161"/>
                <a:gd name="T8" fmla="*/ 1 w 100"/>
                <a:gd name="T9" fmla="*/ 3 h 1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 h="161">
                  <a:moveTo>
                    <a:pt x="100" y="161"/>
                  </a:moveTo>
                  <a:lnTo>
                    <a:pt x="50" y="0"/>
                  </a:lnTo>
                  <a:lnTo>
                    <a:pt x="0" y="161"/>
                  </a:lnTo>
                  <a:lnTo>
                    <a:pt x="50" y="111"/>
                  </a:lnTo>
                  <a:lnTo>
                    <a:pt x="100" y="1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1166" name="Rectangle 543"/>
            <p:cNvSpPr>
              <a:spLocks noChangeArrowheads="1"/>
            </p:cNvSpPr>
            <p:nvPr/>
          </p:nvSpPr>
          <p:spPr bwMode="auto">
            <a:xfrm>
              <a:off x="2199" y="2679"/>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67" name="Rectangle 544"/>
            <p:cNvSpPr>
              <a:spLocks noChangeArrowheads="1"/>
            </p:cNvSpPr>
            <p:nvPr/>
          </p:nvSpPr>
          <p:spPr bwMode="auto">
            <a:xfrm>
              <a:off x="2199" y="2661"/>
              <a:ext cx="9"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68" name="Rectangle 545"/>
            <p:cNvSpPr>
              <a:spLocks noChangeArrowheads="1"/>
            </p:cNvSpPr>
            <p:nvPr/>
          </p:nvSpPr>
          <p:spPr bwMode="auto">
            <a:xfrm>
              <a:off x="2199" y="2644"/>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69" name="Rectangle 546"/>
            <p:cNvSpPr>
              <a:spLocks noChangeArrowheads="1"/>
            </p:cNvSpPr>
            <p:nvPr/>
          </p:nvSpPr>
          <p:spPr bwMode="auto">
            <a:xfrm>
              <a:off x="2199" y="2626"/>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70" name="Rectangle 547"/>
            <p:cNvSpPr>
              <a:spLocks noChangeArrowheads="1"/>
            </p:cNvSpPr>
            <p:nvPr/>
          </p:nvSpPr>
          <p:spPr bwMode="auto">
            <a:xfrm>
              <a:off x="2199" y="2607"/>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71" name="Rectangle 548"/>
            <p:cNvSpPr>
              <a:spLocks noChangeArrowheads="1"/>
            </p:cNvSpPr>
            <p:nvPr/>
          </p:nvSpPr>
          <p:spPr bwMode="auto">
            <a:xfrm>
              <a:off x="2200" y="2591"/>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72" name="Rectangle 549"/>
            <p:cNvSpPr>
              <a:spLocks noChangeArrowheads="1"/>
            </p:cNvSpPr>
            <p:nvPr/>
          </p:nvSpPr>
          <p:spPr bwMode="auto">
            <a:xfrm>
              <a:off x="2200" y="2573"/>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73" name="Rectangle 550"/>
            <p:cNvSpPr>
              <a:spLocks noChangeArrowheads="1"/>
            </p:cNvSpPr>
            <p:nvPr/>
          </p:nvSpPr>
          <p:spPr bwMode="auto">
            <a:xfrm>
              <a:off x="2200" y="2555"/>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74" name="Rectangle 551"/>
            <p:cNvSpPr>
              <a:spLocks noChangeArrowheads="1"/>
            </p:cNvSpPr>
            <p:nvPr/>
          </p:nvSpPr>
          <p:spPr bwMode="auto">
            <a:xfrm>
              <a:off x="2200" y="2537"/>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75" name="Rectangle 552"/>
            <p:cNvSpPr>
              <a:spLocks noChangeArrowheads="1"/>
            </p:cNvSpPr>
            <p:nvPr/>
          </p:nvSpPr>
          <p:spPr bwMode="auto">
            <a:xfrm>
              <a:off x="2200" y="2523"/>
              <a:ext cx="9"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76" name="Freeform 553"/>
            <p:cNvSpPr>
              <a:spLocks/>
            </p:cNvSpPr>
            <p:nvPr/>
          </p:nvSpPr>
          <p:spPr bwMode="auto">
            <a:xfrm>
              <a:off x="2181" y="2469"/>
              <a:ext cx="49" cy="81"/>
            </a:xfrm>
            <a:custGeom>
              <a:avLst/>
              <a:gdLst>
                <a:gd name="T0" fmla="*/ 1 w 100"/>
                <a:gd name="T1" fmla="*/ 3 h 161"/>
                <a:gd name="T2" fmla="*/ 0 w 100"/>
                <a:gd name="T3" fmla="*/ 0 h 161"/>
                <a:gd name="T4" fmla="*/ 0 w 100"/>
                <a:gd name="T5" fmla="*/ 3 h 161"/>
                <a:gd name="T6" fmla="*/ 0 w 100"/>
                <a:gd name="T7" fmla="*/ 2 h 161"/>
                <a:gd name="T8" fmla="*/ 1 w 100"/>
                <a:gd name="T9" fmla="*/ 3 h 1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 h="161">
                  <a:moveTo>
                    <a:pt x="100" y="161"/>
                  </a:moveTo>
                  <a:lnTo>
                    <a:pt x="50" y="0"/>
                  </a:lnTo>
                  <a:lnTo>
                    <a:pt x="0" y="161"/>
                  </a:lnTo>
                  <a:lnTo>
                    <a:pt x="50" y="111"/>
                  </a:lnTo>
                  <a:lnTo>
                    <a:pt x="100" y="1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1177" name="Rectangle 554"/>
            <p:cNvSpPr>
              <a:spLocks noChangeArrowheads="1"/>
            </p:cNvSpPr>
            <p:nvPr/>
          </p:nvSpPr>
          <p:spPr bwMode="auto">
            <a:xfrm>
              <a:off x="2199" y="2737"/>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78" name="Rectangle 555"/>
            <p:cNvSpPr>
              <a:spLocks noChangeArrowheads="1"/>
            </p:cNvSpPr>
            <p:nvPr/>
          </p:nvSpPr>
          <p:spPr bwMode="auto">
            <a:xfrm>
              <a:off x="2199" y="2719"/>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79" name="Rectangle 556"/>
            <p:cNvSpPr>
              <a:spLocks noChangeArrowheads="1"/>
            </p:cNvSpPr>
            <p:nvPr/>
          </p:nvSpPr>
          <p:spPr bwMode="auto">
            <a:xfrm>
              <a:off x="2199" y="2701"/>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80" name="Rectangle 557"/>
            <p:cNvSpPr>
              <a:spLocks noChangeArrowheads="1"/>
            </p:cNvSpPr>
            <p:nvPr/>
          </p:nvSpPr>
          <p:spPr bwMode="auto">
            <a:xfrm>
              <a:off x="2199" y="2683"/>
              <a:ext cx="9"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81" name="Rectangle 558"/>
            <p:cNvSpPr>
              <a:spLocks noChangeArrowheads="1"/>
            </p:cNvSpPr>
            <p:nvPr/>
          </p:nvSpPr>
          <p:spPr bwMode="auto">
            <a:xfrm>
              <a:off x="2199" y="2665"/>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82" name="Rectangle 559"/>
            <p:cNvSpPr>
              <a:spLocks noChangeArrowheads="1"/>
            </p:cNvSpPr>
            <p:nvPr/>
          </p:nvSpPr>
          <p:spPr bwMode="auto">
            <a:xfrm>
              <a:off x="2200" y="2650"/>
              <a:ext cx="9"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83" name="Rectangle 560"/>
            <p:cNvSpPr>
              <a:spLocks noChangeArrowheads="1"/>
            </p:cNvSpPr>
            <p:nvPr/>
          </p:nvSpPr>
          <p:spPr bwMode="auto">
            <a:xfrm>
              <a:off x="2200" y="2630"/>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84" name="Rectangle 561"/>
            <p:cNvSpPr>
              <a:spLocks noChangeArrowheads="1"/>
            </p:cNvSpPr>
            <p:nvPr/>
          </p:nvSpPr>
          <p:spPr bwMode="auto">
            <a:xfrm>
              <a:off x="2200" y="2612"/>
              <a:ext cx="9"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85" name="Rectangle 562"/>
            <p:cNvSpPr>
              <a:spLocks noChangeArrowheads="1"/>
            </p:cNvSpPr>
            <p:nvPr/>
          </p:nvSpPr>
          <p:spPr bwMode="auto">
            <a:xfrm>
              <a:off x="2200" y="2595"/>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86" name="Rectangle 563"/>
            <p:cNvSpPr>
              <a:spLocks noChangeArrowheads="1"/>
            </p:cNvSpPr>
            <p:nvPr/>
          </p:nvSpPr>
          <p:spPr bwMode="auto">
            <a:xfrm>
              <a:off x="2200" y="2581"/>
              <a:ext cx="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87" name="Freeform 564"/>
            <p:cNvSpPr>
              <a:spLocks/>
            </p:cNvSpPr>
            <p:nvPr/>
          </p:nvSpPr>
          <p:spPr bwMode="auto">
            <a:xfrm>
              <a:off x="2181" y="2528"/>
              <a:ext cx="49" cy="79"/>
            </a:xfrm>
            <a:custGeom>
              <a:avLst/>
              <a:gdLst>
                <a:gd name="T0" fmla="*/ 1 w 100"/>
                <a:gd name="T1" fmla="*/ 2 h 159"/>
                <a:gd name="T2" fmla="*/ 0 w 100"/>
                <a:gd name="T3" fmla="*/ 0 h 159"/>
                <a:gd name="T4" fmla="*/ 0 w 100"/>
                <a:gd name="T5" fmla="*/ 2 h 159"/>
                <a:gd name="T6" fmla="*/ 0 w 100"/>
                <a:gd name="T7" fmla="*/ 1 h 159"/>
                <a:gd name="T8" fmla="*/ 1 w 100"/>
                <a:gd name="T9" fmla="*/ 2 h 1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 h="159">
                  <a:moveTo>
                    <a:pt x="100" y="159"/>
                  </a:moveTo>
                  <a:lnTo>
                    <a:pt x="50" y="0"/>
                  </a:lnTo>
                  <a:lnTo>
                    <a:pt x="0" y="159"/>
                  </a:lnTo>
                  <a:lnTo>
                    <a:pt x="50" y="109"/>
                  </a:lnTo>
                  <a:lnTo>
                    <a:pt x="100" y="15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1188" name="Rectangle 565"/>
            <p:cNvSpPr>
              <a:spLocks noChangeArrowheads="1"/>
            </p:cNvSpPr>
            <p:nvPr/>
          </p:nvSpPr>
          <p:spPr bwMode="auto">
            <a:xfrm>
              <a:off x="2199" y="2737"/>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89" name="Rectangle 566"/>
            <p:cNvSpPr>
              <a:spLocks noChangeArrowheads="1"/>
            </p:cNvSpPr>
            <p:nvPr/>
          </p:nvSpPr>
          <p:spPr bwMode="auto">
            <a:xfrm>
              <a:off x="2199" y="2719"/>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90" name="Rectangle 567"/>
            <p:cNvSpPr>
              <a:spLocks noChangeArrowheads="1"/>
            </p:cNvSpPr>
            <p:nvPr/>
          </p:nvSpPr>
          <p:spPr bwMode="auto">
            <a:xfrm>
              <a:off x="2199" y="2701"/>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91" name="Rectangle 568"/>
            <p:cNvSpPr>
              <a:spLocks noChangeArrowheads="1"/>
            </p:cNvSpPr>
            <p:nvPr/>
          </p:nvSpPr>
          <p:spPr bwMode="auto">
            <a:xfrm>
              <a:off x="2199" y="2683"/>
              <a:ext cx="9"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92" name="Rectangle 569"/>
            <p:cNvSpPr>
              <a:spLocks noChangeArrowheads="1"/>
            </p:cNvSpPr>
            <p:nvPr/>
          </p:nvSpPr>
          <p:spPr bwMode="auto">
            <a:xfrm>
              <a:off x="2199" y="2665"/>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93" name="Rectangle 570"/>
            <p:cNvSpPr>
              <a:spLocks noChangeArrowheads="1"/>
            </p:cNvSpPr>
            <p:nvPr/>
          </p:nvSpPr>
          <p:spPr bwMode="auto">
            <a:xfrm>
              <a:off x="2200" y="2650"/>
              <a:ext cx="9"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94" name="Rectangle 571"/>
            <p:cNvSpPr>
              <a:spLocks noChangeArrowheads="1"/>
            </p:cNvSpPr>
            <p:nvPr/>
          </p:nvSpPr>
          <p:spPr bwMode="auto">
            <a:xfrm>
              <a:off x="2200" y="2630"/>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95" name="Rectangle 572"/>
            <p:cNvSpPr>
              <a:spLocks noChangeArrowheads="1"/>
            </p:cNvSpPr>
            <p:nvPr/>
          </p:nvSpPr>
          <p:spPr bwMode="auto">
            <a:xfrm>
              <a:off x="2200" y="2612"/>
              <a:ext cx="9"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96" name="Rectangle 573"/>
            <p:cNvSpPr>
              <a:spLocks noChangeArrowheads="1"/>
            </p:cNvSpPr>
            <p:nvPr/>
          </p:nvSpPr>
          <p:spPr bwMode="auto">
            <a:xfrm>
              <a:off x="2200" y="2595"/>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97" name="Rectangle 574"/>
            <p:cNvSpPr>
              <a:spLocks noChangeArrowheads="1"/>
            </p:cNvSpPr>
            <p:nvPr/>
          </p:nvSpPr>
          <p:spPr bwMode="auto">
            <a:xfrm>
              <a:off x="2200" y="2581"/>
              <a:ext cx="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198" name="Freeform 575"/>
            <p:cNvSpPr>
              <a:spLocks/>
            </p:cNvSpPr>
            <p:nvPr/>
          </p:nvSpPr>
          <p:spPr bwMode="auto">
            <a:xfrm>
              <a:off x="2181" y="2528"/>
              <a:ext cx="49" cy="79"/>
            </a:xfrm>
            <a:custGeom>
              <a:avLst/>
              <a:gdLst>
                <a:gd name="T0" fmla="*/ 1 w 100"/>
                <a:gd name="T1" fmla="*/ 2 h 159"/>
                <a:gd name="T2" fmla="*/ 0 w 100"/>
                <a:gd name="T3" fmla="*/ 0 h 159"/>
                <a:gd name="T4" fmla="*/ 0 w 100"/>
                <a:gd name="T5" fmla="*/ 2 h 159"/>
                <a:gd name="T6" fmla="*/ 0 w 100"/>
                <a:gd name="T7" fmla="*/ 1 h 159"/>
                <a:gd name="T8" fmla="*/ 1 w 100"/>
                <a:gd name="T9" fmla="*/ 2 h 1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 h="159">
                  <a:moveTo>
                    <a:pt x="100" y="159"/>
                  </a:moveTo>
                  <a:lnTo>
                    <a:pt x="50" y="0"/>
                  </a:lnTo>
                  <a:lnTo>
                    <a:pt x="0" y="159"/>
                  </a:lnTo>
                  <a:lnTo>
                    <a:pt x="50" y="109"/>
                  </a:lnTo>
                  <a:lnTo>
                    <a:pt x="100" y="15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1199" name="Rectangle 576"/>
            <p:cNvSpPr>
              <a:spLocks noChangeArrowheads="1"/>
            </p:cNvSpPr>
            <p:nvPr/>
          </p:nvSpPr>
          <p:spPr bwMode="auto">
            <a:xfrm>
              <a:off x="2392" y="2619"/>
              <a:ext cx="125"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100" b="1">
                  <a:solidFill>
                    <a:srgbClr val="000000"/>
                  </a:solidFill>
                  <a:latin typeface="Times New Roman" panose="02020603050405020304" pitchFamily="18" charset="0"/>
                </a:rPr>
                <a:t>y1</a:t>
              </a:r>
              <a:endParaRPr lang="sl-SI" altLang="sl-SI" sz="1800"/>
            </a:p>
          </p:txBody>
        </p:sp>
        <p:sp>
          <p:nvSpPr>
            <p:cNvPr id="31200" name="Rectangle 577"/>
            <p:cNvSpPr>
              <a:spLocks noChangeArrowheads="1"/>
            </p:cNvSpPr>
            <p:nvPr/>
          </p:nvSpPr>
          <p:spPr bwMode="auto">
            <a:xfrm>
              <a:off x="2283" y="2560"/>
              <a:ext cx="175"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600" b="1">
                  <a:solidFill>
                    <a:srgbClr val="000000"/>
                  </a:solidFill>
                  <a:latin typeface="Times New Roman" panose="02020603050405020304" pitchFamily="18" charset="0"/>
                </a:rPr>
                <a:t>M</a:t>
              </a:r>
              <a:endParaRPr lang="sl-SI" altLang="sl-SI" sz="1800"/>
            </a:p>
          </p:txBody>
        </p:sp>
        <p:sp>
          <p:nvSpPr>
            <p:cNvPr id="31201" name="Rectangle 578"/>
            <p:cNvSpPr>
              <a:spLocks noChangeArrowheads="1"/>
            </p:cNvSpPr>
            <p:nvPr/>
          </p:nvSpPr>
          <p:spPr bwMode="auto">
            <a:xfrm>
              <a:off x="2392" y="2619"/>
              <a:ext cx="125"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100" b="1">
                  <a:solidFill>
                    <a:srgbClr val="000000"/>
                  </a:solidFill>
                  <a:latin typeface="Times New Roman" panose="02020603050405020304" pitchFamily="18" charset="0"/>
                </a:rPr>
                <a:t>y1</a:t>
              </a:r>
              <a:endParaRPr lang="sl-SI" altLang="sl-SI" sz="1800"/>
            </a:p>
          </p:txBody>
        </p:sp>
        <p:sp>
          <p:nvSpPr>
            <p:cNvPr id="31202" name="Rectangle 579"/>
            <p:cNvSpPr>
              <a:spLocks noChangeArrowheads="1"/>
            </p:cNvSpPr>
            <p:nvPr/>
          </p:nvSpPr>
          <p:spPr bwMode="auto">
            <a:xfrm>
              <a:off x="2283" y="2560"/>
              <a:ext cx="175"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600" b="1">
                  <a:solidFill>
                    <a:srgbClr val="000000"/>
                  </a:solidFill>
                  <a:latin typeface="Times New Roman" panose="02020603050405020304" pitchFamily="18" charset="0"/>
                </a:rPr>
                <a:t>M</a:t>
              </a:r>
              <a:endParaRPr lang="sl-SI" altLang="sl-SI" sz="1800"/>
            </a:p>
          </p:txBody>
        </p:sp>
        <p:sp>
          <p:nvSpPr>
            <p:cNvPr id="31203" name="Rectangle 580"/>
            <p:cNvSpPr>
              <a:spLocks noChangeArrowheads="1"/>
            </p:cNvSpPr>
            <p:nvPr/>
          </p:nvSpPr>
          <p:spPr bwMode="auto">
            <a:xfrm>
              <a:off x="2198" y="3037"/>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204" name="Rectangle 581"/>
            <p:cNvSpPr>
              <a:spLocks noChangeArrowheads="1"/>
            </p:cNvSpPr>
            <p:nvPr/>
          </p:nvSpPr>
          <p:spPr bwMode="auto">
            <a:xfrm>
              <a:off x="2198" y="3056"/>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205" name="Rectangle 582"/>
            <p:cNvSpPr>
              <a:spLocks noChangeArrowheads="1"/>
            </p:cNvSpPr>
            <p:nvPr/>
          </p:nvSpPr>
          <p:spPr bwMode="auto">
            <a:xfrm>
              <a:off x="2198" y="3074"/>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206" name="Rectangle 583"/>
            <p:cNvSpPr>
              <a:spLocks noChangeArrowheads="1"/>
            </p:cNvSpPr>
            <p:nvPr/>
          </p:nvSpPr>
          <p:spPr bwMode="auto">
            <a:xfrm>
              <a:off x="2198" y="3091"/>
              <a:ext cx="9"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207" name="Rectangle 584"/>
            <p:cNvSpPr>
              <a:spLocks noChangeArrowheads="1"/>
            </p:cNvSpPr>
            <p:nvPr/>
          </p:nvSpPr>
          <p:spPr bwMode="auto">
            <a:xfrm>
              <a:off x="2198" y="3109"/>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208" name="Rectangle 585"/>
            <p:cNvSpPr>
              <a:spLocks noChangeArrowheads="1"/>
            </p:cNvSpPr>
            <p:nvPr/>
          </p:nvSpPr>
          <p:spPr bwMode="auto">
            <a:xfrm>
              <a:off x="2199" y="3128"/>
              <a:ext cx="9"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209" name="Rectangle 586"/>
            <p:cNvSpPr>
              <a:spLocks noChangeArrowheads="1"/>
            </p:cNvSpPr>
            <p:nvPr/>
          </p:nvSpPr>
          <p:spPr bwMode="auto">
            <a:xfrm>
              <a:off x="2199" y="3144"/>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210" name="Rectangle 587"/>
            <p:cNvSpPr>
              <a:spLocks noChangeArrowheads="1"/>
            </p:cNvSpPr>
            <p:nvPr/>
          </p:nvSpPr>
          <p:spPr bwMode="auto">
            <a:xfrm>
              <a:off x="2199" y="3162"/>
              <a:ext cx="9"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211" name="Rectangle 588"/>
            <p:cNvSpPr>
              <a:spLocks noChangeArrowheads="1"/>
            </p:cNvSpPr>
            <p:nvPr/>
          </p:nvSpPr>
          <p:spPr bwMode="auto">
            <a:xfrm>
              <a:off x="2199" y="3180"/>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212" name="Rectangle 589"/>
            <p:cNvSpPr>
              <a:spLocks noChangeArrowheads="1"/>
            </p:cNvSpPr>
            <p:nvPr/>
          </p:nvSpPr>
          <p:spPr bwMode="auto">
            <a:xfrm>
              <a:off x="2199" y="3198"/>
              <a:ext cx="9"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213" name="Freeform 590"/>
            <p:cNvSpPr>
              <a:spLocks/>
            </p:cNvSpPr>
            <p:nvPr/>
          </p:nvSpPr>
          <p:spPr bwMode="auto">
            <a:xfrm>
              <a:off x="2181" y="3177"/>
              <a:ext cx="49" cy="80"/>
            </a:xfrm>
            <a:custGeom>
              <a:avLst/>
              <a:gdLst>
                <a:gd name="T0" fmla="*/ 1 w 100"/>
                <a:gd name="T1" fmla="*/ 0 h 159"/>
                <a:gd name="T2" fmla="*/ 0 w 100"/>
                <a:gd name="T3" fmla="*/ 3 h 159"/>
                <a:gd name="T4" fmla="*/ 0 w 100"/>
                <a:gd name="T5" fmla="*/ 0 h 159"/>
                <a:gd name="T6" fmla="*/ 0 w 100"/>
                <a:gd name="T7" fmla="*/ 1 h 159"/>
                <a:gd name="T8" fmla="*/ 1 w 100"/>
                <a:gd name="T9" fmla="*/ 0 h 1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 h="159">
                  <a:moveTo>
                    <a:pt x="100" y="0"/>
                  </a:moveTo>
                  <a:lnTo>
                    <a:pt x="50" y="159"/>
                  </a:lnTo>
                  <a:lnTo>
                    <a:pt x="0" y="0"/>
                  </a:lnTo>
                  <a:lnTo>
                    <a:pt x="50" y="49"/>
                  </a:lnTo>
                  <a:lnTo>
                    <a:pt x="10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1214" name="Rectangle 591"/>
            <p:cNvSpPr>
              <a:spLocks noChangeArrowheads="1"/>
            </p:cNvSpPr>
            <p:nvPr/>
          </p:nvSpPr>
          <p:spPr bwMode="auto">
            <a:xfrm>
              <a:off x="2198" y="2980"/>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215" name="Rectangle 592"/>
            <p:cNvSpPr>
              <a:spLocks noChangeArrowheads="1"/>
            </p:cNvSpPr>
            <p:nvPr/>
          </p:nvSpPr>
          <p:spPr bwMode="auto">
            <a:xfrm>
              <a:off x="2198" y="2997"/>
              <a:ext cx="9"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216" name="Rectangle 593"/>
            <p:cNvSpPr>
              <a:spLocks noChangeArrowheads="1"/>
            </p:cNvSpPr>
            <p:nvPr/>
          </p:nvSpPr>
          <p:spPr bwMode="auto">
            <a:xfrm>
              <a:off x="2198" y="3015"/>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217" name="Rectangle 594"/>
            <p:cNvSpPr>
              <a:spLocks noChangeArrowheads="1"/>
            </p:cNvSpPr>
            <p:nvPr/>
          </p:nvSpPr>
          <p:spPr bwMode="auto">
            <a:xfrm>
              <a:off x="2198" y="3034"/>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218" name="Rectangle 595"/>
            <p:cNvSpPr>
              <a:spLocks noChangeArrowheads="1"/>
            </p:cNvSpPr>
            <p:nvPr/>
          </p:nvSpPr>
          <p:spPr bwMode="auto">
            <a:xfrm>
              <a:off x="2198" y="3052"/>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219" name="Rectangle 596"/>
            <p:cNvSpPr>
              <a:spLocks noChangeArrowheads="1"/>
            </p:cNvSpPr>
            <p:nvPr/>
          </p:nvSpPr>
          <p:spPr bwMode="auto">
            <a:xfrm>
              <a:off x="2199" y="3069"/>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220" name="Rectangle 597"/>
            <p:cNvSpPr>
              <a:spLocks noChangeArrowheads="1"/>
            </p:cNvSpPr>
            <p:nvPr/>
          </p:nvSpPr>
          <p:spPr bwMode="auto">
            <a:xfrm>
              <a:off x="2199" y="3086"/>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221" name="Rectangle 598"/>
            <p:cNvSpPr>
              <a:spLocks noChangeArrowheads="1"/>
            </p:cNvSpPr>
            <p:nvPr/>
          </p:nvSpPr>
          <p:spPr bwMode="auto">
            <a:xfrm>
              <a:off x="2199" y="3105"/>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222" name="Rectangle 599"/>
            <p:cNvSpPr>
              <a:spLocks noChangeArrowheads="1"/>
            </p:cNvSpPr>
            <p:nvPr/>
          </p:nvSpPr>
          <p:spPr bwMode="auto">
            <a:xfrm>
              <a:off x="2199" y="3123"/>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223" name="Rectangle 600"/>
            <p:cNvSpPr>
              <a:spLocks noChangeArrowheads="1"/>
            </p:cNvSpPr>
            <p:nvPr/>
          </p:nvSpPr>
          <p:spPr bwMode="auto">
            <a:xfrm>
              <a:off x="2199" y="3140"/>
              <a:ext cx="9"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224" name="Freeform 601"/>
            <p:cNvSpPr>
              <a:spLocks/>
            </p:cNvSpPr>
            <p:nvPr/>
          </p:nvSpPr>
          <p:spPr bwMode="auto">
            <a:xfrm>
              <a:off x="2181" y="3119"/>
              <a:ext cx="49" cy="80"/>
            </a:xfrm>
            <a:custGeom>
              <a:avLst/>
              <a:gdLst>
                <a:gd name="T0" fmla="*/ 1 w 100"/>
                <a:gd name="T1" fmla="*/ 0 h 161"/>
                <a:gd name="T2" fmla="*/ 0 w 100"/>
                <a:gd name="T3" fmla="*/ 2 h 161"/>
                <a:gd name="T4" fmla="*/ 0 w 100"/>
                <a:gd name="T5" fmla="*/ 0 h 161"/>
                <a:gd name="T6" fmla="*/ 0 w 100"/>
                <a:gd name="T7" fmla="*/ 0 h 161"/>
                <a:gd name="T8" fmla="*/ 1 w 100"/>
                <a:gd name="T9" fmla="*/ 0 h 1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 h="161">
                  <a:moveTo>
                    <a:pt x="100" y="0"/>
                  </a:moveTo>
                  <a:lnTo>
                    <a:pt x="50" y="161"/>
                  </a:lnTo>
                  <a:lnTo>
                    <a:pt x="0" y="0"/>
                  </a:lnTo>
                  <a:lnTo>
                    <a:pt x="50" y="50"/>
                  </a:lnTo>
                  <a:lnTo>
                    <a:pt x="10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1225" name="Rectangle 602"/>
            <p:cNvSpPr>
              <a:spLocks noChangeArrowheads="1"/>
            </p:cNvSpPr>
            <p:nvPr/>
          </p:nvSpPr>
          <p:spPr bwMode="auto">
            <a:xfrm>
              <a:off x="2198" y="3037"/>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226" name="Rectangle 603"/>
            <p:cNvSpPr>
              <a:spLocks noChangeArrowheads="1"/>
            </p:cNvSpPr>
            <p:nvPr/>
          </p:nvSpPr>
          <p:spPr bwMode="auto">
            <a:xfrm>
              <a:off x="2198" y="3056"/>
              <a:ext cx="9"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227" name="Rectangle 604"/>
            <p:cNvSpPr>
              <a:spLocks noChangeArrowheads="1"/>
            </p:cNvSpPr>
            <p:nvPr/>
          </p:nvSpPr>
          <p:spPr bwMode="auto">
            <a:xfrm>
              <a:off x="2198" y="3074"/>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228" name="Rectangle 605"/>
            <p:cNvSpPr>
              <a:spLocks noChangeArrowheads="1"/>
            </p:cNvSpPr>
            <p:nvPr/>
          </p:nvSpPr>
          <p:spPr bwMode="auto">
            <a:xfrm>
              <a:off x="2198" y="3091"/>
              <a:ext cx="9"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229" name="Rectangle 606"/>
            <p:cNvSpPr>
              <a:spLocks noChangeArrowheads="1"/>
            </p:cNvSpPr>
            <p:nvPr/>
          </p:nvSpPr>
          <p:spPr bwMode="auto">
            <a:xfrm>
              <a:off x="2198" y="3109"/>
              <a:ext cx="9"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230" name="Rectangle 607"/>
            <p:cNvSpPr>
              <a:spLocks noChangeArrowheads="1"/>
            </p:cNvSpPr>
            <p:nvPr/>
          </p:nvSpPr>
          <p:spPr bwMode="auto">
            <a:xfrm>
              <a:off x="2199" y="3128"/>
              <a:ext cx="9"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grpSp>
      <p:sp>
        <p:nvSpPr>
          <p:cNvPr id="30975" name="Rectangle 609"/>
          <p:cNvSpPr>
            <a:spLocks noChangeArrowheads="1"/>
          </p:cNvSpPr>
          <p:nvPr/>
        </p:nvSpPr>
        <p:spPr bwMode="auto">
          <a:xfrm>
            <a:off x="3490913" y="4991100"/>
            <a:ext cx="14287" cy="142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76" name="Rectangle 610"/>
          <p:cNvSpPr>
            <a:spLocks noChangeArrowheads="1"/>
          </p:cNvSpPr>
          <p:nvPr/>
        </p:nvSpPr>
        <p:spPr bwMode="auto">
          <a:xfrm>
            <a:off x="3490913" y="5019675"/>
            <a:ext cx="14287" cy="15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77" name="Rectangle 611"/>
          <p:cNvSpPr>
            <a:spLocks noChangeArrowheads="1"/>
          </p:cNvSpPr>
          <p:nvPr/>
        </p:nvSpPr>
        <p:spPr bwMode="auto">
          <a:xfrm>
            <a:off x="3490913" y="5048250"/>
            <a:ext cx="14287" cy="142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78" name="Rectangle 612"/>
          <p:cNvSpPr>
            <a:spLocks noChangeArrowheads="1"/>
          </p:cNvSpPr>
          <p:nvPr/>
        </p:nvSpPr>
        <p:spPr bwMode="auto">
          <a:xfrm>
            <a:off x="3490913" y="5076825"/>
            <a:ext cx="14287" cy="95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79" name="Freeform 613"/>
          <p:cNvSpPr>
            <a:spLocks/>
          </p:cNvSpPr>
          <p:nvPr/>
        </p:nvSpPr>
        <p:spPr bwMode="auto">
          <a:xfrm>
            <a:off x="3462338" y="5043488"/>
            <a:ext cx="77787" cy="127000"/>
          </a:xfrm>
          <a:custGeom>
            <a:avLst/>
            <a:gdLst>
              <a:gd name="T0" fmla="*/ 2147483646 w 100"/>
              <a:gd name="T1" fmla="*/ 0 h 159"/>
              <a:gd name="T2" fmla="*/ 2147483646 w 100"/>
              <a:gd name="T3" fmla="*/ 2147483646 h 159"/>
              <a:gd name="T4" fmla="*/ 0 w 100"/>
              <a:gd name="T5" fmla="*/ 0 h 159"/>
              <a:gd name="T6" fmla="*/ 2147483646 w 100"/>
              <a:gd name="T7" fmla="*/ 2147483646 h 159"/>
              <a:gd name="T8" fmla="*/ 2147483646 w 100"/>
              <a:gd name="T9" fmla="*/ 0 h 1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 h="159">
                <a:moveTo>
                  <a:pt x="100" y="0"/>
                </a:moveTo>
                <a:lnTo>
                  <a:pt x="50" y="159"/>
                </a:lnTo>
                <a:lnTo>
                  <a:pt x="0" y="0"/>
                </a:lnTo>
                <a:lnTo>
                  <a:pt x="50" y="49"/>
                </a:lnTo>
                <a:lnTo>
                  <a:pt x="10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980" name="Rectangle 614"/>
          <p:cNvSpPr>
            <a:spLocks noChangeArrowheads="1"/>
          </p:cNvSpPr>
          <p:nvPr/>
        </p:nvSpPr>
        <p:spPr bwMode="auto">
          <a:xfrm>
            <a:off x="3489325" y="4821238"/>
            <a:ext cx="14288" cy="142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81" name="Rectangle 615"/>
          <p:cNvSpPr>
            <a:spLocks noChangeArrowheads="1"/>
          </p:cNvSpPr>
          <p:nvPr/>
        </p:nvSpPr>
        <p:spPr bwMode="auto">
          <a:xfrm>
            <a:off x="3489325" y="4851400"/>
            <a:ext cx="1428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82" name="Rectangle 616"/>
          <p:cNvSpPr>
            <a:spLocks noChangeArrowheads="1"/>
          </p:cNvSpPr>
          <p:nvPr/>
        </p:nvSpPr>
        <p:spPr bwMode="auto">
          <a:xfrm>
            <a:off x="3489325" y="4879975"/>
            <a:ext cx="14288" cy="142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83" name="Rectangle 617"/>
          <p:cNvSpPr>
            <a:spLocks noChangeArrowheads="1"/>
          </p:cNvSpPr>
          <p:nvPr/>
        </p:nvSpPr>
        <p:spPr bwMode="auto">
          <a:xfrm>
            <a:off x="3489325" y="4906963"/>
            <a:ext cx="14288" cy="15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84" name="Rectangle 618"/>
          <p:cNvSpPr>
            <a:spLocks noChangeArrowheads="1"/>
          </p:cNvSpPr>
          <p:nvPr/>
        </p:nvSpPr>
        <p:spPr bwMode="auto">
          <a:xfrm>
            <a:off x="3489325" y="4935538"/>
            <a:ext cx="14288" cy="142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85" name="Rectangle 619"/>
          <p:cNvSpPr>
            <a:spLocks noChangeArrowheads="1"/>
          </p:cNvSpPr>
          <p:nvPr/>
        </p:nvSpPr>
        <p:spPr bwMode="auto">
          <a:xfrm>
            <a:off x="3490913" y="4965700"/>
            <a:ext cx="14287" cy="1111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86" name="Rectangle 620"/>
          <p:cNvSpPr>
            <a:spLocks noChangeArrowheads="1"/>
          </p:cNvSpPr>
          <p:nvPr/>
        </p:nvSpPr>
        <p:spPr bwMode="auto">
          <a:xfrm>
            <a:off x="3490913" y="4991100"/>
            <a:ext cx="14287" cy="142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87" name="Rectangle 621"/>
          <p:cNvSpPr>
            <a:spLocks noChangeArrowheads="1"/>
          </p:cNvSpPr>
          <p:nvPr/>
        </p:nvSpPr>
        <p:spPr bwMode="auto">
          <a:xfrm>
            <a:off x="3490913" y="5019675"/>
            <a:ext cx="14287" cy="15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88" name="Rectangle 622"/>
          <p:cNvSpPr>
            <a:spLocks noChangeArrowheads="1"/>
          </p:cNvSpPr>
          <p:nvPr/>
        </p:nvSpPr>
        <p:spPr bwMode="auto">
          <a:xfrm>
            <a:off x="3490913" y="5048250"/>
            <a:ext cx="14287" cy="142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89" name="Rectangle 623"/>
          <p:cNvSpPr>
            <a:spLocks noChangeArrowheads="1"/>
          </p:cNvSpPr>
          <p:nvPr/>
        </p:nvSpPr>
        <p:spPr bwMode="auto">
          <a:xfrm>
            <a:off x="3490913" y="5076825"/>
            <a:ext cx="14287" cy="95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90" name="Freeform 624"/>
          <p:cNvSpPr>
            <a:spLocks/>
          </p:cNvSpPr>
          <p:nvPr/>
        </p:nvSpPr>
        <p:spPr bwMode="auto">
          <a:xfrm>
            <a:off x="3462338" y="5043488"/>
            <a:ext cx="77787" cy="127000"/>
          </a:xfrm>
          <a:custGeom>
            <a:avLst/>
            <a:gdLst>
              <a:gd name="T0" fmla="*/ 2147483646 w 100"/>
              <a:gd name="T1" fmla="*/ 0 h 159"/>
              <a:gd name="T2" fmla="*/ 2147483646 w 100"/>
              <a:gd name="T3" fmla="*/ 2147483646 h 159"/>
              <a:gd name="T4" fmla="*/ 0 w 100"/>
              <a:gd name="T5" fmla="*/ 0 h 159"/>
              <a:gd name="T6" fmla="*/ 2147483646 w 100"/>
              <a:gd name="T7" fmla="*/ 2147483646 h 159"/>
              <a:gd name="T8" fmla="*/ 2147483646 w 100"/>
              <a:gd name="T9" fmla="*/ 0 h 1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 h="159">
                <a:moveTo>
                  <a:pt x="100" y="0"/>
                </a:moveTo>
                <a:lnTo>
                  <a:pt x="50" y="159"/>
                </a:lnTo>
                <a:lnTo>
                  <a:pt x="0" y="0"/>
                </a:lnTo>
                <a:lnTo>
                  <a:pt x="50" y="49"/>
                </a:lnTo>
                <a:lnTo>
                  <a:pt x="10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0991" name="Rectangle 625"/>
          <p:cNvSpPr>
            <a:spLocks noChangeArrowheads="1"/>
          </p:cNvSpPr>
          <p:nvPr/>
        </p:nvSpPr>
        <p:spPr bwMode="auto">
          <a:xfrm>
            <a:off x="3489325" y="4730750"/>
            <a:ext cx="14288" cy="142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92" name="Rectangle 626"/>
          <p:cNvSpPr>
            <a:spLocks noChangeArrowheads="1"/>
          </p:cNvSpPr>
          <p:nvPr/>
        </p:nvSpPr>
        <p:spPr bwMode="auto">
          <a:xfrm>
            <a:off x="3489325" y="4757738"/>
            <a:ext cx="14288" cy="15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93" name="Rectangle 627"/>
          <p:cNvSpPr>
            <a:spLocks noChangeArrowheads="1"/>
          </p:cNvSpPr>
          <p:nvPr/>
        </p:nvSpPr>
        <p:spPr bwMode="auto">
          <a:xfrm>
            <a:off x="3489325" y="4786313"/>
            <a:ext cx="14288" cy="142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94" name="Rectangle 628"/>
          <p:cNvSpPr>
            <a:spLocks noChangeArrowheads="1"/>
          </p:cNvSpPr>
          <p:nvPr/>
        </p:nvSpPr>
        <p:spPr bwMode="auto">
          <a:xfrm>
            <a:off x="3489325" y="4816475"/>
            <a:ext cx="1428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95" name="Rectangle 629"/>
          <p:cNvSpPr>
            <a:spLocks noChangeArrowheads="1"/>
          </p:cNvSpPr>
          <p:nvPr/>
        </p:nvSpPr>
        <p:spPr bwMode="auto">
          <a:xfrm>
            <a:off x="3489325" y="4845050"/>
            <a:ext cx="1428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96" name="Rectangle 630"/>
          <p:cNvSpPr>
            <a:spLocks noChangeArrowheads="1"/>
          </p:cNvSpPr>
          <p:nvPr/>
        </p:nvSpPr>
        <p:spPr bwMode="auto">
          <a:xfrm>
            <a:off x="3490913" y="4872038"/>
            <a:ext cx="14287" cy="142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97" name="Rectangle 631"/>
          <p:cNvSpPr>
            <a:spLocks noChangeArrowheads="1"/>
          </p:cNvSpPr>
          <p:nvPr/>
        </p:nvSpPr>
        <p:spPr bwMode="auto">
          <a:xfrm>
            <a:off x="3490913" y="4899025"/>
            <a:ext cx="14287" cy="142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98" name="Rectangle 632"/>
          <p:cNvSpPr>
            <a:spLocks noChangeArrowheads="1"/>
          </p:cNvSpPr>
          <p:nvPr/>
        </p:nvSpPr>
        <p:spPr bwMode="auto">
          <a:xfrm>
            <a:off x="3490913" y="4929188"/>
            <a:ext cx="14287"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0999" name="Rectangle 633"/>
          <p:cNvSpPr>
            <a:spLocks noChangeArrowheads="1"/>
          </p:cNvSpPr>
          <p:nvPr/>
        </p:nvSpPr>
        <p:spPr bwMode="auto">
          <a:xfrm>
            <a:off x="3490913" y="4957763"/>
            <a:ext cx="14287"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00" name="Rectangle 634"/>
          <p:cNvSpPr>
            <a:spLocks noChangeArrowheads="1"/>
          </p:cNvSpPr>
          <p:nvPr/>
        </p:nvSpPr>
        <p:spPr bwMode="auto">
          <a:xfrm>
            <a:off x="3490913" y="4984750"/>
            <a:ext cx="14287" cy="1111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01" name="Freeform 635"/>
          <p:cNvSpPr>
            <a:spLocks/>
          </p:cNvSpPr>
          <p:nvPr/>
        </p:nvSpPr>
        <p:spPr bwMode="auto">
          <a:xfrm>
            <a:off x="3462338" y="4951413"/>
            <a:ext cx="77787" cy="127000"/>
          </a:xfrm>
          <a:custGeom>
            <a:avLst/>
            <a:gdLst>
              <a:gd name="T0" fmla="*/ 2147483646 w 100"/>
              <a:gd name="T1" fmla="*/ 0 h 161"/>
              <a:gd name="T2" fmla="*/ 2147483646 w 100"/>
              <a:gd name="T3" fmla="*/ 2147483646 h 161"/>
              <a:gd name="T4" fmla="*/ 0 w 100"/>
              <a:gd name="T5" fmla="*/ 0 h 161"/>
              <a:gd name="T6" fmla="*/ 2147483646 w 100"/>
              <a:gd name="T7" fmla="*/ 2147483646 h 161"/>
              <a:gd name="T8" fmla="*/ 2147483646 w 100"/>
              <a:gd name="T9" fmla="*/ 0 h 1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 h="161">
                <a:moveTo>
                  <a:pt x="100" y="0"/>
                </a:moveTo>
                <a:lnTo>
                  <a:pt x="50" y="161"/>
                </a:lnTo>
                <a:lnTo>
                  <a:pt x="0" y="0"/>
                </a:lnTo>
                <a:lnTo>
                  <a:pt x="50" y="50"/>
                </a:lnTo>
                <a:lnTo>
                  <a:pt x="10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1002" name="Rectangle 636"/>
          <p:cNvSpPr>
            <a:spLocks noChangeArrowheads="1"/>
          </p:cNvSpPr>
          <p:nvPr/>
        </p:nvSpPr>
        <p:spPr bwMode="auto">
          <a:xfrm>
            <a:off x="3489325" y="4730750"/>
            <a:ext cx="14288" cy="142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03" name="Rectangle 637"/>
          <p:cNvSpPr>
            <a:spLocks noChangeArrowheads="1"/>
          </p:cNvSpPr>
          <p:nvPr/>
        </p:nvSpPr>
        <p:spPr bwMode="auto">
          <a:xfrm>
            <a:off x="3489325" y="4757738"/>
            <a:ext cx="14288" cy="15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04" name="Rectangle 638"/>
          <p:cNvSpPr>
            <a:spLocks noChangeArrowheads="1"/>
          </p:cNvSpPr>
          <p:nvPr/>
        </p:nvSpPr>
        <p:spPr bwMode="auto">
          <a:xfrm>
            <a:off x="3489325" y="4786313"/>
            <a:ext cx="14288" cy="142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05" name="Rectangle 639"/>
          <p:cNvSpPr>
            <a:spLocks noChangeArrowheads="1"/>
          </p:cNvSpPr>
          <p:nvPr/>
        </p:nvSpPr>
        <p:spPr bwMode="auto">
          <a:xfrm>
            <a:off x="3489325" y="4816475"/>
            <a:ext cx="1428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06" name="Rectangle 640"/>
          <p:cNvSpPr>
            <a:spLocks noChangeArrowheads="1"/>
          </p:cNvSpPr>
          <p:nvPr/>
        </p:nvSpPr>
        <p:spPr bwMode="auto">
          <a:xfrm>
            <a:off x="3489325" y="4845050"/>
            <a:ext cx="1428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07" name="Rectangle 641"/>
          <p:cNvSpPr>
            <a:spLocks noChangeArrowheads="1"/>
          </p:cNvSpPr>
          <p:nvPr/>
        </p:nvSpPr>
        <p:spPr bwMode="auto">
          <a:xfrm>
            <a:off x="3490913" y="4872038"/>
            <a:ext cx="14287" cy="142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08" name="Rectangle 642"/>
          <p:cNvSpPr>
            <a:spLocks noChangeArrowheads="1"/>
          </p:cNvSpPr>
          <p:nvPr/>
        </p:nvSpPr>
        <p:spPr bwMode="auto">
          <a:xfrm>
            <a:off x="3490913" y="4899025"/>
            <a:ext cx="14287" cy="142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09" name="Rectangle 643"/>
          <p:cNvSpPr>
            <a:spLocks noChangeArrowheads="1"/>
          </p:cNvSpPr>
          <p:nvPr/>
        </p:nvSpPr>
        <p:spPr bwMode="auto">
          <a:xfrm>
            <a:off x="3490913" y="4929188"/>
            <a:ext cx="14287"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10" name="Rectangle 644"/>
          <p:cNvSpPr>
            <a:spLocks noChangeArrowheads="1"/>
          </p:cNvSpPr>
          <p:nvPr/>
        </p:nvSpPr>
        <p:spPr bwMode="auto">
          <a:xfrm>
            <a:off x="3490913" y="4957763"/>
            <a:ext cx="14287"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11" name="Rectangle 645"/>
          <p:cNvSpPr>
            <a:spLocks noChangeArrowheads="1"/>
          </p:cNvSpPr>
          <p:nvPr/>
        </p:nvSpPr>
        <p:spPr bwMode="auto">
          <a:xfrm>
            <a:off x="3490913" y="4984750"/>
            <a:ext cx="14287" cy="1111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012" name="Freeform 646"/>
          <p:cNvSpPr>
            <a:spLocks/>
          </p:cNvSpPr>
          <p:nvPr/>
        </p:nvSpPr>
        <p:spPr bwMode="auto">
          <a:xfrm>
            <a:off x="3462338" y="4951413"/>
            <a:ext cx="77787" cy="127000"/>
          </a:xfrm>
          <a:custGeom>
            <a:avLst/>
            <a:gdLst>
              <a:gd name="T0" fmla="*/ 2147483646 w 100"/>
              <a:gd name="T1" fmla="*/ 0 h 161"/>
              <a:gd name="T2" fmla="*/ 2147483646 w 100"/>
              <a:gd name="T3" fmla="*/ 2147483646 h 161"/>
              <a:gd name="T4" fmla="*/ 0 w 100"/>
              <a:gd name="T5" fmla="*/ 0 h 161"/>
              <a:gd name="T6" fmla="*/ 2147483646 w 100"/>
              <a:gd name="T7" fmla="*/ 2147483646 h 161"/>
              <a:gd name="T8" fmla="*/ 2147483646 w 100"/>
              <a:gd name="T9" fmla="*/ 0 h 1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 h="161">
                <a:moveTo>
                  <a:pt x="100" y="0"/>
                </a:moveTo>
                <a:lnTo>
                  <a:pt x="50" y="161"/>
                </a:lnTo>
                <a:lnTo>
                  <a:pt x="0" y="0"/>
                </a:lnTo>
                <a:lnTo>
                  <a:pt x="50" y="50"/>
                </a:lnTo>
                <a:lnTo>
                  <a:pt x="10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sl-SI"/>
          </a:p>
        </p:txBody>
      </p:sp>
      <p:sp>
        <p:nvSpPr>
          <p:cNvPr id="31013" name="Rectangle 647"/>
          <p:cNvSpPr>
            <a:spLocks noChangeArrowheads="1"/>
          </p:cNvSpPr>
          <p:nvPr/>
        </p:nvSpPr>
        <p:spPr bwMode="auto">
          <a:xfrm>
            <a:off x="3787775" y="4849813"/>
            <a:ext cx="198438"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100" b="1">
                <a:solidFill>
                  <a:srgbClr val="000000"/>
                </a:solidFill>
                <a:latin typeface="Times New Roman" panose="02020603050405020304" pitchFamily="18" charset="0"/>
              </a:rPr>
              <a:t>y2</a:t>
            </a:r>
            <a:endParaRPr lang="sl-SI" altLang="sl-SI" sz="1800"/>
          </a:p>
        </p:txBody>
      </p:sp>
      <p:sp>
        <p:nvSpPr>
          <p:cNvPr id="31014" name="Rectangle 648"/>
          <p:cNvSpPr>
            <a:spLocks noChangeArrowheads="1"/>
          </p:cNvSpPr>
          <p:nvPr/>
        </p:nvSpPr>
        <p:spPr bwMode="auto">
          <a:xfrm>
            <a:off x="3614738" y="4756150"/>
            <a:ext cx="27781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600" b="1">
                <a:solidFill>
                  <a:srgbClr val="000000"/>
                </a:solidFill>
                <a:latin typeface="Times New Roman" panose="02020603050405020304" pitchFamily="18" charset="0"/>
              </a:rPr>
              <a:t>M</a:t>
            </a:r>
            <a:endParaRPr lang="sl-SI" altLang="sl-SI" sz="1800"/>
          </a:p>
        </p:txBody>
      </p:sp>
      <p:sp>
        <p:nvSpPr>
          <p:cNvPr id="31015" name="Rectangle 649"/>
          <p:cNvSpPr>
            <a:spLocks noChangeArrowheads="1"/>
          </p:cNvSpPr>
          <p:nvPr/>
        </p:nvSpPr>
        <p:spPr bwMode="auto">
          <a:xfrm>
            <a:off x="3787775" y="4849813"/>
            <a:ext cx="198438"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100" b="1">
                <a:solidFill>
                  <a:srgbClr val="000000"/>
                </a:solidFill>
                <a:latin typeface="Times New Roman" panose="02020603050405020304" pitchFamily="18" charset="0"/>
              </a:rPr>
              <a:t>y2</a:t>
            </a:r>
            <a:endParaRPr lang="sl-SI" altLang="sl-SI" sz="1800"/>
          </a:p>
        </p:txBody>
      </p:sp>
      <p:sp>
        <p:nvSpPr>
          <p:cNvPr id="31016" name="Rectangle 650"/>
          <p:cNvSpPr>
            <a:spLocks noChangeArrowheads="1"/>
          </p:cNvSpPr>
          <p:nvPr/>
        </p:nvSpPr>
        <p:spPr bwMode="auto">
          <a:xfrm>
            <a:off x="3614738" y="4756150"/>
            <a:ext cx="27781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600" b="1">
                <a:solidFill>
                  <a:srgbClr val="000000"/>
                </a:solidFill>
                <a:latin typeface="Times New Roman" panose="02020603050405020304" pitchFamily="18" charset="0"/>
              </a:rPr>
              <a:t>M</a:t>
            </a:r>
            <a:endParaRPr lang="sl-SI" altLang="sl-SI" sz="1800"/>
          </a:p>
        </p:txBody>
      </p:sp>
      <p:sp>
        <p:nvSpPr>
          <p:cNvPr id="31017" name="Rectangle 651"/>
          <p:cNvSpPr>
            <a:spLocks noChangeArrowheads="1"/>
          </p:cNvSpPr>
          <p:nvPr/>
        </p:nvSpPr>
        <p:spPr bwMode="auto">
          <a:xfrm>
            <a:off x="3824288" y="2265363"/>
            <a:ext cx="16510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200" b="1">
                <a:solidFill>
                  <a:srgbClr val="000000"/>
                </a:solidFill>
              </a:rPr>
              <a:t>F</a:t>
            </a:r>
            <a:endParaRPr lang="sl-SI" altLang="sl-SI" sz="1800"/>
          </a:p>
        </p:txBody>
      </p:sp>
      <p:sp>
        <p:nvSpPr>
          <p:cNvPr id="31018" name="Rectangle 652"/>
          <p:cNvSpPr>
            <a:spLocks noChangeArrowheads="1"/>
          </p:cNvSpPr>
          <p:nvPr/>
        </p:nvSpPr>
        <p:spPr bwMode="auto">
          <a:xfrm>
            <a:off x="3916363" y="2351088"/>
            <a:ext cx="104775"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800" b="1">
                <a:solidFill>
                  <a:srgbClr val="000000"/>
                </a:solidFill>
              </a:rPr>
              <a:t>x</a:t>
            </a:r>
            <a:endParaRPr lang="sl-SI" altLang="sl-SI" sz="1800"/>
          </a:p>
        </p:txBody>
      </p:sp>
      <p:sp>
        <p:nvSpPr>
          <p:cNvPr id="31019" name="Rectangle 653"/>
          <p:cNvSpPr>
            <a:spLocks noChangeArrowheads="1"/>
          </p:cNvSpPr>
          <p:nvPr/>
        </p:nvSpPr>
        <p:spPr bwMode="auto">
          <a:xfrm>
            <a:off x="3808413" y="2798763"/>
            <a:ext cx="16510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200" b="1">
                <a:solidFill>
                  <a:srgbClr val="000000"/>
                </a:solidFill>
              </a:rPr>
              <a:t>F</a:t>
            </a:r>
            <a:endParaRPr lang="sl-SI" altLang="sl-SI" sz="1800"/>
          </a:p>
        </p:txBody>
      </p:sp>
      <p:sp>
        <p:nvSpPr>
          <p:cNvPr id="31020" name="Rectangle 654"/>
          <p:cNvSpPr>
            <a:spLocks noChangeArrowheads="1"/>
          </p:cNvSpPr>
          <p:nvPr/>
        </p:nvSpPr>
        <p:spPr bwMode="auto">
          <a:xfrm>
            <a:off x="3900488" y="2884488"/>
            <a:ext cx="104775"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800" b="1">
                <a:solidFill>
                  <a:srgbClr val="000000"/>
                </a:solidFill>
              </a:rPr>
              <a:t>x</a:t>
            </a:r>
            <a:endParaRPr lang="sl-SI" altLang="sl-SI" sz="1800"/>
          </a:p>
        </p:txBody>
      </p:sp>
      <p:sp>
        <p:nvSpPr>
          <p:cNvPr id="31021" name="Rectangle 655"/>
          <p:cNvSpPr>
            <a:spLocks noChangeArrowheads="1"/>
          </p:cNvSpPr>
          <p:nvPr/>
        </p:nvSpPr>
        <p:spPr bwMode="auto">
          <a:xfrm>
            <a:off x="3822700" y="3979863"/>
            <a:ext cx="16510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200" b="1">
                <a:solidFill>
                  <a:srgbClr val="000000"/>
                </a:solidFill>
              </a:rPr>
              <a:t>F</a:t>
            </a:r>
            <a:endParaRPr lang="sl-SI" altLang="sl-SI" sz="1800"/>
          </a:p>
        </p:txBody>
      </p:sp>
      <p:sp>
        <p:nvSpPr>
          <p:cNvPr id="31022" name="Rectangle 656"/>
          <p:cNvSpPr>
            <a:spLocks noChangeArrowheads="1"/>
          </p:cNvSpPr>
          <p:nvPr/>
        </p:nvSpPr>
        <p:spPr bwMode="auto">
          <a:xfrm>
            <a:off x="3917950" y="4065588"/>
            <a:ext cx="100013"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800" b="1">
                <a:solidFill>
                  <a:srgbClr val="000000"/>
                </a:solidFill>
              </a:rPr>
              <a:t>y</a:t>
            </a:r>
            <a:endParaRPr lang="sl-SI" altLang="sl-SI" sz="1800"/>
          </a:p>
        </p:txBody>
      </p:sp>
      <p:sp>
        <p:nvSpPr>
          <p:cNvPr id="31023" name="Rectangle 657"/>
          <p:cNvSpPr>
            <a:spLocks noChangeArrowheads="1"/>
          </p:cNvSpPr>
          <p:nvPr/>
        </p:nvSpPr>
        <p:spPr bwMode="auto">
          <a:xfrm>
            <a:off x="3805238" y="4656138"/>
            <a:ext cx="16510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200" b="1">
                <a:solidFill>
                  <a:srgbClr val="000000"/>
                </a:solidFill>
              </a:rPr>
              <a:t>F</a:t>
            </a:r>
            <a:endParaRPr lang="sl-SI" altLang="sl-SI" sz="1800"/>
          </a:p>
        </p:txBody>
      </p:sp>
      <p:sp>
        <p:nvSpPr>
          <p:cNvPr id="31024" name="Rectangle 658"/>
          <p:cNvSpPr>
            <a:spLocks noChangeArrowheads="1"/>
          </p:cNvSpPr>
          <p:nvPr/>
        </p:nvSpPr>
        <p:spPr bwMode="auto">
          <a:xfrm>
            <a:off x="3900488" y="4741863"/>
            <a:ext cx="100012"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800" b="1">
                <a:solidFill>
                  <a:srgbClr val="000000"/>
                </a:solidFill>
              </a:rPr>
              <a:t>y</a:t>
            </a:r>
            <a:endParaRPr lang="sl-SI" altLang="sl-SI" sz="1800"/>
          </a:p>
        </p:txBody>
      </p:sp>
      <p:sp>
        <p:nvSpPr>
          <p:cNvPr id="31025" name="Freeform 659"/>
          <p:cNvSpPr>
            <a:spLocks noEditPoints="1"/>
          </p:cNvSpPr>
          <p:nvPr/>
        </p:nvSpPr>
        <p:spPr bwMode="auto">
          <a:xfrm>
            <a:off x="2946400" y="2587625"/>
            <a:ext cx="76200" cy="320675"/>
          </a:xfrm>
          <a:custGeom>
            <a:avLst/>
            <a:gdLst>
              <a:gd name="T0" fmla="*/ 2147483646 w 95"/>
              <a:gd name="T1" fmla="*/ 2147483646 h 402"/>
              <a:gd name="T2" fmla="*/ 2147483646 w 95"/>
              <a:gd name="T3" fmla="*/ 2147483646 h 402"/>
              <a:gd name="T4" fmla="*/ 2147483646 w 95"/>
              <a:gd name="T5" fmla="*/ 2147483646 h 402"/>
              <a:gd name="T6" fmla="*/ 2147483646 w 95"/>
              <a:gd name="T7" fmla="*/ 2147483646 h 402"/>
              <a:gd name="T8" fmla="*/ 2147483646 w 95"/>
              <a:gd name="T9" fmla="*/ 2147483646 h 402"/>
              <a:gd name="T10" fmla="*/ 2147483646 w 95"/>
              <a:gd name="T11" fmla="*/ 2147483646 h 402"/>
              <a:gd name="T12" fmla="*/ 2147483646 w 95"/>
              <a:gd name="T13" fmla="*/ 2147483646 h 402"/>
              <a:gd name="T14" fmla="*/ 2147483646 w 95"/>
              <a:gd name="T15" fmla="*/ 2147483646 h 402"/>
              <a:gd name="T16" fmla="*/ 2147483646 w 95"/>
              <a:gd name="T17" fmla="*/ 2147483646 h 402"/>
              <a:gd name="T18" fmla="*/ 2147483646 w 95"/>
              <a:gd name="T19" fmla="*/ 2147483646 h 402"/>
              <a:gd name="T20" fmla="*/ 2147483646 w 95"/>
              <a:gd name="T21" fmla="*/ 2147483646 h 402"/>
              <a:gd name="T22" fmla="*/ 2147483646 w 95"/>
              <a:gd name="T23" fmla="*/ 2147483646 h 402"/>
              <a:gd name="T24" fmla="*/ 2147483646 w 95"/>
              <a:gd name="T25" fmla="*/ 2147483646 h 402"/>
              <a:gd name="T26" fmla="*/ 2147483646 w 95"/>
              <a:gd name="T27" fmla="*/ 2147483646 h 402"/>
              <a:gd name="T28" fmla="*/ 2147483646 w 95"/>
              <a:gd name="T29" fmla="*/ 2147483646 h 402"/>
              <a:gd name="T30" fmla="*/ 2147483646 w 95"/>
              <a:gd name="T31" fmla="*/ 2147483646 h 402"/>
              <a:gd name="T32" fmla="*/ 2147483646 w 95"/>
              <a:gd name="T33" fmla="*/ 2147483646 h 402"/>
              <a:gd name="T34" fmla="*/ 2147483646 w 95"/>
              <a:gd name="T35" fmla="*/ 2147483646 h 402"/>
              <a:gd name="T36" fmla="*/ 2147483646 w 95"/>
              <a:gd name="T37" fmla="*/ 2147483646 h 402"/>
              <a:gd name="T38" fmla="*/ 2147483646 w 95"/>
              <a:gd name="T39" fmla="*/ 2147483646 h 402"/>
              <a:gd name="T40" fmla="*/ 0 w 95"/>
              <a:gd name="T41" fmla="*/ 2147483646 h 402"/>
              <a:gd name="T42" fmla="*/ 2147483646 w 95"/>
              <a:gd name="T43" fmla="*/ 0 h 402"/>
              <a:gd name="T44" fmla="*/ 2147483646 w 95"/>
              <a:gd name="T45" fmla="*/ 2147483646 h 402"/>
              <a:gd name="T46" fmla="*/ 0 w 95"/>
              <a:gd name="T47" fmla="*/ 2147483646 h 40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95" h="402">
                <a:moveTo>
                  <a:pt x="40" y="393"/>
                </a:moveTo>
                <a:lnTo>
                  <a:pt x="40" y="80"/>
                </a:lnTo>
                <a:lnTo>
                  <a:pt x="40" y="76"/>
                </a:lnTo>
                <a:lnTo>
                  <a:pt x="42" y="75"/>
                </a:lnTo>
                <a:lnTo>
                  <a:pt x="44" y="73"/>
                </a:lnTo>
                <a:lnTo>
                  <a:pt x="47" y="73"/>
                </a:lnTo>
                <a:lnTo>
                  <a:pt x="51" y="73"/>
                </a:lnTo>
                <a:lnTo>
                  <a:pt x="53" y="75"/>
                </a:lnTo>
                <a:lnTo>
                  <a:pt x="55" y="76"/>
                </a:lnTo>
                <a:lnTo>
                  <a:pt x="55" y="80"/>
                </a:lnTo>
                <a:lnTo>
                  <a:pt x="55" y="393"/>
                </a:lnTo>
                <a:lnTo>
                  <a:pt x="55" y="396"/>
                </a:lnTo>
                <a:lnTo>
                  <a:pt x="53" y="398"/>
                </a:lnTo>
                <a:lnTo>
                  <a:pt x="51" y="400"/>
                </a:lnTo>
                <a:lnTo>
                  <a:pt x="47" y="402"/>
                </a:lnTo>
                <a:lnTo>
                  <a:pt x="44" y="400"/>
                </a:lnTo>
                <a:lnTo>
                  <a:pt x="42" y="398"/>
                </a:lnTo>
                <a:lnTo>
                  <a:pt x="40" y="396"/>
                </a:lnTo>
                <a:lnTo>
                  <a:pt x="40" y="393"/>
                </a:lnTo>
                <a:close/>
                <a:moveTo>
                  <a:pt x="0" y="96"/>
                </a:moveTo>
                <a:lnTo>
                  <a:pt x="47" y="0"/>
                </a:lnTo>
                <a:lnTo>
                  <a:pt x="95" y="96"/>
                </a:lnTo>
                <a:lnTo>
                  <a:pt x="0" y="96"/>
                </a:lnTo>
                <a:close/>
              </a:path>
            </a:pathLst>
          </a:custGeom>
          <a:solidFill>
            <a:srgbClr val="000000"/>
          </a:solidFill>
          <a:ln w="1588">
            <a:solidFill>
              <a:srgbClr val="000000"/>
            </a:solidFill>
            <a:prstDash val="solid"/>
            <a:round/>
            <a:headEnd/>
            <a:tailEnd/>
          </a:ln>
        </p:spPr>
        <p:txBody>
          <a:bodyPr/>
          <a:lstStyle/>
          <a:p>
            <a:endParaRPr lang="sl-SI"/>
          </a:p>
        </p:txBody>
      </p:sp>
      <p:sp>
        <p:nvSpPr>
          <p:cNvPr id="31026" name="Freeform 660"/>
          <p:cNvSpPr>
            <a:spLocks noEditPoints="1"/>
          </p:cNvSpPr>
          <p:nvPr/>
        </p:nvSpPr>
        <p:spPr bwMode="auto">
          <a:xfrm>
            <a:off x="2978150" y="2854325"/>
            <a:ext cx="260350" cy="76200"/>
          </a:xfrm>
          <a:custGeom>
            <a:avLst/>
            <a:gdLst>
              <a:gd name="T0" fmla="*/ 2147483646 w 327"/>
              <a:gd name="T1" fmla="*/ 2147483646 h 96"/>
              <a:gd name="T2" fmla="*/ 2147483646 w 327"/>
              <a:gd name="T3" fmla="*/ 2147483646 h 96"/>
              <a:gd name="T4" fmla="*/ 2147483646 w 327"/>
              <a:gd name="T5" fmla="*/ 2147483646 h 96"/>
              <a:gd name="T6" fmla="*/ 2147483646 w 327"/>
              <a:gd name="T7" fmla="*/ 2147483646 h 96"/>
              <a:gd name="T8" fmla="*/ 2147483646 w 327"/>
              <a:gd name="T9" fmla="*/ 2147483646 h 96"/>
              <a:gd name="T10" fmla="*/ 2147483646 w 327"/>
              <a:gd name="T11" fmla="*/ 2147483646 h 96"/>
              <a:gd name="T12" fmla="*/ 2147483646 w 327"/>
              <a:gd name="T13" fmla="*/ 2147483646 h 96"/>
              <a:gd name="T14" fmla="*/ 2147483646 w 327"/>
              <a:gd name="T15" fmla="*/ 2147483646 h 96"/>
              <a:gd name="T16" fmla="*/ 2147483646 w 327"/>
              <a:gd name="T17" fmla="*/ 2147483646 h 96"/>
              <a:gd name="T18" fmla="*/ 2147483646 w 327"/>
              <a:gd name="T19" fmla="*/ 2147483646 h 96"/>
              <a:gd name="T20" fmla="*/ 2147483646 w 327"/>
              <a:gd name="T21" fmla="*/ 2147483646 h 96"/>
              <a:gd name="T22" fmla="*/ 2147483646 w 327"/>
              <a:gd name="T23" fmla="*/ 2147483646 h 96"/>
              <a:gd name="T24" fmla="*/ 2147483646 w 327"/>
              <a:gd name="T25" fmla="*/ 2147483646 h 96"/>
              <a:gd name="T26" fmla="*/ 0 w 327"/>
              <a:gd name="T27" fmla="*/ 2147483646 h 96"/>
              <a:gd name="T28" fmla="*/ 0 w 327"/>
              <a:gd name="T29" fmla="*/ 2147483646 h 96"/>
              <a:gd name="T30" fmla="*/ 0 w 327"/>
              <a:gd name="T31" fmla="*/ 2147483646 h 96"/>
              <a:gd name="T32" fmla="*/ 2147483646 w 327"/>
              <a:gd name="T33" fmla="*/ 2147483646 h 96"/>
              <a:gd name="T34" fmla="*/ 2147483646 w 327"/>
              <a:gd name="T35" fmla="*/ 2147483646 h 96"/>
              <a:gd name="T36" fmla="*/ 2147483646 w 327"/>
              <a:gd name="T37" fmla="*/ 2147483646 h 96"/>
              <a:gd name="T38" fmla="*/ 2147483646 w 327"/>
              <a:gd name="T39" fmla="*/ 2147483646 h 96"/>
              <a:gd name="T40" fmla="*/ 2147483646 w 327"/>
              <a:gd name="T41" fmla="*/ 0 h 96"/>
              <a:gd name="T42" fmla="*/ 2147483646 w 327"/>
              <a:gd name="T43" fmla="*/ 2147483646 h 96"/>
              <a:gd name="T44" fmla="*/ 2147483646 w 327"/>
              <a:gd name="T45" fmla="*/ 2147483646 h 96"/>
              <a:gd name="T46" fmla="*/ 2147483646 w 327"/>
              <a:gd name="T47" fmla="*/ 0 h 9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27" h="96">
                <a:moveTo>
                  <a:pt x="7" y="40"/>
                </a:moveTo>
                <a:lnTo>
                  <a:pt x="247" y="40"/>
                </a:lnTo>
                <a:lnTo>
                  <a:pt x="250" y="40"/>
                </a:lnTo>
                <a:lnTo>
                  <a:pt x="252" y="42"/>
                </a:lnTo>
                <a:lnTo>
                  <a:pt x="254" y="46"/>
                </a:lnTo>
                <a:lnTo>
                  <a:pt x="254" y="48"/>
                </a:lnTo>
                <a:lnTo>
                  <a:pt x="254" y="52"/>
                </a:lnTo>
                <a:lnTo>
                  <a:pt x="252" y="54"/>
                </a:lnTo>
                <a:lnTo>
                  <a:pt x="250" y="56"/>
                </a:lnTo>
                <a:lnTo>
                  <a:pt x="247" y="56"/>
                </a:lnTo>
                <a:lnTo>
                  <a:pt x="7" y="56"/>
                </a:lnTo>
                <a:lnTo>
                  <a:pt x="4" y="56"/>
                </a:lnTo>
                <a:lnTo>
                  <a:pt x="2" y="54"/>
                </a:lnTo>
                <a:lnTo>
                  <a:pt x="0" y="52"/>
                </a:lnTo>
                <a:lnTo>
                  <a:pt x="0" y="48"/>
                </a:lnTo>
                <a:lnTo>
                  <a:pt x="0" y="46"/>
                </a:lnTo>
                <a:lnTo>
                  <a:pt x="2" y="42"/>
                </a:lnTo>
                <a:lnTo>
                  <a:pt x="4" y="40"/>
                </a:lnTo>
                <a:lnTo>
                  <a:pt x="7" y="40"/>
                </a:lnTo>
                <a:close/>
                <a:moveTo>
                  <a:pt x="231" y="0"/>
                </a:moveTo>
                <a:lnTo>
                  <a:pt x="327" y="48"/>
                </a:lnTo>
                <a:lnTo>
                  <a:pt x="231" y="96"/>
                </a:lnTo>
                <a:lnTo>
                  <a:pt x="231" y="0"/>
                </a:lnTo>
                <a:close/>
              </a:path>
            </a:pathLst>
          </a:custGeom>
          <a:solidFill>
            <a:srgbClr val="000000"/>
          </a:solidFill>
          <a:ln w="1588">
            <a:solidFill>
              <a:srgbClr val="000000"/>
            </a:solidFill>
            <a:prstDash val="solid"/>
            <a:round/>
            <a:headEnd/>
            <a:tailEnd/>
          </a:ln>
        </p:spPr>
        <p:txBody>
          <a:bodyPr/>
          <a:lstStyle/>
          <a:p>
            <a:endParaRPr lang="sl-SI"/>
          </a:p>
        </p:txBody>
      </p:sp>
      <p:sp>
        <p:nvSpPr>
          <p:cNvPr id="31027" name="Rectangle 661"/>
          <p:cNvSpPr>
            <a:spLocks noChangeArrowheads="1"/>
          </p:cNvSpPr>
          <p:nvPr/>
        </p:nvSpPr>
        <p:spPr bwMode="auto">
          <a:xfrm>
            <a:off x="3135313" y="2909888"/>
            <a:ext cx="21272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800">
                <a:solidFill>
                  <a:srgbClr val="000000"/>
                </a:solidFill>
              </a:rPr>
              <a:t>x</a:t>
            </a:r>
            <a:endParaRPr lang="sl-SI" altLang="sl-SI" sz="1800"/>
          </a:p>
        </p:txBody>
      </p:sp>
      <p:sp>
        <p:nvSpPr>
          <p:cNvPr id="31028" name="Rectangle 662"/>
          <p:cNvSpPr>
            <a:spLocks noChangeArrowheads="1"/>
          </p:cNvSpPr>
          <p:nvPr/>
        </p:nvSpPr>
        <p:spPr bwMode="auto">
          <a:xfrm>
            <a:off x="2773363" y="2528888"/>
            <a:ext cx="211137"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800">
                <a:solidFill>
                  <a:srgbClr val="000000"/>
                </a:solidFill>
              </a:rPr>
              <a:t>y</a:t>
            </a:r>
            <a:endParaRPr lang="sl-SI" altLang="sl-SI" sz="1800"/>
          </a:p>
        </p:txBody>
      </p:sp>
      <p:sp>
        <p:nvSpPr>
          <p:cNvPr id="31029" name="Rectangle 820"/>
          <p:cNvSpPr>
            <a:spLocks noChangeArrowheads="1"/>
          </p:cNvSpPr>
          <p:nvPr/>
        </p:nvSpPr>
        <p:spPr bwMode="auto">
          <a:xfrm>
            <a:off x="2681288" y="768350"/>
            <a:ext cx="6667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800">
                <a:solidFill>
                  <a:srgbClr val="000000"/>
                </a:solidFill>
              </a:rPr>
              <a:t>Bridge</a:t>
            </a:r>
            <a:endParaRPr lang="sl-SI" altLang="sl-SI" sz="1800"/>
          </a:p>
        </p:txBody>
      </p:sp>
      <p:sp>
        <p:nvSpPr>
          <p:cNvPr id="31030" name="Rectangle 821"/>
          <p:cNvSpPr>
            <a:spLocks noChangeArrowheads="1"/>
          </p:cNvSpPr>
          <p:nvPr/>
        </p:nvSpPr>
        <p:spPr bwMode="auto">
          <a:xfrm>
            <a:off x="2360613" y="5805488"/>
            <a:ext cx="9874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800">
                <a:solidFill>
                  <a:srgbClr val="000000"/>
                </a:solidFill>
              </a:rPr>
              <a:t>Plan view</a:t>
            </a:r>
            <a:endParaRPr lang="sl-SI" altLang="sl-SI" sz="180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46" name="Group 4"/>
          <p:cNvGrpSpPr>
            <a:grpSpLocks noChangeAspect="1"/>
          </p:cNvGrpSpPr>
          <p:nvPr/>
        </p:nvGrpSpPr>
        <p:grpSpPr bwMode="auto">
          <a:xfrm>
            <a:off x="1820863" y="1089025"/>
            <a:ext cx="6448425" cy="3548063"/>
            <a:chOff x="2205" y="4913"/>
            <a:chExt cx="6949" cy="3894"/>
          </a:xfrm>
        </p:grpSpPr>
        <p:sp>
          <p:nvSpPr>
            <p:cNvPr id="31747" name="AutoShape 5"/>
            <p:cNvSpPr>
              <a:spLocks noChangeAspect="1" noChangeArrowheads="1"/>
            </p:cNvSpPr>
            <p:nvPr/>
          </p:nvSpPr>
          <p:spPr bwMode="auto">
            <a:xfrm>
              <a:off x="2205" y="4913"/>
              <a:ext cx="6949" cy="3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31748" name="Oval 6"/>
            <p:cNvSpPr>
              <a:spLocks noChangeArrowheads="1"/>
            </p:cNvSpPr>
            <p:nvPr/>
          </p:nvSpPr>
          <p:spPr bwMode="auto">
            <a:xfrm>
              <a:off x="2347" y="7524"/>
              <a:ext cx="1174" cy="1196"/>
            </a:xfrm>
            <a:prstGeom prst="ellipse">
              <a:avLst/>
            </a:prstGeom>
            <a:solidFill>
              <a:srgbClr val="BBE0E3"/>
            </a:solidFill>
            <a:ln w="9525">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grpSp>
          <p:nvGrpSpPr>
            <p:cNvPr id="31749" name="Group 7"/>
            <p:cNvGrpSpPr>
              <a:grpSpLocks/>
            </p:cNvGrpSpPr>
            <p:nvPr/>
          </p:nvGrpSpPr>
          <p:grpSpPr bwMode="auto">
            <a:xfrm>
              <a:off x="2906" y="6861"/>
              <a:ext cx="12" cy="1275"/>
              <a:chOff x="1504" y="1218"/>
              <a:chExt cx="5" cy="489"/>
            </a:xfrm>
          </p:grpSpPr>
          <p:sp>
            <p:nvSpPr>
              <p:cNvPr id="31765" name="Line 8"/>
              <p:cNvSpPr>
                <a:spLocks noChangeShapeType="1"/>
              </p:cNvSpPr>
              <p:nvPr/>
            </p:nvSpPr>
            <p:spPr bwMode="auto">
              <a:xfrm flipV="1">
                <a:off x="1509" y="1253"/>
                <a:ext cx="0" cy="45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sl-SI"/>
              </a:p>
            </p:txBody>
          </p:sp>
          <p:sp>
            <p:nvSpPr>
              <p:cNvPr id="31766" name="Line 9"/>
              <p:cNvSpPr>
                <a:spLocks noChangeShapeType="1"/>
              </p:cNvSpPr>
              <p:nvPr/>
            </p:nvSpPr>
            <p:spPr bwMode="auto">
              <a:xfrm flipV="1">
                <a:off x="1504" y="1218"/>
                <a:ext cx="0" cy="45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sl-SI"/>
              </a:p>
            </p:txBody>
          </p:sp>
        </p:grpSp>
        <p:grpSp>
          <p:nvGrpSpPr>
            <p:cNvPr id="31750" name="Group 10"/>
            <p:cNvGrpSpPr>
              <a:grpSpLocks/>
            </p:cNvGrpSpPr>
            <p:nvPr/>
          </p:nvGrpSpPr>
          <p:grpSpPr bwMode="auto">
            <a:xfrm>
              <a:off x="2957" y="8121"/>
              <a:ext cx="497" cy="0"/>
              <a:chOff x="2159" y="1957"/>
              <a:chExt cx="194" cy="0"/>
            </a:xfrm>
          </p:grpSpPr>
          <p:sp>
            <p:nvSpPr>
              <p:cNvPr id="31763" name="Line 11"/>
              <p:cNvSpPr>
                <a:spLocks noChangeShapeType="1"/>
              </p:cNvSpPr>
              <p:nvPr/>
            </p:nvSpPr>
            <p:spPr bwMode="auto">
              <a:xfrm rot="5400000" flipH="1" flipV="1">
                <a:off x="2242" y="1874"/>
                <a:ext cx="0" cy="16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sl-SI"/>
              </a:p>
            </p:txBody>
          </p:sp>
          <p:sp>
            <p:nvSpPr>
              <p:cNvPr id="31764" name="Line 12"/>
              <p:cNvSpPr>
                <a:spLocks noChangeShapeType="1"/>
              </p:cNvSpPr>
              <p:nvPr/>
            </p:nvSpPr>
            <p:spPr bwMode="auto">
              <a:xfrm rot="5400000" flipH="1" flipV="1">
                <a:off x="2270" y="1874"/>
                <a:ext cx="0" cy="16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sl-SI"/>
              </a:p>
            </p:txBody>
          </p:sp>
        </p:grpSp>
        <p:sp>
          <p:nvSpPr>
            <p:cNvPr id="31751" name="Oval 13"/>
            <p:cNvSpPr>
              <a:spLocks noChangeArrowheads="1"/>
            </p:cNvSpPr>
            <p:nvPr/>
          </p:nvSpPr>
          <p:spPr bwMode="auto">
            <a:xfrm>
              <a:off x="5644" y="7524"/>
              <a:ext cx="1175" cy="1196"/>
            </a:xfrm>
            <a:prstGeom prst="ellipse">
              <a:avLst/>
            </a:prstGeom>
            <a:solidFill>
              <a:srgbClr val="BBE0E3"/>
            </a:solidFill>
            <a:ln w="9525">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grpSp>
          <p:nvGrpSpPr>
            <p:cNvPr id="31752" name="Group 14"/>
            <p:cNvGrpSpPr>
              <a:grpSpLocks/>
            </p:cNvGrpSpPr>
            <p:nvPr/>
          </p:nvGrpSpPr>
          <p:grpSpPr bwMode="auto">
            <a:xfrm>
              <a:off x="6229" y="8118"/>
              <a:ext cx="1254" cy="0"/>
              <a:chOff x="2031" y="1871"/>
              <a:chExt cx="489" cy="0"/>
            </a:xfrm>
          </p:grpSpPr>
          <p:sp>
            <p:nvSpPr>
              <p:cNvPr id="31761" name="Line 15"/>
              <p:cNvSpPr>
                <a:spLocks noChangeShapeType="1"/>
              </p:cNvSpPr>
              <p:nvPr/>
            </p:nvSpPr>
            <p:spPr bwMode="auto">
              <a:xfrm rot="5400000" flipH="1" flipV="1">
                <a:off x="2258" y="1644"/>
                <a:ext cx="0" cy="45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sl-SI"/>
              </a:p>
            </p:txBody>
          </p:sp>
          <p:sp>
            <p:nvSpPr>
              <p:cNvPr id="31762" name="Line 16"/>
              <p:cNvSpPr>
                <a:spLocks noChangeShapeType="1"/>
              </p:cNvSpPr>
              <p:nvPr/>
            </p:nvSpPr>
            <p:spPr bwMode="auto">
              <a:xfrm rot="5400000" flipH="1" flipV="1">
                <a:off x="2293" y="1644"/>
                <a:ext cx="0" cy="45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sl-SI"/>
              </a:p>
            </p:txBody>
          </p:sp>
        </p:grpSp>
        <p:grpSp>
          <p:nvGrpSpPr>
            <p:cNvPr id="31753" name="Group 17"/>
            <p:cNvGrpSpPr>
              <a:grpSpLocks/>
            </p:cNvGrpSpPr>
            <p:nvPr/>
          </p:nvGrpSpPr>
          <p:grpSpPr bwMode="auto">
            <a:xfrm rot="-5400000">
              <a:off x="5980" y="7848"/>
              <a:ext cx="507" cy="0"/>
              <a:chOff x="2159" y="1957"/>
              <a:chExt cx="194" cy="0"/>
            </a:xfrm>
          </p:grpSpPr>
          <p:sp>
            <p:nvSpPr>
              <p:cNvPr id="31759" name="Line 18"/>
              <p:cNvSpPr>
                <a:spLocks noChangeShapeType="1"/>
              </p:cNvSpPr>
              <p:nvPr/>
            </p:nvSpPr>
            <p:spPr bwMode="auto">
              <a:xfrm rot="5400000" flipH="1" flipV="1">
                <a:off x="2242" y="1874"/>
                <a:ext cx="0" cy="16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sl-SI"/>
              </a:p>
            </p:txBody>
          </p:sp>
          <p:sp>
            <p:nvSpPr>
              <p:cNvPr id="31760" name="Line 19"/>
              <p:cNvSpPr>
                <a:spLocks noChangeShapeType="1"/>
              </p:cNvSpPr>
              <p:nvPr/>
            </p:nvSpPr>
            <p:spPr bwMode="auto">
              <a:xfrm rot="5400000" flipH="1" flipV="1">
                <a:off x="2270" y="1874"/>
                <a:ext cx="0" cy="16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sl-SI"/>
              </a:p>
            </p:txBody>
          </p:sp>
        </p:grpSp>
        <p:sp>
          <p:nvSpPr>
            <p:cNvPr id="31754" name="Text Box 20"/>
            <p:cNvSpPr txBox="1">
              <a:spLocks noChangeArrowheads="1"/>
            </p:cNvSpPr>
            <p:nvPr/>
          </p:nvSpPr>
          <p:spPr bwMode="auto">
            <a:xfrm>
              <a:off x="2508" y="6371"/>
              <a:ext cx="2273" cy="350"/>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tIns="22860" rIns="45720" bIns="2286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800">
                  <a:solidFill>
                    <a:srgbClr val="000000"/>
                  </a:solidFill>
                </a:rPr>
                <a:t>100% M</a:t>
              </a:r>
              <a:r>
                <a:rPr lang="sl-SI" altLang="sl-SI" sz="1800" baseline="-25000">
                  <a:solidFill>
                    <a:srgbClr val="000000"/>
                  </a:solidFill>
                </a:rPr>
                <a:t>y</a:t>
              </a:r>
              <a:endParaRPr lang="sl-SI" altLang="sl-SI" sz="1800"/>
            </a:p>
          </p:txBody>
        </p:sp>
        <p:sp>
          <p:nvSpPr>
            <p:cNvPr id="31755" name="Text Box 21"/>
            <p:cNvSpPr txBox="1">
              <a:spLocks noChangeArrowheads="1"/>
            </p:cNvSpPr>
            <p:nvPr/>
          </p:nvSpPr>
          <p:spPr bwMode="auto">
            <a:xfrm>
              <a:off x="3026" y="7422"/>
              <a:ext cx="2269" cy="350"/>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tIns="22860" rIns="45720" bIns="2286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800">
                  <a:solidFill>
                    <a:srgbClr val="000000"/>
                  </a:solidFill>
                </a:rPr>
                <a:t>30% M</a:t>
              </a:r>
              <a:r>
                <a:rPr lang="sl-SI" altLang="sl-SI" sz="1800" baseline="-25000">
                  <a:solidFill>
                    <a:srgbClr val="000000"/>
                  </a:solidFill>
                </a:rPr>
                <a:t>x</a:t>
              </a:r>
              <a:endParaRPr lang="sl-SI" altLang="sl-SI" sz="1800"/>
            </a:p>
          </p:txBody>
        </p:sp>
        <p:sp>
          <p:nvSpPr>
            <p:cNvPr id="31756" name="Text Box 22"/>
            <p:cNvSpPr txBox="1">
              <a:spLocks noChangeArrowheads="1"/>
            </p:cNvSpPr>
            <p:nvPr/>
          </p:nvSpPr>
          <p:spPr bwMode="auto">
            <a:xfrm>
              <a:off x="5325" y="6884"/>
              <a:ext cx="2269" cy="350"/>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tIns="22860" rIns="45720" bIns="2286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800">
                  <a:solidFill>
                    <a:srgbClr val="000000"/>
                  </a:solidFill>
                </a:rPr>
                <a:t>30% M</a:t>
              </a:r>
              <a:r>
                <a:rPr lang="sl-SI" altLang="sl-SI" sz="1800" baseline="-25000">
                  <a:solidFill>
                    <a:srgbClr val="000000"/>
                  </a:solidFill>
                </a:rPr>
                <a:t>y</a:t>
              </a:r>
              <a:endParaRPr lang="sl-SI" altLang="sl-SI" sz="1800"/>
            </a:p>
          </p:txBody>
        </p:sp>
        <p:sp>
          <p:nvSpPr>
            <p:cNvPr id="31757" name="Text Box 23"/>
            <p:cNvSpPr txBox="1">
              <a:spLocks noChangeArrowheads="1"/>
            </p:cNvSpPr>
            <p:nvPr/>
          </p:nvSpPr>
          <p:spPr bwMode="auto">
            <a:xfrm>
              <a:off x="6886" y="8201"/>
              <a:ext cx="2268" cy="350"/>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tIns="22860" rIns="45720" bIns="2286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800">
                  <a:solidFill>
                    <a:srgbClr val="000000"/>
                  </a:solidFill>
                </a:rPr>
                <a:t>100% M</a:t>
              </a:r>
              <a:r>
                <a:rPr lang="sl-SI" altLang="sl-SI" sz="1800" baseline="-25000">
                  <a:solidFill>
                    <a:srgbClr val="000000"/>
                  </a:solidFill>
                </a:rPr>
                <a:t>x</a:t>
              </a:r>
              <a:endParaRPr lang="sl-SI" altLang="sl-SI" sz="1800"/>
            </a:p>
          </p:txBody>
        </p:sp>
        <p:sp>
          <p:nvSpPr>
            <p:cNvPr id="31758" name="Text Box 24"/>
            <p:cNvSpPr txBox="1">
              <a:spLocks noChangeArrowheads="1"/>
            </p:cNvSpPr>
            <p:nvPr/>
          </p:nvSpPr>
          <p:spPr bwMode="auto">
            <a:xfrm>
              <a:off x="2205" y="4913"/>
              <a:ext cx="6713" cy="659"/>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tIns="22860" rIns="45720" bIns="2286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800">
                  <a:solidFill>
                    <a:srgbClr val="000000"/>
                  </a:solidFill>
                </a:rPr>
                <a:t>Bi-axial bending should be taken into account when the flexural reinforcement of piers is defined  </a:t>
              </a:r>
              <a:endParaRPr lang="sl-SI" altLang="sl-SI" sz="1800"/>
            </a:p>
          </p:txBody>
        </p:sp>
      </p:gr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4"/>
          <p:cNvSpPr txBox="1">
            <a:spLocks noChangeArrowheads="1"/>
          </p:cNvSpPr>
          <p:nvPr/>
        </p:nvSpPr>
        <p:spPr bwMode="auto">
          <a:xfrm>
            <a:off x="596900" y="549275"/>
            <a:ext cx="58689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sl-SI" altLang="sl-SI" sz="1800"/>
          </a:p>
        </p:txBody>
      </p:sp>
      <p:sp>
        <p:nvSpPr>
          <p:cNvPr id="32771" name="Text Box 5"/>
          <p:cNvSpPr txBox="1">
            <a:spLocks noChangeArrowheads="1"/>
          </p:cNvSpPr>
          <p:nvPr/>
        </p:nvSpPr>
        <p:spPr bwMode="auto">
          <a:xfrm>
            <a:off x="596900" y="549275"/>
            <a:ext cx="79200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b="1"/>
              <a:t>Estimation of the effective stiffness</a:t>
            </a:r>
            <a:endParaRPr lang="sl-SI" altLang="sl-SI" sz="1200"/>
          </a:p>
        </p:txBody>
      </p:sp>
      <p:sp>
        <p:nvSpPr>
          <p:cNvPr id="32772" name="Text Box 11"/>
          <p:cNvSpPr txBox="1">
            <a:spLocks noChangeArrowheads="1"/>
          </p:cNvSpPr>
          <p:nvPr/>
        </p:nvSpPr>
        <p:spPr bwMode="auto">
          <a:xfrm>
            <a:off x="614363" y="1055688"/>
            <a:ext cx="579596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The flexural reinforcement in piers is defined first</a:t>
            </a:r>
          </a:p>
          <a:p>
            <a:pPr eaLnBrk="1" hangingPunct="1">
              <a:spcBef>
                <a:spcPct val="50000"/>
              </a:spcBef>
              <a:buFontTx/>
              <a:buNone/>
            </a:pPr>
            <a:r>
              <a:rPr lang="sl-SI" altLang="sl-SI" sz="1200"/>
              <a:t>Results of RSM are considered</a:t>
            </a:r>
          </a:p>
        </p:txBody>
      </p:sp>
      <p:sp>
        <p:nvSpPr>
          <p:cNvPr id="32773" name="Text Box 12"/>
          <p:cNvSpPr txBox="1">
            <a:spLocks noChangeArrowheads="1"/>
          </p:cNvSpPr>
          <p:nvPr/>
        </p:nvSpPr>
        <p:spPr bwMode="auto">
          <a:xfrm>
            <a:off x="631825" y="1736725"/>
            <a:ext cx="8424863" cy="5018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Pier S14</a:t>
            </a:r>
          </a:p>
          <a:p>
            <a:pPr eaLnBrk="1" hangingPunct="1">
              <a:spcBef>
                <a:spcPct val="50000"/>
              </a:spcBef>
              <a:buFontTx/>
              <a:buNone/>
            </a:pPr>
            <a:r>
              <a:rPr lang="sl-SI" altLang="sl-SI" sz="1800"/>
              <a:t>The basement of the pier</a:t>
            </a:r>
          </a:p>
          <a:p>
            <a:pPr eaLnBrk="1" hangingPunct="1">
              <a:spcBef>
                <a:spcPct val="50000"/>
              </a:spcBef>
              <a:buFontTx/>
              <a:buNone/>
            </a:pPr>
            <a:r>
              <a:rPr lang="sl-SI" altLang="sl-SI" sz="1800"/>
              <a:t>Transverse direction</a:t>
            </a:r>
          </a:p>
          <a:p>
            <a:pPr eaLnBrk="1" hangingPunct="1">
              <a:spcBef>
                <a:spcPct val="50000"/>
              </a:spcBef>
              <a:buFontTx/>
              <a:buNone/>
            </a:pPr>
            <a:r>
              <a:rPr lang="sl-SI" altLang="sl-SI" sz="1800"/>
              <a:t>N = 14329 kN (axial force due to the dead load)</a:t>
            </a:r>
          </a:p>
          <a:p>
            <a:pPr eaLnBrk="1" hangingPunct="1">
              <a:spcBef>
                <a:spcPct val="50000"/>
              </a:spcBef>
              <a:buFontTx/>
              <a:buNone/>
            </a:pPr>
            <a:r>
              <a:rPr lang="sl-SI" altLang="sl-SI" sz="1800"/>
              <a:t>M</a:t>
            </a:r>
            <a:r>
              <a:rPr lang="sl-SI" altLang="sl-SI" sz="1800" baseline="-25000"/>
              <a:t>y</a:t>
            </a:r>
            <a:r>
              <a:rPr lang="sl-SI" altLang="sl-SI" sz="1800"/>
              <a:t> = 45582 kNm</a:t>
            </a:r>
          </a:p>
          <a:p>
            <a:pPr eaLnBrk="1" hangingPunct="1">
              <a:spcBef>
                <a:spcPct val="50000"/>
              </a:spcBef>
              <a:buFontTx/>
              <a:buNone/>
            </a:pPr>
            <a:r>
              <a:rPr lang="sl-SI" altLang="sl-SI" sz="1800"/>
              <a:t>Mz = 9496 kNm (30% of the bending moment in the longitudinal direction)</a:t>
            </a:r>
          </a:p>
          <a:p>
            <a:pPr eaLnBrk="1" hangingPunct="1">
              <a:spcBef>
                <a:spcPct val="50000"/>
              </a:spcBef>
              <a:buFontTx/>
              <a:buNone/>
            </a:pPr>
            <a:endParaRPr lang="sl-SI" altLang="sl-SI" sz="1800"/>
          </a:p>
          <a:p>
            <a:pPr eaLnBrk="1" hangingPunct="1">
              <a:lnSpc>
                <a:spcPct val="120000"/>
              </a:lnSpc>
              <a:spcBef>
                <a:spcPct val="50000"/>
              </a:spcBef>
              <a:buFontTx/>
              <a:buNone/>
            </a:pPr>
            <a:r>
              <a:rPr lang="sl-SI" altLang="sl-SI" sz="1800"/>
              <a:t>Longitudinal direction</a:t>
            </a:r>
          </a:p>
          <a:p>
            <a:pPr eaLnBrk="1" hangingPunct="1">
              <a:spcBef>
                <a:spcPct val="50000"/>
              </a:spcBef>
              <a:buFontTx/>
              <a:buNone/>
            </a:pPr>
            <a:r>
              <a:rPr lang="sl-SI" altLang="sl-SI" sz="1800"/>
              <a:t>N = 14329 kN (axial force due to the dead load)</a:t>
            </a:r>
          </a:p>
          <a:p>
            <a:pPr eaLnBrk="1" hangingPunct="1">
              <a:spcBef>
                <a:spcPct val="50000"/>
              </a:spcBef>
              <a:buFontTx/>
              <a:buNone/>
            </a:pPr>
            <a:r>
              <a:rPr lang="sl-SI" altLang="sl-SI" sz="1800"/>
              <a:t>M</a:t>
            </a:r>
            <a:r>
              <a:rPr lang="sl-SI" altLang="sl-SI" sz="1800" baseline="-25000"/>
              <a:t>y</a:t>
            </a:r>
            <a:r>
              <a:rPr lang="sl-SI" altLang="sl-SI" sz="1800"/>
              <a:t> = 13675 kNm (30% of the bending moment in the transverse direction)</a:t>
            </a:r>
          </a:p>
          <a:p>
            <a:pPr eaLnBrk="1" hangingPunct="1">
              <a:spcBef>
                <a:spcPct val="50000"/>
              </a:spcBef>
              <a:buFontTx/>
              <a:buNone/>
            </a:pPr>
            <a:r>
              <a:rPr lang="sl-SI" altLang="sl-SI" sz="1800"/>
              <a:t>M</a:t>
            </a:r>
            <a:r>
              <a:rPr lang="sl-SI" altLang="sl-SI" sz="1800" baseline="-25000"/>
              <a:t>z</a:t>
            </a:r>
            <a:r>
              <a:rPr lang="sl-SI" altLang="sl-SI" sz="1800"/>
              <a:t> = 31654 kNm</a:t>
            </a:r>
          </a:p>
          <a:p>
            <a:pPr eaLnBrk="1" hangingPunct="1">
              <a:lnSpc>
                <a:spcPct val="120000"/>
              </a:lnSpc>
              <a:spcBef>
                <a:spcPct val="50000"/>
              </a:spcBef>
              <a:buFontTx/>
              <a:buNone/>
            </a:pPr>
            <a:endParaRPr lang="sl-SI" altLang="sl-SI" sz="180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sl-SI" altLang="sl-SI" sz="2000" smtClean="0"/>
              <a:t/>
            </a:r>
            <a:br>
              <a:rPr lang="sl-SI" altLang="sl-SI" sz="2000" smtClean="0"/>
            </a:br>
            <a:r>
              <a:rPr lang="sl-SI" altLang="sl-SI" sz="2000" smtClean="0"/>
              <a:t>Interaction diagram – uniaxial bending</a:t>
            </a:r>
            <a:endParaRPr lang="en-US" altLang="sl-SI" sz="2000" smtClean="0"/>
          </a:p>
        </p:txBody>
      </p:sp>
      <p:pic>
        <p:nvPicPr>
          <p:cNvPr id="33795" name="Picture 3" descr="Scan000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4600" y="1423988"/>
            <a:ext cx="7513638" cy="526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95300" y="274638"/>
            <a:ext cx="8915400" cy="1425575"/>
          </a:xfrm>
        </p:spPr>
        <p:txBody>
          <a:bodyPr/>
          <a:lstStyle/>
          <a:p>
            <a:pPr eaLnBrk="1" hangingPunct="1"/>
            <a:r>
              <a:rPr lang="sl-SI" altLang="sl-SI" sz="2400" smtClean="0"/>
              <a:t>Interaction diagram – bi-axial bending</a:t>
            </a:r>
            <a:r>
              <a:rPr lang="en-US" altLang="sl-SI" sz="2400" smtClean="0"/>
              <a:t> (M</a:t>
            </a:r>
            <a:r>
              <a:rPr lang="sl-SI" altLang="sl-SI" sz="2400" baseline="-25000" smtClean="0"/>
              <a:t>z</a:t>
            </a:r>
            <a:r>
              <a:rPr lang="en-US" altLang="sl-SI" sz="2400" smtClean="0"/>
              <a:t>-</a:t>
            </a:r>
            <a:r>
              <a:rPr lang="sl-SI" altLang="sl-SI" sz="2400" smtClean="0"/>
              <a:t>M</a:t>
            </a:r>
            <a:r>
              <a:rPr lang="sl-SI" altLang="sl-SI" sz="2400" baseline="-25000" smtClean="0"/>
              <a:t>y</a:t>
            </a:r>
            <a:r>
              <a:rPr lang="sl-SI" altLang="sl-SI" sz="2400" smtClean="0"/>
              <a:t>-</a:t>
            </a:r>
            <a:r>
              <a:rPr lang="en-US" altLang="sl-SI" sz="2400" smtClean="0"/>
              <a:t>N)</a:t>
            </a:r>
          </a:p>
        </p:txBody>
      </p:sp>
      <p:pic>
        <p:nvPicPr>
          <p:cNvPr id="35843" name="Picture 3" descr="Scan0009"/>
          <p:cNvPicPr>
            <a:picLocks noChangeAspect="1" noChangeArrowheads="1"/>
          </p:cNvPicPr>
          <p:nvPr/>
        </p:nvPicPr>
        <p:blipFill>
          <a:blip r:embed="rId3">
            <a:extLst>
              <a:ext uri="{28A0092B-C50C-407E-A947-70E740481C1C}">
                <a14:useLocalDpi xmlns:a14="http://schemas.microsoft.com/office/drawing/2010/main" val="0"/>
              </a:ext>
            </a:extLst>
          </a:blip>
          <a:srcRect l="24223"/>
          <a:stretch>
            <a:fillRect/>
          </a:stretch>
        </p:blipFill>
        <p:spPr bwMode="auto">
          <a:xfrm>
            <a:off x="2251075" y="1811338"/>
            <a:ext cx="5454650" cy="420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4"/>
          <p:cNvSpPr txBox="1">
            <a:spLocks noChangeArrowheads="1"/>
          </p:cNvSpPr>
          <p:nvPr/>
        </p:nvSpPr>
        <p:spPr bwMode="auto">
          <a:xfrm>
            <a:off x="544513" y="441325"/>
            <a:ext cx="33559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Columns</a:t>
            </a:r>
          </a:p>
        </p:txBody>
      </p:sp>
      <p:grpSp>
        <p:nvGrpSpPr>
          <p:cNvPr id="7171" name="Group 7"/>
          <p:cNvGrpSpPr>
            <a:grpSpLocks/>
          </p:cNvGrpSpPr>
          <p:nvPr/>
        </p:nvGrpSpPr>
        <p:grpSpPr bwMode="auto">
          <a:xfrm>
            <a:off x="1833563" y="1274763"/>
            <a:ext cx="2246312" cy="3630612"/>
            <a:chOff x="1973" y="2160"/>
            <a:chExt cx="907" cy="1588"/>
          </a:xfrm>
        </p:grpSpPr>
        <p:sp>
          <p:nvSpPr>
            <p:cNvPr id="7203" name="Rectangle 5" descr="Dark downward diagonal"/>
            <p:cNvSpPr>
              <a:spLocks noChangeArrowheads="1"/>
            </p:cNvSpPr>
            <p:nvPr/>
          </p:nvSpPr>
          <p:spPr bwMode="auto">
            <a:xfrm>
              <a:off x="1973" y="2160"/>
              <a:ext cx="907" cy="1588"/>
            </a:xfrm>
            <a:prstGeom prst="rect">
              <a:avLst/>
            </a:prstGeom>
            <a:blipFill dpi="0" rotWithShape="0">
              <a:blip r:embed="rId3"/>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7204" name="Rectangle 6"/>
            <p:cNvSpPr>
              <a:spLocks noChangeArrowheads="1"/>
            </p:cNvSpPr>
            <p:nvPr/>
          </p:nvSpPr>
          <p:spPr bwMode="auto">
            <a:xfrm>
              <a:off x="2154" y="2341"/>
              <a:ext cx="545" cy="1225"/>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grpSp>
      <p:sp>
        <p:nvSpPr>
          <p:cNvPr id="7172" name="Line 8"/>
          <p:cNvSpPr>
            <a:spLocks noChangeShapeType="1"/>
          </p:cNvSpPr>
          <p:nvPr/>
        </p:nvSpPr>
        <p:spPr bwMode="auto">
          <a:xfrm>
            <a:off x="1833563" y="5408613"/>
            <a:ext cx="468312"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7173" name="Line 9"/>
          <p:cNvSpPr>
            <a:spLocks noChangeShapeType="1"/>
          </p:cNvSpPr>
          <p:nvPr/>
        </p:nvSpPr>
        <p:spPr bwMode="auto">
          <a:xfrm>
            <a:off x="2301875" y="5408613"/>
            <a:ext cx="1325563"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7174" name="Line 12"/>
          <p:cNvSpPr>
            <a:spLocks noChangeShapeType="1"/>
          </p:cNvSpPr>
          <p:nvPr/>
        </p:nvSpPr>
        <p:spPr bwMode="auto">
          <a:xfrm>
            <a:off x="3627438" y="5408613"/>
            <a:ext cx="466725"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7175" name="Line 13"/>
          <p:cNvSpPr>
            <a:spLocks noChangeShapeType="1"/>
          </p:cNvSpPr>
          <p:nvPr/>
        </p:nvSpPr>
        <p:spPr bwMode="auto">
          <a:xfrm>
            <a:off x="1833563" y="5805488"/>
            <a:ext cx="2260600"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7176" name="Line 14"/>
          <p:cNvSpPr>
            <a:spLocks noChangeShapeType="1"/>
          </p:cNvSpPr>
          <p:nvPr/>
        </p:nvSpPr>
        <p:spPr bwMode="auto">
          <a:xfrm>
            <a:off x="4795838" y="1268413"/>
            <a:ext cx="0" cy="43180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7177" name="Line 15"/>
          <p:cNvSpPr>
            <a:spLocks noChangeShapeType="1"/>
          </p:cNvSpPr>
          <p:nvPr/>
        </p:nvSpPr>
        <p:spPr bwMode="auto">
          <a:xfrm>
            <a:off x="4795838" y="1700213"/>
            <a:ext cx="0" cy="2808287"/>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7178" name="Line 16"/>
          <p:cNvSpPr>
            <a:spLocks noChangeShapeType="1"/>
          </p:cNvSpPr>
          <p:nvPr/>
        </p:nvSpPr>
        <p:spPr bwMode="auto">
          <a:xfrm>
            <a:off x="4795838" y="4508500"/>
            <a:ext cx="0" cy="396875"/>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7179" name="Line 17"/>
          <p:cNvSpPr>
            <a:spLocks noChangeShapeType="1"/>
          </p:cNvSpPr>
          <p:nvPr/>
        </p:nvSpPr>
        <p:spPr bwMode="auto">
          <a:xfrm>
            <a:off x="5343525" y="1268413"/>
            <a:ext cx="0" cy="3636962"/>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7180" name="Line 18"/>
          <p:cNvSpPr>
            <a:spLocks noChangeShapeType="1"/>
          </p:cNvSpPr>
          <p:nvPr/>
        </p:nvSpPr>
        <p:spPr bwMode="auto">
          <a:xfrm>
            <a:off x="4524375" y="1268413"/>
            <a:ext cx="11303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7181" name="Line 19"/>
          <p:cNvSpPr>
            <a:spLocks noChangeShapeType="1"/>
          </p:cNvSpPr>
          <p:nvPr/>
        </p:nvSpPr>
        <p:spPr bwMode="auto">
          <a:xfrm>
            <a:off x="4524375" y="4905375"/>
            <a:ext cx="11303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7182" name="Line 20"/>
          <p:cNvSpPr>
            <a:spLocks noChangeShapeType="1"/>
          </p:cNvSpPr>
          <p:nvPr/>
        </p:nvSpPr>
        <p:spPr bwMode="auto">
          <a:xfrm>
            <a:off x="4562475" y="1700213"/>
            <a:ext cx="3905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7183" name="Line 21"/>
          <p:cNvSpPr>
            <a:spLocks noChangeShapeType="1"/>
          </p:cNvSpPr>
          <p:nvPr/>
        </p:nvSpPr>
        <p:spPr bwMode="auto">
          <a:xfrm>
            <a:off x="4600575" y="4508500"/>
            <a:ext cx="3905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7184" name="Line 22"/>
          <p:cNvSpPr>
            <a:spLocks noChangeShapeType="1"/>
          </p:cNvSpPr>
          <p:nvPr/>
        </p:nvSpPr>
        <p:spPr bwMode="auto">
          <a:xfrm>
            <a:off x="1833563" y="5229225"/>
            <a:ext cx="0" cy="8286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7185" name="Line 23"/>
          <p:cNvSpPr>
            <a:spLocks noChangeShapeType="1"/>
          </p:cNvSpPr>
          <p:nvPr/>
        </p:nvSpPr>
        <p:spPr bwMode="auto">
          <a:xfrm>
            <a:off x="4094163" y="5229225"/>
            <a:ext cx="0" cy="90011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7186" name="Line 24"/>
          <p:cNvSpPr>
            <a:spLocks noChangeShapeType="1"/>
          </p:cNvSpPr>
          <p:nvPr/>
        </p:nvSpPr>
        <p:spPr bwMode="auto">
          <a:xfrm>
            <a:off x="2301875" y="5229225"/>
            <a:ext cx="0" cy="3603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7187" name="Line 25"/>
          <p:cNvSpPr>
            <a:spLocks noChangeShapeType="1"/>
          </p:cNvSpPr>
          <p:nvPr/>
        </p:nvSpPr>
        <p:spPr bwMode="auto">
          <a:xfrm>
            <a:off x="3627438" y="5227638"/>
            <a:ext cx="0" cy="3603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7188" name="Text Box 26"/>
          <p:cNvSpPr txBox="1">
            <a:spLocks noChangeArrowheads="1"/>
          </p:cNvSpPr>
          <p:nvPr/>
        </p:nvSpPr>
        <p:spPr bwMode="auto">
          <a:xfrm>
            <a:off x="1833563" y="5013325"/>
            <a:ext cx="24558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40       120         40</a:t>
            </a:r>
          </a:p>
        </p:txBody>
      </p:sp>
      <p:sp>
        <p:nvSpPr>
          <p:cNvPr id="7189" name="Text Box 27"/>
          <p:cNvSpPr txBox="1">
            <a:spLocks noChangeArrowheads="1"/>
          </p:cNvSpPr>
          <p:nvPr/>
        </p:nvSpPr>
        <p:spPr bwMode="auto">
          <a:xfrm>
            <a:off x="1833563" y="5438775"/>
            <a:ext cx="24558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           200</a:t>
            </a:r>
          </a:p>
        </p:txBody>
      </p:sp>
      <p:sp>
        <p:nvSpPr>
          <p:cNvPr id="7190" name="Text Box 28"/>
          <p:cNvSpPr txBox="1">
            <a:spLocks noChangeArrowheads="1"/>
          </p:cNvSpPr>
          <p:nvPr/>
        </p:nvSpPr>
        <p:spPr bwMode="auto">
          <a:xfrm rot="-5400000">
            <a:off x="2570163" y="2738437"/>
            <a:ext cx="38877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40                    270                    40</a:t>
            </a:r>
          </a:p>
        </p:txBody>
      </p:sp>
      <p:sp>
        <p:nvSpPr>
          <p:cNvPr id="7191" name="Text Box 29"/>
          <p:cNvSpPr txBox="1">
            <a:spLocks noChangeArrowheads="1"/>
          </p:cNvSpPr>
          <p:nvPr/>
        </p:nvSpPr>
        <p:spPr bwMode="auto">
          <a:xfrm rot="-5400000">
            <a:off x="3186113" y="2776537"/>
            <a:ext cx="38877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                        350</a:t>
            </a:r>
          </a:p>
        </p:txBody>
      </p:sp>
      <p:sp>
        <p:nvSpPr>
          <p:cNvPr id="7192" name="Text Box 30"/>
          <p:cNvSpPr txBox="1">
            <a:spLocks noChangeArrowheads="1"/>
          </p:cNvSpPr>
          <p:nvPr/>
        </p:nvSpPr>
        <p:spPr bwMode="auto">
          <a:xfrm>
            <a:off x="6238875" y="1268413"/>
            <a:ext cx="3278188" cy="2843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C 25/30 E = 3,1</a:t>
            </a:r>
            <a:r>
              <a:rPr lang="sl-SI" altLang="sl-SI" sz="1800">
                <a:cs typeface="Arial" panose="020B0604020202020204" pitchFamily="34" charset="0"/>
              </a:rPr>
              <a:t>∙</a:t>
            </a:r>
            <a:r>
              <a:rPr lang="sl-SI" altLang="sl-SI" sz="1800"/>
              <a:t>10</a:t>
            </a:r>
            <a:r>
              <a:rPr lang="sl-SI" altLang="sl-SI" sz="1800" baseline="30000"/>
              <a:t>7 </a:t>
            </a:r>
            <a:r>
              <a:rPr lang="sl-SI" altLang="sl-SI" sz="1800"/>
              <a:t>kN/m</a:t>
            </a:r>
            <a:r>
              <a:rPr lang="sl-SI" altLang="sl-SI" sz="1800" baseline="30000"/>
              <a:t>2</a:t>
            </a:r>
            <a:endParaRPr lang="sl-SI" altLang="sl-SI" sz="1800"/>
          </a:p>
          <a:p>
            <a:pPr eaLnBrk="1" hangingPunct="1">
              <a:spcBef>
                <a:spcPct val="50000"/>
              </a:spcBef>
              <a:buFontTx/>
              <a:buNone/>
            </a:pPr>
            <a:r>
              <a:rPr lang="sl-SI" altLang="sl-SI" sz="1800"/>
              <a:t>A = 3,76 m</a:t>
            </a:r>
            <a:r>
              <a:rPr lang="sl-SI" altLang="sl-SI" sz="1800" baseline="30000"/>
              <a:t>2</a:t>
            </a:r>
          </a:p>
          <a:p>
            <a:pPr eaLnBrk="1" hangingPunct="1">
              <a:spcBef>
                <a:spcPct val="50000"/>
              </a:spcBef>
              <a:buFontTx/>
              <a:buNone/>
            </a:pPr>
            <a:r>
              <a:rPr lang="sl-SI" altLang="sl-SI" sz="1800"/>
              <a:t>A</a:t>
            </a:r>
            <a:r>
              <a:rPr lang="sl-SI" altLang="sl-SI" sz="1800" baseline="-25000"/>
              <a:t>sy </a:t>
            </a:r>
            <a:r>
              <a:rPr lang="sl-SI" altLang="sl-SI" sz="1800"/>
              <a:t>= 1,6 m</a:t>
            </a:r>
            <a:r>
              <a:rPr lang="sl-SI" altLang="sl-SI" sz="1800" baseline="30000"/>
              <a:t>2</a:t>
            </a:r>
          </a:p>
          <a:p>
            <a:pPr eaLnBrk="1" hangingPunct="1">
              <a:spcBef>
                <a:spcPct val="50000"/>
              </a:spcBef>
              <a:buFontTx/>
              <a:buNone/>
            </a:pPr>
            <a:r>
              <a:rPr lang="sl-SI" altLang="sl-SI" sz="1800"/>
              <a:t>A</a:t>
            </a:r>
            <a:r>
              <a:rPr lang="sl-SI" altLang="sl-SI" sz="1800" baseline="-25000"/>
              <a:t>sz</a:t>
            </a:r>
            <a:r>
              <a:rPr lang="sl-SI" altLang="sl-SI" sz="1800"/>
              <a:t> = 2,8 m</a:t>
            </a:r>
            <a:r>
              <a:rPr lang="sl-SI" altLang="sl-SI" sz="1800" baseline="30000"/>
              <a:t>2</a:t>
            </a:r>
          </a:p>
          <a:p>
            <a:pPr eaLnBrk="1" hangingPunct="1">
              <a:spcBef>
                <a:spcPct val="50000"/>
              </a:spcBef>
              <a:buFontTx/>
              <a:buNone/>
            </a:pPr>
            <a:r>
              <a:rPr lang="sl-SI" altLang="sl-SI" sz="1800"/>
              <a:t>I</a:t>
            </a:r>
            <a:r>
              <a:rPr lang="sl-SI" altLang="sl-SI" sz="1800" baseline="-25000"/>
              <a:t>t</a:t>
            </a:r>
            <a:r>
              <a:rPr lang="sl-SI" altLang="sl-SI" sz="1800"/>
              <a:t> = 4,19 m</a:t>
            </a:r>
            <a:r>
              <a:rPr lang="sl-SI" altLang="sl-SI" sz="1800" baseline="30000"/>
              <a:t>4</a:t>
            </a:r>
          </a:p>
          <a:p>
            <a:pPr eaLnBrk="1" hangingPunct="1">
              <a:spcBef>
                <a:spcPct val="50000"/>
              </a:spcBef>
              <a:buFontTx/>
              <a:buNone/>
            </a:pPr>
            <a:r>
              <a:rPr lang="sl-SI" altLang="sl-SI" sz="1800"/>
              <a:t>I</a:t>
            </a:r>
            <a:r>
              <a:rPr lang="sl-SI" altLang="sl-SI" sz="1800" baseline="-25000"/>
              <a:t>y</a:t>
            </a:r>
            <a:r>
              <a:rPr lang="sl-SI" altLang="sl-SI" sz="1800"/>
              <a:t> = 5,18 m</a:t>
            </a:r>
            <a:r>
              <a:rPr lang="sl-SI" altLang="sl-SI" sz="1800" baseline="30000"/>
              <a:t>4</a:t>
            </a:r>
          </a:p>
          <a:p>
            <a:pPr eaLnBrk="1" hangingPunct="1">
              <a:spcBef>
                <a:spcPct val="50000"/>
              </a:spcBef>
              <a:buFontTx/>
              <a:buNone/>
            </a:pPr>
            <a:r>
              <a:rPr lang="sl-SI" altLang="sl-SI" sz="1800"/>
              <a:t>I</a:t>
            </a:r>
            <a:r>
              <a:rPr lang="sl-SI" altLang="sl-SI" sz="1800" baseline="-25000"/>
              <a:t>z</a:t>
            </a:r>
            <a:r>
              <a:rPr lang="sl-SI" altLang="sl-SI" sz="1800"/>
              <a:t> = 1,94 m</a:t>
            </a:r>
            <a:r>
              <a:rPr lang="sl-SI" altLang="sl-SI" sz="1800" baseline="30000"/>
              <a:t>4</a:t>
            </a:r>
          </a:p>
        </p:txBody>
      </p:sp>
      <p:grpSp>
        <p:nvGrpSpPr>
          <p:cNvPr id="7193" name="Group 40"/>
          <p:cNvGrpSpPr>
            <a:grpSpLocks/>
          </p:cNvGrpSpPr>
          <p:nvPr/>
        </p:nvGrpSpPr>
        <p:grpSpPr bwMode="auto">
          <a:xfrm>
            <a:off x="858838" y="1196975"/>
            <a:ext cx="427037" cy="3744913"/>
            <a:chOff x="1452" y="754"/>
            <a:chExt cx="249" cy="2359"/>
          </a:xfrm>
        </p:grpSpPr>
        <p:sp>
          <p:nvSpPr>
            <p:cNvPr id="7199" name="Line 33"/>
            <p:cNvSpPr>
              <a:spLocks noChangeShapeType="1"/>
            </p:cNvSpPr>
            <p:nvPr/>
          </p:nvSpPr>
          <p:spPr bwMode="auto">
            <a:xfrm>
              <a:off x="1701" y="1071"/>
              <a:ext cx="0" cy="1769"/>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7200" name="Text Box 35"/>
            <p:cNvSpPr txBox="1">
              <a:spLocks noChangeArrowheads="1"/>
            </p:cNvSpPr>
            <p:nvPr/>
          </p:nvSpPr>
          <p:spPr bwMode="auto">
            <a:xfrm rot="-5400000">
              <a:off x="413" y="1793"/>
              <a:ext cx="2291" cy="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h                      b                        h</a:t>
              </a:r>
              <a:endParaRPr lang="sl-SI" altLang="sl-SI" sz="1800" baseline="-25000"/>
            </a:p>
          </p:txBody>
        </p:sp>
        <p:sp>
          <p:nvSpPr>
            <p:cNvPr id="7201" name="Line 36"/>
            <p:cNvSpPr>
              <a:spLocks noChangeShapeType="1"/>
            </p:cNvSpPr>
            <p:nvPr/>
          </p:nvSpPr>
          <p:spPr bwMode="auto">
            <a:xfrm flipV="1">
              <a:off x="1701" y="799"/>
              <a:ext cx="0" cy="272"/>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7202" name="Line 37"/>
            <p:cNvSpPr>
              <a:spLocks noChangeShapeType="1"/>
            </p:cNvSpPr>
            <p:nvPr/>
          </p:nvSpPr>
          <p:spPr bwMode="auto">
            <a:xfrm flipV="1">
              <a:off x="1701" y="2841"/>
              <a:ext cx="0" cy="272"/>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grpSp>
      <p:graphicFrame>
        <p:nvGraphicFramePr>
          <p:cNvPr id="7194" name="Object 38"/>
          <p:cNvGraphicFramePr>
            <a:graphicFrameLocks noGrp="1" noChangeAspect="1"/>
          </p:cNvGraphicFramePr>
          <p:nvPr>
            <p:ph/>
          </p:nvPr>
        </p:nvGraphicFramePr>
        <p:xfrm>
          <a:off x="6438900" y="4314825"/>
          <a:ext cx="2009775" cy="669925"/>
        </p:xfrm>
        <a:graphic>
          <a:graphicData uri="http://schemas.openxmlformats.org/presentationml/2006/ole">
            <mc:AlternateContent xmlns:mc="http://schemas.openxmlformats.org/markup-compatibility/2006">
              <mc:Choice xmlns:v="urn:schemas-microsoft-com:vml" Requires="v">
                <p:oleObj spid="_x0000_s7207" name="Equation" r:id="rId4" imgW="1180588" imgH="393529" progId="Equation.3">
                  <p:embed/>
                </p:oleObj>
              </mc:Choice>
              <mc:Fallback>
                <p:oleObj name="Equation" r:id="rId4" imgW="1180588" imgH="393529" progId="Equation.3">
                  <p:embed/>
                  <p:pic>
                    <p:nvPicPr>
                      <p:cNvPr id="0" name="Object 3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38900" y="4314825"/>
                        <a:ext cx="2009775" cy="66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195" name="Line 41"/>
          <p:cNvSpPr>
            <a:spLocks noChangeShapeType="1"/>
          </p:cNvSpPr>
          <p:nvPr/>
        </p:nvSpPr>
        <p:spPr bwMode="auto">
          <a:xfrm flipH="1">
            <a:off x="1560513" y="3105150"/>
            <a:ext cx="140335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7196" name="Line 42"/>
          <p:cNvSpPr>
            <a:spLocks noChangeShapeType="1"/>
          </p:cNvSpPr>
          <p:nvPr/>
        </p:nvSpPr>
        <p:spPr bwMode="auto">
          <a:xfrm>
            <a:off x="2963863" y="3105150"/>
            <a:ext cx="0" cy="111601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7197" name="Text Box 43"/>
          <p:cNvSpPr txBox="1">
            <a:spLocks noChangeArrowheads="1"/>
          </p:cNvSpPr>
          <p:nvPr/>
        </p:nvSpPr>
        <p:spPr bwMode="auto">
          <a:xfrm>
            <a:off x="1482725" y="2636838"/>
            <a:ext cx="54451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y</a:t>
            </a:r>
          </a:p>
        </p:txBody>
      </p:sp>
      <p:sp>
        <p:nvSpPr>
          <p:cNvPr id="7198" name="Text Box 44"/>
          <p:cNvSpPr txBox="1">
            <a:spLocks noChangeArrowheads="1"/>
          </p:cNvSpPr>
          <p:nvPr/>
        </p:nvSpPr>
        <p:spPr bwMode="auto">
          <a:xfrm>
            <a:off x="3081338" y="3998913"/>
            <a:ext cx="5461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z</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6"/>
          <p:cNvPicPr>
            <a:picLocks noChangeAspect="1" noChangeArrowheads="1"/>
          </p:cNvPicPr>
          <p:nvPr/>
        </p:nvPicPr>
        <p:blipFill>
          <a:blip r:embed="rId2">
            <a:extLst>
              <a:ext uri="{28A0092B-C50C-407E-A947-70E740481C1C}">
                <a14:useLocalDpi xmlns:a14="http://schemas.microsoft.com/office/drawing/2010/main" val="0"/>
              </a:ext>
            </a:extLst>
          </a:blip>
          <a:srcRect l="71208" t="8394" r="2936" b="55643"/>
          <a:stretch>
            <a:fillRect/>
          </a:stretch>
        </p:blipFill>
        <p:spPr bwMode="auto">
          <a:xfrm>
            <a:off x="5457825" y="115888"/>
            <a:ext cx="4140200" cy="360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891" name="Picture 7"/>
          <p:cNvPicPr>
            <a:picLocks noChangeAspect="1" noChangeArrowheads="1"/>
          </p:cNvPicPr>
          <p:nvPr/>
        </p:nvPicPr>
        <p:blipFill>
          <a:blip r:embed="rId2">
            <a:extLst>
              <a:ext uri="{28A0092B-C50C-407E-A947-70E740481C1C}">
                <a14:useLocalDpi xmlns:a14="http://schemas.microsoft.com/office/drawing/2010/main" val="0"/>
              </a:ext>
            </a:extLst>
          </a:blip>
          <a:srcRect l="227" t="4318" r="66263" b="54993"/>
          <a:stretch>
            <a:fillRect/>
          </a:stretch>
        </p:blipFill>
        <p:spPr bwMode="auto">
          <a:xfrm>
            <a:off x="381000" y="2133600"/>
            <a:ext cx="5365750" cy="406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892" name="Line 8"/>
          <p:cNvSpPr>
            <a:spLocks noChangeShapeType="1"/>
          </p:cNvSpPr>
          <p:nvPr/>
        </p:nvSpPr>
        <p:spPr bwMode="auto">
          <a:xfrm flipH="1" flipV="1">
            <a:off x="2216150" y="2997200"/>
            <a:ext cx="865188" cy="3952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37893" name="Text Box 9"/>
          <p:cNvSpPr txBox="1">
            <a:spLocks noChangeArrowheads="1"/>
          </p:cNvSpPr>
          <p:nvPr/>
        </p:nvSpPr>
        <p:spPr bwMode="auto">
          <a:xfrm>
            <a:off x="704850" y="2636838"/>
            <a:ext cx="23399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M</a:t>
            </a:r>
            <a:r>
              <a:rPr lang="sl-SI" altLang="sl-SI" sz="1800" baseline="-25000"/>
              <a:t>Rd,z</a:t>
            </a:r>
            <a:r>
              <a:rPr lang="sl-SI" altLang="sl-SI" sz="1800"/>
              <a:t> = 33500 kNm</a:t>
            </a:r>
          </a:p>
        </p:txBody>
      </p:sp>
      <p:sp>
        <p:nvSpPr>
          <p:cNvPr id="37894" name="Text Box 10"/>
          <p:cNvSpPr txBox="1">
            <a:spLocks noChangeArrowheads="1"/>
          </p:cNvSpPr>
          <p:nvPr/>
        </p:nvSpPr>
        <p:spPr bwMode="auto">
          <a:xfrm>
            <a:off x="4268788" y="5049838"/>
            <a:ext cx="28082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M</a:t>
            </a:r>
            <a:r>
              <a:rPr lang="sl-SI" altLang="sl-SI" sz="1800" baseline="-25000"/>
              <a:t>Rd,y</a:t>
            </a:r>
            <a:r>
              <a:rPr lang="sl-SI" altLang="sl-SI" sz="1800"/>
              <a:t> = 56500 kNm</a:t>
            </a:r>
          </a:p>
        </p:txBody>
      </p:sp>
      <p:sp>
        <p:nvSpPr>
          <p:cNvPr id="37895" name="Line 11"/>
          <p:cNvSpPr>
            <a:spLocks noChangeShapeType="1"/>
          </p:cNvSpPr>
          <p:nvPr/>
        </p:nvSpPr>
        <p:spPr bwMode="auto">
          <a:xfrm>
            <a:off x="4845050" y="4221163"/>
            <a:ext cx="0" cy="7921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37896" name="Text Box 12"/>
          <p:cNvSpPr txBox="1">
            <a:spLocks noChangeArrowheads="1"/>
          </p:cNvSpPr>
          <p:nvPr/>
        </p:nvSpPr>
        <p:spPr bwMode="auto">
          <a:xfrm>
            <a:off x="6537325" y="1816100"/>
            <a:ext cx="71438" cy="152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000" b="1"/>
              <a:t>7</a:t>
            </a:r>
          </a:p>
        </p:txBody>
      </p:sp>
      <p:sp>
        <p:nvSpPr>
          <p:cNvPr id="37897" name="Text Box 13"/>
          <p:cNvSpPr txBox="1">
            <a:spLocks noChangeArrowheads="1"/>
          </p:cNvSpPr>
          <p:nvPr/>
        </p:nvSpPr>
        <p:spPr bwMode="auto">
          <a:xfrm>
            <a:off x="8266113" y="1816100"/>
            <a:ext cx="71437" cy="152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000" b="1"/>
              <a:t>7</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596900" y="549275"/>
            <a:ext cx="58689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sl-SI" altLang="sl-SI" sz="1800"/>
          </a:p>
        </p:txBody>
      </p:sp>
      <p:sp>
        <p:nvSpPr>
          <p:cNvPr id="38915" name="Text Box 3"/>
          <p:cNvSpPr txBox="1">
            <a:spLocks noChangeArrowheads="1"/>
          </p:cNvSpPr>
          <p:nvPr/>
        </p:nvSpPr>
        <p:spPr bwMode="auto">
          <a:xfrm>
            <a:off x="596900" y="549275"/>
            <a:ext cx="792003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b="1"/>
              <a:t>Effective moment of inertia</a:t>
            </a:r>
          </a:p>
          <a:p>
            <a:pPr eaLnBrk="1" hangingPunct="1">
              <a:spcBef>
                <a:spcPct val="50000"/>
              </a:spcBef>
              <a:buFontTx/>
              <a:buNone/>
            </a:pPr>
            <a:r>
              <a:rPr lang="sl-SI" altLang="sl-SI" sz="1200"/>
              <a:t>Results of RSM are taken into account </a:t>
            </a:r>
          </a:p>
        </p:txBody>
      </p:sp>
      <p:sp>
        <p:nvSpPr>
          <p:cNvPr id="38916" name="Text Box 4"/>
          <p:cNvSpPr txBox="1">
            <a:spLocks noChangeArrowheads="1"/>
          </p:cNvSpPr>
          <p:nvPr/>
        </p:nvSpPr>
        <p:spPr bwMode="auto">
          <a:xfrm>
            <a:off x="668338" y="1628775"/>
            <a:ext cx="8569325" cy="77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Pier S14</a:t>
            </a:r>
          </a:p>
          <a:p>
            <a:pPr eaLnBrk="1" hangingPunct="1">
              <a:spcBef>
                <a:spcPct val="50000"/>
              </a:spcBef>
              <a:buFontTx/>
              <a:buNone/>
            </a:pPr>
            <a:r>
              <a:rPr lang="sl-SI" altLang="sl-SI" sz="1800"/>
              <a:t>Transverse direction			Longitudinal direction</a:t>
            </a:r>
          </a:p>
        </p:txBody>
      </p:sp>
      <p:graphicFrame>
        <p:nvGraphicFramePr>
          <p:cNvPr id="38917" name="Object 5"/>
          <p:cNvGraphicFramePr>
            <a:graphicFrameLocks noGrp="1" noChangeAspect="1"/>
          </p:cNvGraphicFramePr>
          <p:nvPr>
            <p:ph/>
          </p:nvPr>
        </p:nvGraphicFramePr>
        <p:xfrm>
          <a:off x="668338" y="2533650"/>
          <a:ext cx="4249737" cy="3081338"/>
        </p:xfrm>
        <a:graphic>
          <a:graphicData uri="http://schemas.openxmlformats.org/presentationml/2006/ole">
            <mc:AlternateContent xmlns:mc="http://schemas.openxmlformats.org/markup-compatibility/2006">
              <mc:Choice xmlns:v="urn:schemas-microsoft-com:vml" Requires="v">
                <p:oleObj spid="_x0000_s38924" name="Equation" r:id="rId3" imgW="2908300" imgH="2108200" progId="Equation.3">
                  <p:embed/>
                </p:oleObj>
              </mc:Choice>
              <mc:Fallback>
                <p:oleObj name="Equation" r:id="rId3" imgW="2908300" imgH="21082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338" y="2533650"/>
                        <a:ext cx="4249737" cy="3081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8918" name="Object 6"/>
          <p:cNvGraphicFramePr>
            <a:graphicFrameLocks noChangeAspect="1"/>
          </p:cNvGraphicFramePr>
          <p:nvPr/>
        </p:nvGraphicFramePr>
        <p:xfrm>
          <a:off x="5300663" y="2462213"/>
          <a:ext cx="4392612" cy="3162300"/>
        </p:xfrm>
        <a:graphic>
          <a:graphicData uri="http://schemas.openxmlformats.org/presentationml/2006/ole">
            <mc:AlternateContent xmlns:mc="http://schemas.openxmlformats.org/markup-compatibility/2006">
              <mc:Choice xmlns:v="urn:schemas-microsoft-com:vml" Requires="v">
                <p:oleObj spid="_x0000_s38925" name="Equation" r:id="rId5" imgW="2895600" imgH="2082800" progId="Equation.3">
                  <p:embed/>
                </p:oleObj>
              </mc:Choice>
              <mc:Fallback>
                <p:oleObj name="Equation" r:id="rId5" imgW="2895600" imgH="208280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00663" y="2462213"/>
                        <a:ext cx="4392612" cy="3162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8919" name="Text Box 7"/>
          <p:cNvSpPr txBox="1">
            <a:spLocks noChangeArrowheads="1"/>
          </p:cNvSpPr>
          <p:nvPr/>
        </p:nvSpPr>
        <p:spPr bwMode="auto">
          <a:xfrm>
            <a:off x="560388" y="5805488"/>
            <a:ext cx="83883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Shear areas are also appropriatelly reduced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596900" y="549275"/>
            <a:ext cx="58689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sl-SI" altLang="sl-SI" sz="1800"/>
          </a:p>
        </p:txBody>
      </p:sp>
      <p:sp>
        <p:nvSpPr>
          <p:cNvPr id="39939" name="Text Box 5"/>
          <p:cNvSpPr txBox="1">
            <a:spLocks noChangeArrowheads="1"/>
          </p:cNvSpPr>
          <p:nvPr/>
        </p:nvSpPr>
        <p:spPr bwMode="auto">
          <a:xfrm>
            <a:off x="631825" y="1016000"/>
            <a:ext cx="8424863" cy="5018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Pier S21</a:t>
            </a:r>
          </a:p>
          <a:p>
            <a:pPr eaLnBrk="1" hangingPunct="1">
              <a:spcBef>
                <a:spcPct val="50000"/>
              </a:spcBef>
              <a:buFontTx/>
              <a:buNone/>
            </a:pPr>
            <a:r>
              <a:rPr lang="sl-SI" altLang="sl-SI" sz="1800"/>
              <a:t>The basement of the pier</a:t>
            </a:r>
          </a:p>
          <a:p>
            <a:pPr eaLnBrk="1" hangingPunct="1">
              <a:spcBef>
                <a:spcPct val="50000"/>
              </a:spcBef>
              <a:buFontTx/>
              <a:buNone/>
            </a:pPr>
            <a:r>
              <a:rPr lang="sl-SI" altLang="sl-SI" sz="1800"/>
              <a:t>Transverse direction</a:t>
            </a:r>
          </a:p>
          <a:p>
            <a:pPr eaLnBrk="1" hangingPunct="1">
              <a:spcBef>
                <a:spcPct val="50000"/>
              </a:spcBef>
              <a:buFontTx/>
              <a:buNone/>
            </a:pPr>
            <a:r>
              <a:rPr lang="sl-SI" altLang="sl-SI" sz="1800"/>
              <a:t>N = 17485 kN (axial force due to the dead load)</a:t>
            </a:r>
          </a:p>
          <a:p>
            <a:pPr eaLnBrk="1" hangingPunct="1">
              <a:spcBef>
                <a:spcPct val="50000"/>
              </a:spcBef>
              <a:buFontTx/>
              <a:buNone/>
            </a:pPr>
            <a:r>
              <a:rPr lang="sl-SI" altLang="sl-SI" sz="1800"/>
              <a:t>M</a:t>
            </a:r>
            <a:r>
              <a:rPr lang="sl-SI" altLang="sl-SI" sz="1800" baseline="-25000"/>
              <a:t>y</a:t>
            </a:r>
            <a:r>
              <a:rPr lang="sl-SI" altLang="sl-SI" sz="1800"/>
              <a:t> = 29567 kNm</a:t>
            </a:r>
          </a:p>
          <a:p>
            <a:pPr eaLnBrk="1" hangingPunct="1">
              <a:spcBef>
                <a:spcPct val="50000"/>
              </a:spcBef>
              <a:buFontTx/>
              <a:buNone/>
            </a:pPr>
            <a:r>
              <a:rPr lang="sl-SI" altLang="sl-SI" sz="1800"/>
              <a:t>Mz = 4332 kNm (30% of the bending moment in the longitudinal direction)</a:t>
            </a:r>
          </a:p>
          <a:p>
            <a:pPr eaLnBrk="1" hangingPunct="1">
              <a:spcBef>
                <a:spcPct val="50000"/>
              </a:spcBef>
              <a:buFontTx/>
              <a:buNone/>
            </a:pPr>
            <a:endParaRPr lang="sl-SI" altLang="sl-SI" sz="1800"/>
          </a:p>
          <a:p>
            <a:pPr eaLnBrk="1" hangingPunct="1">
              <a:lnSpc>
                <a:spcPct val="120000"/>
              </a:lnSpc>
              <a:spcBef>
                <a:spcPct val="50000"/>
              </a:spcBef>
              <a:buFontTx/>
              <a:buNone/>
            </a:pPr>
            <a:r>
              <a:rPr lang="sl-SI" altLang="sl-SI" sz="1800"/>
              <a:t>Longitudinal direction</a:t>
            </a:r>
          </a:p>
          <a:p>
            <a:pPr eaLnBrk="1" hangingPunct="1">
              <a:spcBef>
                <a:spcPct val="50000"/>
              </a:spcBef>
              <a:buFontTx/>
              <a:buNone/>
            </a:pPr>
            <a:r>
              <a:rPr lang="sl-SI" altLang="sl-SI" sz="1800"/>
              <a:t>N = 17485 kN (axial force due to the dead load)</a:t>
            </a:r>
          </a:p>
          <a:p>
            <a:pPr eaLnBrk="1" hangingPunct="1">
              <a:spcBef>
                <a:spcPct val="50000"/>
              </a:spcBef>
              <a:buFontTx/>
              <a:buNone/>
            </a:pPr>
            <a:r>
              <a:rPr lang="sl-SI" altLang="sl-SI" sz="1800"/>
              <a:t>M</a:t>
            </a:r>
            <a:r>
              <a:rPr lang="sl-SI" altLang="sl-SI" sz="1800" baseline="-25000"/>
              <a:t>y</a:t>
            </a:r>
            <a:r>
              <a:rPr lang="sl-SI" altLang="sl-SI" sz="1800"/>
              <a:t> = 8870 kNm (30% of the bending moment in the transverse direction)</a:t>
            </a:r>
          </a:p>
          <a:p>
            <a:pPr eaLnBrk="1" hangingPunct="1">
              <a:spcBef>
                <a:spcPct val="50000"/>
              </a:spcBef>
              <a:buFontTx/>
              <a:buNone/>
            </a:pPr>
            <a:r>
              <a:rPr lang="sl-SI" altLang="sl-SI" sz="1800"/>
              <a:t>M</a:t>
            </a:r>
            <a:r>
              <a:rPr lang="sl-SI" altLang="sl-SI" sz="1800" baseline="-25000"/>
              <a:t>z</a:t>
            </a:r>
            <a:r>
              <a:rPr lang="sl-SI" altLang="sl-SI" sz="1800"/>
              <a:t> = 14440 kNm</a:t>
            </a:r>
          </a:p>
          <a:p>
            <a:pPr eaLnBrk="1" hangingPunct="1">
              <a:lnSpc>
                <a:spcPct val="120000"/>
              </a:lnSpc>
              <a:spcBef>
                <a:spcPct val="50000"/>
              </a:spcBef>
              <a:buFontTx/>
              <a:buNone/>
            </a:pPr>
            <a:endParaRPr lang="sl-SI" altLang="sl-SI" sz="180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10"/>
          <p:cNvPicPr>
            <a:picLocks noChangeAspect="1" noChangeArrowheads="1"/>
          </p:cNvPicPr>
          <p:nvPr/>
        </p:nvPicPr>
        <p:blipFill>
          <a:blip r:embed="rId2">
            <a:extLst>
              <a:ext uri="{28A0092B-C50C-407E-A947-70E740481C1C}">
                <a14:useLocalDpi xmlns:a14="http://schemas.microsoft.com/office/drawing/2010/main" val="0"/>
              </a:ext>
            </a:extLst>
          </a:blip>
          <a:srcRect l="33943" t="4608" r="32558" b="55249"/>
          <a:stretch>
            <a:fillRect/>
          </a:stretch>
        </p:blipFill>
        <p:spPr bwMode="auto">
          <a:xfrm>
            <a:off x="452438" y="2435225"/>
            <a:ext cx="5364162" cy="4017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63" name="Line 4"/>
          <p:cNvSpPr>
            <a:spLocks noChangeShapeType="1"/>
          </p:cNvSpPr>
          <p:nvPr/>
        </p:nvSpPr>
        <p:spPr bwMode="auto">
          <a:xfrm flipH="1" flipV="1">
            <a:off x="2216150" y="2997200"/>
            <a:ext cx="865188" cy="3952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40964" name="Text Box 5"/>
          <p:cNvSpPr txBox="1">
            <a:spLocks noChangeArrowheads="1"/>
          </p:cNvSpPr>
          <p:nvPr/>
        </p:nvSpPr>
        <p:spPr bwMode="auto">
          <a:xfrm>
            <a:off x="704850" y="2636838"/>
            <a:ext cx="23399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M</a:t>
            </a:r>
            <a:r>
              <a:rPr lang="sl-SI" altLang="sl-SI" sz="1800" baseline="-25000"/>
              <a:t>Rd,z</a:t>
            </a:r>
            <a:r>
              <a:rPr lang="sl-SI" altLang="sl-SI" sz="1800"/>
              <a:t> = 20800 kNm</a:t>
            </a:r>
          </a:p>
        </p:txBody>
      </p:sp>
      <p:sp>
        <p:nvSpPr>
          <p:cNvPr id="40965" name="Text Box 6"/>
          <p:cNvSpPr txBox="1">
            <a:spLocks noChangeArrowheads="1"/>
          </p:cNvSpPr>
          <p:nvPr/>
        </p:nvSpPr>
        <p:spPr bwMode="auto">
          <a:xfrm>
            <a:off x="4737100" y="5257800"/>
            <a:ext cx="28082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M</a:t>
            </a:r>
            <a:r>
              <a:rPr lang="sl-SI" altLang="sl-SI" sz="1800" baseline="-25000"/>
              <a:t>Rd,y</a:t>
            </a:r>
            <a:r>
              <a:rPr lang="sl-SI" altLang="sl-SI" sz="1800"/>
              <a:t> = 34800 kNm</a:t>
            </a:r>
          </a:p>
        </p:txBody>
      </p:sp>
      <p:sp>
        <p:nvSpPr>
          <p:cNvPr id="40966" name="Line 7"/>
          <p:cNvSpPr>
            <a:spLocks noChangeShapeType="1"/>
          </p:cNvSpPr>
          <p:nvPr/>
        </p:nvSpPr>
        <p:spPr bwMode="auto">
          <a:xfrm>
            <a:off x="5313363" y="4437063"/>
            <a:ext cx="0" cy="7921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pic>
        <p:nvPicPr>
          <p:cNvPr id="40967" name="Picture 8"/>
          <p:cNvPicPr>
            <a:picLocks noChangeAspect="1" noChangeArrowheads="1"/>
          </p:cNvPicPr>
          <p:nvPr/>
        </p:nvPicPr>
        <p:blipFill>
          <a:blip r:embed="rId3">
            <a:extLst>
              <a:ext uri="{28A0092B-C50C-407E-A947-70E740481C1C}">
                <a14:useLocalDpi xmlns:a14="http://schemas.microsoft.com/office/drawing/2010/main" val="0"/>
              </a:ext>
            </a:extLst>
          </a:blip>
          <a:srcRect l="71776" t="8073" r="3471" b="55914"/>
          <a:stretch>
            <a:fillRect/>
          </a:stretch>
        </p:blipFill>
        <p:spPr bwMode="auto">
          <a:xfrm>
            <a:off x="5816600" y="225425"/>
            <a:ext cx="3960813" cy="360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68" name="Text Box 11"/>
          <p:cNvSpPr txBox="1">
            <a:spLocks noChangeArrowheads="1"/>
          </p:cNvSpPr>
          <p:nvPr/>
        </p:nvSpPr>
        <p:spPr bwMode="auto">
          <a:xfrm>
            <a:off x="344488" y="44450"/>
            <a:ext cx="5580062" cy="244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Note:</a:t>
            </a:r>
          </a:p>
          <a:p>
            <a:pPr eaLnBrk="1" hangingPunct="1">
              <a:spcBef>
                <a:spcPct val="50000"/>
              </a:spcBef>
              <a:buFontTx/>
              <a:buNone/>
            </a:pPr>
            <a:r>
              <a:rPr lang="sl-SI" altLang="sl-SI" sz="1800"/>
              <a:t>In EC8/1minimum flexural reinforcement in columns amounts to 1%. The response of hollow box cross-sections is similar to that of the walls. Therefore, the minimum flexural reinforcement of 0,5% was taken into account. This is the minimum reinforcement required in flanges of the walls with limited ductile response - EC8/1</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2"/>
          <p:cNvSpPr txBox="1">
            <a:spLocks noChangeArrowheads="1"/>
          </p:cNvSpPr>
          <p:nvPr/>
        </p:nvSpPr>
        <p:spPr bwMode="auto">
          <a:xfrm>
            <a:off x="596900" y="549275"/>
            <a:ext cx="58689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sl-SI" altLang="sl-SI" sz="1800"/>
          </a:p>
        </p:txBody>
      </p:sp>
      <p:sp>
        <p:nvSpPr>
          <p:cNvPr id="41987" name="Text Box 3"/>
          <p:cNvSpPr txBox="1">
            <a:spLocks noChangeArrowheads="1"/>
          </p:cNvSpPr>
          <p:nvPr/>
        </p:nvSpPr>
        <p:spPr bwMode="auto">
          <a:xfrm>
            <a:off x="596900" y="549275"/>
            <a:ext cx="792003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b="1"/>
              <a:t>Effective moment of inertia</a:t>
            </a:r>
          </a:p>
          <a:p>
            <a:pPr eaLnBrk="1" hangingPunct="1">
              <a:spcBef>
                <a:spcPct val="50000"/>
              </a:spcBef>
              <a:buFontTx/>
              <a:buNone/>
            </a:pPr>
            <a:r>
              <a:rPr lang="sl-SI" altLang="sl-SI" sz="1200"/>
              <a:t>Results of RSM are taken into account</a:t>
            </a:r>
          </a:p>
        </p:txBody>
      </p:sp>
      <p:sp>
        <p:nvSpPr>
          <p:cNvPr id="41988" name="Text Box 4"/>
          <p:cNvSpPr txBox="1">
            <a:spLocks noChangeArrowheads="1"/>
          </p:cNvSpPr>
          <p:nvPr/>
        </p:nvSpPr>
        <p:spPr bwMode="auto">
          <a:xfrm>
            <a:off x="668338" y="1628775"/>
            <a:ext cx="8569325" cy="77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Pier S21</a:t>
            </a:r>
          </a:p>
          <a:p>
            <a:pPr eaLnBrk="1" hangingPunct="1">
              <a:spcBef>
                <a:spcPct val="50000"/>
              </a:spcBef>
              <a:buFontTx/>
              <a:buNone/>
            </a:pPr>
            <a:r>
              <a:rPr lang="sl-SI" altLang="sl-SI" sz="1800"/>
              <a:t>Transverse direction			Longitudinal direction</a:t>
            </a:r>
          </a:p>
        </p:txBody>
      </p:sp>
      <p:graphicFrame>
        <p:nvGraphicFramePr>
          <p:cNvPr id="41989" name="Object 5"/>
          <p:cNvGraphicFramePr>
            <a:graphicFrameLocks noGrp="1" noChangeAspect="1"/>
          </p:cNvGraphicFramePr>
          <p:nvPr>
            <p:ph/>
          </p:nvPr>
        </p:nvGraphicFramePr>
        <p:xfrm>
          <a:off x="668338" y="2533650"/>
          <a:ext cx="4249737" cy="3081338"/>
        </p:xfrm>
        <a:graphic>
          <a:graphicData uri="http://schemas.openxmlformats.org/presentationml/2006/ole">
            <mc:AlternateContent xmlns:mc="http://schemas.openxmlformats.org/markup-compatibility/2006">
              <mc:Choice xmlns:v="urn:schemas-microsoft-com:vml" Requires="v">
                <p:oleObj spid="_x0000_s41996" name="Equation" r:id="rId3" imgW="2908300" imgH="2108200" progId="Equation.3">
                  <p:embed/>
                </p:oleObj>
              </mc:Choice>
              <mc:Fallback>
                <p:oleObj name="Equation" r:id="rId3" imgW="2908300" imgH="21082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338" y="2533650"/>
                        <a:ext cx="4249737" cy="3081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1990" name="Object 6"/>
          <p:cNvGraphicFramePr>
            <a:graphicFrameLocks noChangeAspect="1"/>
          </p:cNvGraphicFramePr>
          <p:nvPr/>
        </p:nvGraphicFramePr>
        <p:xfrm>
          <a:off x="5348288" y="2327275"/>
          <a:ext cx="4295775" cy="3162300"/>
        </p:xfrm>
        <a:graphic>
          <a:graphicData uri="http://schemas.openxmlformats.org/presentationml/2006/ole">
            <mc:AlternateContent xmlns:mc="http://schemas.openxmlformats.org/markup-compatibility/2006">
              <mc:Choice xmlns:v="urn:schemas-microsoft-com:vml" Requires="v">
                <p:oleObj spid="_x0000_s41997" name="Equation" r:id="rId5" imgW="2832100" imgH="2082800" progId="Equation.3">
                  <p:embed/>
                </p:oleObj>
              </mc:Choice>
              <mc:Fallback>
                <p:oleObj name="Equation" r:id="rId5" imgW="2832100" imgH="208280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48288" y="2327275"/>
                        <a:ext cx="4295775" cy="3162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1991" name="Text Box 7"/>
          <p:cNvSpPr txBox="1">
            <a:spLocks noChangeArrowheads="1"/>
          </p:cNvSpPr>
          <p:nvPr/>
        </p:nvSpPr>
        <p:spPr bwMode="auto">
          <a:xfrm>
            <a:off x="560388" y="5805488"/>
            <a:ext cx="83883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Shear areas are also appropriatelly reduced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60613" y="225425"/>
            <a:ext cx="4322762" cy="606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3011" name="Object 5"/>
          <p:cNvGraphicFramePr>
            <a:graphicFrameLocks noGrp="1" noChangeAspect="1"/>
          </p:cNvGraphicFramePr>
          <p:nvPr>
            <p:ph/>
          </p:nvPr>
        </p:nvGraphicFramePr>
        <p:xfrm>
          <a:off x="6105525" y="2852738"/>
          <a:ext cx="3616325" cy="1108075"/>
        </p:xfrm>
        <a:graphic>
          <a:graphicData uri="http://schemas.openxmlformats.org/presentationml/2006/ole">
            <mc:AlternateContent xmlns:mc="http://schemas.openxmlformats.org/markup-compatibility/2006">
              <mc:Choice xmlns:v="urn:schemas-microsoft-com:vml" Requires="v">
                <p:oleObj spid="_x0000_s43014" name="Equation" r:id="rId4" imgW="2197100" imgH="673100" progId="Equation.3">
                  <p:embed/>
                </p:oleObj>
              </mc:Choice>
              <mc:Fallback>
                <p:oleObj name="Equation" r:id="rId4" imgW="2197100" imgH="673100"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05525" y="2852738"/>
                        <a:ext cx="3616325" cy="1108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4"/>
          <p:cNvSpPr txBox="1">
            <a:spLocks noChangeArrowheads="1"/>
          </p:cNvSpPr>
          <p:nvPr/>
        </p:nvSpPr>
        <p:spPr bwMode="auto">
          <a:xfrm>
            <a:off x="523875" y="333375"/>
            <a:ext cx="8750300" cy="6145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Analysis is repeated taking into account estimated effective stiffness</a:t>
            </a:r>
          </a:p>
          <a:p>
            <a:pPr eaLnBrk="1" hangingPunct="1">
              <a:spcBef>
                <a:spcPct val="50000"/>
              </a:spcBef>
              <a:buFontTx/>
              <a:buNone/>
            </a:pPr>
            <a:r>
              <a:rPr lang="sl-SI" altLang="sl-SI" sz="1800"/>
              <a:t>Periods of vibrations corresponding to the effective stiffness</a:t>
            </a:r>
          </a:p>
          <a:p>
            <a:pPr eaLnBrk="1" hangingPunct="1">
              <a:spcBef>
                <a:spcPct val="50000"/>
              </a:spcBef>
              <a:buFontTx/>
              <a:buNone/>
            </a:pPr>
            <a:r>
              <a:rPr lang="sl-SI" altLang="sl-SI" sz="1800"/>
              <a:t>T</a:t>
            </a:r>
            <a:r>
              <a:rPr lang="sl-SI" altLang="sl-SI" sz="1800" baseline="-25000"/>
              <a:t>1</a:t>
            </a:r>
            <a:r>
              <a:rPr lang="sl-SI" altLang="sl-SI" sz="1800"/>
              <a:t> = 2,355 s    m</a:t>
            </a:r>
            <a:r>
              <a:rPr lang="sl-SI" altLang="sl-SI" sz="1800" baseline="-25000"/>
              <a:t>eff</a:t>
            </a:r>
            <a:r>
              <a:rPr lang="sl-SI" altLang="sl-SI" sz="1800"/>
              <a:t> = 100%</a:t>
            </a:r>
          </a:p>
          <a:p>
            <a:pPr eaLnBrk="1" hangingPunct="1">
              <a:spcBef>
                <a:spcPct val="50000"/>
              </a:spcBef>
              <a:buFontTx/>
              <a:buNone/>
            </a:pPr>
            <a:r>
              <a:rPr lang="sl-SI" altLang="sl-SI" sz="1800"/>
              <a:t>T</a:t>
            </a:r>
            <a:r>
              <a:rPr lang="sl-SI" altLang="sl-SI" sz="1800" baseline="-25000"/>
              <a:t>2</a:t>
            </a:r>
            <a:r>
              <a:rPr lang="sl-SI" altLang="sl-SI" sz="1800"/>
              <a:t> = 1,376 s    m</a:t>
            </a:r>
            <a:r>
              <a:rPr lang="sl-SI" altLang="sl-SI" sz="1800" baseline="-25000"/>
              <a:t>eff</a:t>
            </a:r>
            <a:r>
              <a:rPr lang="sl-SI" altLang="sl-SI" sz="1800"/>
              <a:t> = 99,6%   (m</a:t>
            </a:r>
            <a:r>
              <a:rPr lang="sl-SI" altLang="sl-SI" sz="1800" baseline="-25000"/>
              <a:t>eff</a:t>
            </a:r>
            <a:r>
              <a:rPr lang="sl-SI" altLang="sl-SI" sz="1800"/>
              <a:t> = 75% - zasuki okoli z osi)</a:t>
            </a:r>
          </a:p>
          <a:p>
            <a:pPr eaLnBrk="1" hangingPunct="1">
              <a:spcBef>
                <a:spcPct val="50000"/>
              </a:spcBef>
              <a:buFontTx/>
              <a:buNone/>
            </a:pPr>
            <a:r>
              <a:rPr lang="sl-SI" altLang="sl-SI" sz="1800"/>
              <a:t>T</a:t>
            </a:r>
            <a:r>
              <a:rPr lang="sl-SI" altLang="sl-SI" sz="1800" baseline="-25000"/>
              <a:t>3</a:t>
            </a:r>
            <a:r>
              <a:rPr lang="sl-SI" altLang="sl-SI" sz="1800"/>
              <a:t> = 1,288 s    m</a:t>
            </a:r>
            <a:r>
              <a:rPr lang="sl-SI" altLang="sl-SI" sz="1800" baseline="-25000"/>
              <a:t>eff</a:t>
            </a:r>
            <a:r>
              <a:rPr lang="sl-SI" altLang="sl-SI" sz="1800"/>
              <a:t> = 25% (zasuki okoli z osi)</a:t>
            </a:r>
          </a:p>
          <a:p>
            <a:pPr eaLnBrk="1" hangingPunct="1">
              <a:spcBef>
                <a:spcPct val="50000"/>
              </a:spcBef>
              <a:buFontTx/>
              <a:buNone/>
            </a:pPr>
            <a:r>
              <a:rPr lang="sl-SI" altLang="sl-SI" sz="1800"/>
              <a:t>Displacements above the abutments:</a:t>
            </a:r>
          </a:p>
          <a:p>
            <a:pPr eaLnBrk="1" hangingPunct="1">
              <a:spcBef>
                <a:spcPct val="50000"/>
              </a:spcBef>
              <a:buFontTx/>
              <a:buNone/>
            </a:pPr>
            <a:r>
              <a:rPr lang="sl-SI" altLang="sl-SI" sz="1800"/>
              <a:t>Displacements corresponding to the reduced seismic action</a:t>
            </a:r>
          </a:p>
          <a:p>
            <a:pPr eaLnBrk="1" hangingPunct="1">
              <a:spcBef>
                <a:spcPct val="50000"/>
              </a:spcBef>
              <a:buFontTx/>
              <a:buNone/>
            </a:pPr>
            <a:r>
              <a:rPr lang="sl-SI" altLang="sl-SI" sz="1800"/>
              <a:t>Longitudinal direction</a:t>
            </a:r>
          </a:p>
          <a:p>
            <a:pPr eaLnBrk="1" hangingPunct="1">
              <a:spcBef>
                <a:spcPct val="50000"/>
              </a:spcBef>
              <a:buFontTx/>
              <a:buNone/>
            </a:pPr>
            <a:r>
              <a:rPr lang="sl-SI" altLang="sl-SI" sz="1800"/>
              <a:t>d</a:t>
            </a:r>
            <a:r>
              <a:rPr lang="sl-SI" altLang="sl-SI" sz="1800" baseline="-25000"/>
              <a:t>Ee,long</a:t>
            </a:r>
            <a:r>
              <a:rPr lang="sl-SI" altLang="sl-SI" sz="1800"/>
              <a:t> = 6,12 cm (T1 &gt; 2s displacements are defined based on the elastic spectrum)</a:t>
            </a:r>
          </a:p>
          <a:p>
            <a:pPr eaLnBrk="1" hangingPunct="1">
              <a:spcBef>
                <a:spcPct val="50000"/>
              </a:spcBef>
              <a:buFontTx/>
              <a:buNone/>
            </a:pPr>
            <a:r>
              <a:rPr lang="sl-SI" altLang="sl-SI" sz="1800"/>
              <a:t>Transverse direction</a:t>
            </a:r>
          </a:p>
          <a:p>
            <a:pPr eaLnBrk="1" hangingPunct="1">
              <a:spcBef>
                <a:spcPct val="50000"/>
              </a:spcBef>
              <a:buFontTx/>
              <a:buNone/>
            </a:pPr>
            <a:r>
              <a:rPr lang="sl-SI" altLang="sl-SI" sz="1800"/>
              <a:t>d</a:t>
            </a:r>
            <a:r>
              <a:rPr lang="sl-SI" altLang="sl-SI" sz="1800" baseline="-25000"/>
              <a:t>Ee,tran</a:t>
            </a:r>
            <a:r>
              <a:rPr lang="sl-SI" altLang="sl-SI" sz="1800"/>
              <a:t> = 3,80 cm</a:t>
            </a:r>
          </a:p>
          <a:p>
            <a:pPr eaLnBrk="1" hangingPunct="1">
              <a:spcBef>
                <a:spcPct val="50000"/>
              </a:spcBef>
              <a:buFontTx/>
              <a:buNone/>
            </a:pPr>
            <a:r>
              <a:rPr lang="sl-SI" altLang="sl-SI" sz="1800"/>
              <a:t>Displacements due to the seismic action:</a:t>
            </a:r>
          </a:p>
          <a:p>
            <a:pPr eaLnBrk="1" hangingPunct="1">
              <a:spcBef>
                <a:spcPct val="50000"/>
              </a:spcBef>
              <a:buFontTx/>
              <a:buNone/>
            </a:pPr>
            <a:r>
              <a:rPr lang="sl-SI" altLang="sl-SI" sz="1800"/>
              <a:t>Longitudinal direction</a:t>
            </a:r>
          </a:p>
          <a:p>
            <a:pPr eaLnBrk="1" hangingPunct="1">
              <a:spcBef>
                <a:spcPct val="50000"/>
              </a:spcBef>
              <a:buFontTx/>
              <a:buNone/>
            </a:pPr>
            <a:endParaRPr lang="sl-SI" altLang="sl-SI" sz="1800"/>
          </a:p>
          <a:p>
            <a:pPr eaLnBrk="1" hangingPunct="1">
              <a:spcBef>
                <a:spcPct val="50000"/>
              </a:spcBef>
              <a:buFontTx/>
              <a:buNone/>
            </a:pPr>
            <a:r>
              <a:rPr lang="sl-SI" altLang="sl-SI" sz="1800"/>
              <a:t>Transverse direction</a:t>
            </a:r>
          </a:p>
        </p:txBody>
      </p:sp>
      <p:sp>
        <p:nvSpPr>
          <p:cNvPr id="44035" name="Rectangle 6"/>
          <p:cNvSpPr>
            <a:spLocks noChangeArrowheads="1"/>
          </p:cNvSpPr>
          <p:nvPr/>
        </p:nvSpPr>
        <p:spPr bwMode="auto">
          <a:xfrm>
            <a:off x="0" y="0"/>
            <a:ext cx="990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graphicFrame>
        <p:nvGraphicFramePr>
          <p:cNvPr id="44036" name="Object 5"/>
          <p:cNvGraphicFramePr>
            <a:graphicFrameLocks noChangeAspect="1"/>
          </p:cNvGraphicFramePr>
          <p:nvPr/>
        </p:nvGraphicFramePr>
        <p:xfrm>
          <a:off x="631825" y="5805488"/>
          <a:ext cx="3584575" cy="341312"/>
        </p:xfrm>
        <a:graphic>
          <a:graphicData uri="http://schemas.openxmlformats.org/presentationml/2006/ole">
            <mc:AlternateContent xmlns:mc="http://schemas.openxmlformats.org/markup-compatibility/2006">
              <mc:Choice xmlns:v="urn:schemas-microsoft-com:vml" Requires="v">
                <p:oleObj spid="_x0000_s44042" name="Equation" r:id="rId3" imgW="2387600" imgH="228600" progId="Equation.3">
                  <p:embed/>
                </p:oleObj>
              </mc:Choice>
              <mc:Fallback>
                <p:oleObj name="Equation" r:id="rId3" imgW="2387600" imgH="2286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825" y="5805488"/>
                        <a:ext cx="3584575"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4037" name="Object 7"/>
          <p:cNvGraphicFramePr>
            <a:graphicFrameLocks noChangeAspect="1"/>
          </p:cNvGraphicFramePr>
          <p:nvPr/>
        </p:nvGraphicFramePr>
        <p:xfrm>
          <a:off x="708025" y="6416675"/>
          <a:ext cx="3432175" cy="341313"/>
        </p:xfrm>
        <a:graphic>
          <a:graphicData uri="http://schemas.openxmlformats.org/presentationml/2006/ole">
            <mc:AlternateContent xmlns:mc="http://schemas.openxmlformats.org/markup-compatibility/2006">
              <mc:Choice xmlns:v="urn:schemas-microsoft-com:vml" Requires="v">
                <p:oleObj spid="_x0000_s44043" name="Equation" r:id="rId5" imgW="2286000" imgH="228600" progId="Equation.3">
                  <p:embed/>
                </p:oleObj>
              </mc:Choice>
              <mc:Fallback>
                <p:oleObj name="Equation" r:id="rId5" imgW="2286000" imgH="228600"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8025" y="6416675"/>
                        <a:ext cx="3432175"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4"/>
          <p:cNvSpPr txBox="1">
            <a:spLocks noChangeArrowheads="1"/>
          </p:cNvSpPr>
          <p:nvPr/>
        </p:nvSpPr>
        <p:spPr bwMode="auto">
          <a:xfrm>
            <a:off x="596900" y="549275"/>
            <a:ext cx="7524750" cy="466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b="1"/>
              <a:t>Ragularity of the bridge</a:t>
            </a:r>
          </a:p>
          <a:p>
            <a:pPr eaLnBrk="1" hangingPunct="1">
              <a:spcBef>
                <a:spcPct val="50000"/>
              </a:spcBef>
              <a:buFontTx/>
              <a:buNone/>
            </a:pPr>
            <a:r>
              <a:rPr lang="sl-SI" altLang="sl-SI" sz="1800"/>
              <a:t>r = q M</a:t>
            </a:r>
            <a:r>
              <a:rPr lang="sl-SI" altLang="sl-SI" sz="1800" baseline="-25000"/>
              <a:t>Ed</a:t>
            </a:r>
            <a:r>
              <a:rPr lang="sl-SI" altLang="sl-SI" sz="1800"/>
              <a:t> / M</a:t>
            </a:r>
            <a:r>
              <a:rPr lang="sl-SI" altLang="sl-SI" sz="1800" baseline="-25000"/>
              <a:t>Rd</a:t>
            </a:r>
          </a:p>
          <a:p>
            <a:pPr eaLnBrk="1" hangingPunct="1">
              <a:spcBef>
                <a:spcPct val="50000"/>
              </a:spcBef>
              <a:buFontTx/>
              <a:buNone/>
            </a:pPr>
            <a:endParaRPr lang="sl-SI" altLang="sl-SI" sz="1800" baseline="-25000"/>
          </a:p>
          <a:p>
            <a:pPr eaLnBrk="1" hangingPunct="1">
              <a:spcBef>
                <a:spcPct val="50000"/>
              </a:spcBef>
              <a:buFontTx/>
              <a:buNone/>
            </a:pPr>
            <a:r>
              <a:rPr lang="sl-SI" altLang="sl-SI" sz="1800"/>
              <a:t>In piers S14 r = q = 3,5, since the flexural strength is fully exploited</a:t>
            </a:r>
          </a:p>
          <a:p>
            <a:pPr eaLnBrk="1" hangingPunct="1">
              <a:spcBef>
                <a:spcPct val="50000"/>
              </a:spcBef>
              <a:buFontTx/>
              <a:buNone/>
            </a:pPr>
            <a:endParaRPr lang="sl-SI" altLang="sl-SI" sz="1800"/>
          </a:p>
          <a:p>
            <a:pPr eaLnBrk="1" hangingPunct="1">
              <a:spcBef>
                <a:spcPct val="50000"/>
              </a:spcBef>
              <a:buFontTx/>
              <a:buNone/>
            </a:pPr>
            <a:r>
              <a:rPr lang="sl-SI" altLang="sl-SI" sz="1800"/>
              <a:t>Pier S21 can be neglected, since its contribution to total base shear is less than 20%</a:t>
            </a:r>
          </a:p>
          <a:p>
            <a:pPr eaLnBrk="1" hangingPunct="1">
              <a:spcBef>
                <a:spcPct val="50000"/>
              </a:spcBef>
              <a:buFontTx/>
              <a:buNone/>
            </a:pPr>
            <a:r>
              <a:rPr lang="sl-SI" altLang="sl-SI" sz="1800"/>
              <a:t>Longitudinal direction</a:t>
            </a:r>
          </a:p>
          <a:p>
            <a:pPr eaLnBrk="1" hangingPunct="1">
              <a:spcBef>
                <a:spcPct val="50000"/>
              </a:spcBef>
              <a:buFontTx/>
              <a:buNone/>
            </a:pPr>
            <a:r>
              <a:rPr lang="sl-SI" altLang="sl-SI" sz="1800"/>
              <a:t>V</a:t>
            </a:r>
            <a:r>
              <a:rPr lang="sl-SI" altLang="sl-SI" sz="1800" baseline="-25000"/>
              <a:t>ES,21</a:t>
            </a:r>
            <a:r>
              <a:rPr lang="sl-SI" altLang="sl-SI" sz="1800"/>
              <a:t> = 688 V</a:t>
            </a:r>
            <a:r>
              <a:rPr lang="sl-SI" altLang="sl-SI" sz="1800" baseline="-25000"/>
              <a:t>tot</a:t>
            </a:r>
            <a:r>
              <a:rPr lang="sl-SI" altLang="sl-SI" sz="1800"/>
              <a:t> = 5210  V</a:t>
            </a:r>
            <a:r>
              <a:rPr lang="sl-SI" altLang="sl-SI" sz="1800" baseline="-25000"/>
              <a:t>ES,21</a:t>
            </a:r>
            <a:r>
              <a:rPr lang="sl-SI" altLang="sl-SI" sz="1800"/>
              <a:t>/V</a:t>
            </a:r>
            <a:r>
              <a:rPr lang="sl-SI" altLang="sl-SI" sz="1800" baseline="-25000"/>
              <a:t>tot</a:t>
            </a:r>
            <a:r>
              <a:rPr lang="sl-SI" altLang="sl-SI" sz="1800"/>
              <a:t> = 688 / 5210 = 0,132</a:t>
            </a:r>
          </a:p>
          <a:p>
            <a:pPr eaLnBrk="1" hangingPunct="1">
              <a:spcBef>
                <a:spcPct val="50000"/>
              </a:spcBef>
              <a:buFontTx/>
              <a:buNone/>
            </a:pPr>
            <a:r>
              <a:rPr lang="sl-SI" altLang="sl-SI" sz="1800"/>
              <a:t>Transverse direction</a:t>
            </a:r>
          </a:p>
          <a:p>
            <a:pPr eaLnBrk="1" hangingPunct="1">
              <a:spcBef>
                <a:spcPct val="50000"/>
              </a:spcBef>
              <a:buFontTx/>
              <a:buNone/>
            </a:pPr>
            <a:r>
              <a:rPr lang="sl-SI" altLang="sl-SI" sz="1800"/>
              <a:t>V</a:t>
            </a:r>
            <a:r>
              <a:rPr lang="sl-SI" altLang="sl-SI" sz="1800" baseline="-25000"/>
              <a:t>ES,21</a:t>
            </a:r>
            <a:r>
              <a:rPr lang="sl-SI" altLang="sl-SI" sz="1800"/>
              <a:t> = 1408 V</a:t>
            </a:r>
            <a:r>
              <a:rPr lang="sl-SI" altLang="sl-SI" sz="1800" baseline="-25000"/>
              <a:t>tot</a:t>
            </a:r>
            <a:r>
              <a:rPr lang="sl-SI" altLang="sl-SI" sz="1800"/>
              <a:t> = 7920  V</a:t>
            </a:r>
            <a:r>
              <a:rPr lang="sl-SI" altLang="sl-SI" sz="1800" baseline="-25000"/>
              <a:t>ES,21</a:t>
            </a:r>
            <a:r>
              <a:rPr lang="sl-SI" altLang="sl-SI" sz="1800"/>
              <a:t>/V</a:t>
            </a:r>
            <a:r>
              <a:rPr lang="sl-SI" altLang="sl-SI" sz="1800" baseline="-25000"/>
              <a:t>tot</a:t>
            </a:r>
            <a:r>
              <a:rPr lang="sl-SI" altLang="sl-SI" sz="1800"/>
              <a:t> = 1408 / 7920 = 0,178</a:t>
            </a:r>
          </a:p>
          <a:p>
            <a:pPr eaLnBrk="1" hangingPunct="1">
              <a:spcBef>
                <a:spcPct val="50000"/>
              </a:spcBef>
              <a:buFontTx/>
              <a:buNone/>
            </a:pPr>
            <a:r>
              <a:rPr lang="sl-SI" altLang="sl-SI" sz="1800"/>
              <a:t>r</a:t>
            </a:r>
            <a:r>
              <a:rPr lang="sl-SI" altLang="sl-SI" sz="1800" baseline="-25000"/>
              <a:t>max</a:t>
            </a:r>
            <a:r>
              <a:rPr lang="sl-SI" altLang="sl-SI" sz="1800"/>
              <a:t> = r</a:t>
            </a:r>
            <a:r>
              <a:rPr lang="sl-SI" altLang="sl-SI" sz="1800" baseline="-25000"/>
              <a:t>min</a:t>
            </a:r>
            <a:r>
              <a:rPr lang="sl-SI" altLang="sl-SI" sz="1800"/>
              <a:t> =&gt; </a:t>
            </a:r>
            <a:r>
              <a:rPr lang="sl-SI" altLang="sl-SI" sz="1800">
                <a:latin typeface="Symbol" panose="05050102010706020507" pitchFamily="18" charset="2"/>
              </a:rPr>
              <a:t>r</a:t>
            </a:r>
            <a:r>
              <a:rPr lang="sl-SI" altLang="sl-SI" sz="1800"/>
              <a:t> = 1 &lt; </a:t>
            </a:r>
            <a:r>
              <a:rPr lang="sl-SI" altLang="sl-SI" sz="1800">
                <a:latin typeface="Symbol" panose="05050102010706020507" pitchFamily="18" charset="2"/>
              </a:rPr>
              <a:t>r</a:t>
            </a:r>
            <a:r>
              <a:rPr lang="sl-SI" altLang="sl-SI" sz="1800" baseline="-25000"/>
              <a:t>o</a:t>
            </a:r>
            <a:r>
              <a:rPr lang="sl-SI" altLang="sl-SI" sz="1800"/>
              <a:t> = 2  bridge is regular</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4"/>
          <p:cNvSpPr txBox="1">
            <a:spLocks noChangeArrowheads="1"/>
          </p:cNvSpPr>
          <p:nvPr/>
        </p:nvSpPr>
        <p:spPr bwMode="auto">
          <a:xfrm>
            <a:off x="596900" y="549275"/>
            <a:ext cx="8532813" cy="521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The presented procedure, used to estimate the seismic action effects in terms of forces is conservtive </a:t>
            </a:r>
          </a:p>
          <a:p>
            <a:pPr eaLnBrk="1" hangingPunct="1">
              <a:spcBef>
                <a:spcPct val="50000"/>
              </a:spcBef>
              <a:buFontTx/>
              <a:buNone/>
            </a:pPr>
            <a:r>
              <a:rPr lang="sl-SI" altLang="sl-SI" sz="1800"/>
              <a:t>They can be also estimated considering the effective stiffness </a:t>
            </a:r>
          </a:p>
          <a:p>
            <a:pPr eaLnBrk="1" hangingPunct="1">
              <a:spcBef>
                <a:spcPct val="50000"/>
              </a:spcBef>
              <a:buFontTx/>
              <a:buNone/>
            </a:pPr>
            <a:r>
              <a:rPr lang="sl-SI" altLang="sl-SI" sz="1800"/>
              <a:t>To estimate the effective stiffness the flexural strength M</a:t>
            </a:r>
            <a:r>
              <a:rPr lang="sl-SI" altLang="sl-SI" sz="1800" baseline="-25000"/>
              <a:t>Rd</a:t>
            </a:r>
            <a:r>
              <a:rPr lang="sl-SI" altLang="sl-SI" sz="1800"/>
              <a:t> (flexural reinforcement) should be assumed</a:t>
            </a:r>
          </a:p>
          <a:p>
            <a:pPr eaLnBrk="1" hangingPunct="1">
              <a:spcBef>
                <a:spcPct val="50000"/>
              </a:spcBef>
              <a:buFontTx/>
              <a:buNone/>
            </a:pPr>
            <a:r>
              <a:rPr lang="sl-SI" altLang="sl-SI" sz="1800"/>
              <a:t>According to EC8/1 the effective stiffness can be estimated reducing the stiffness corresponding to the gross cross-sections by 50%. Thus the moments of inertia and shear areas corresponding to gross cross-sections were reduced by 50%.</a:t>
            </a:r>
          </a:p>
          <a:p>
            <a:pPr eaLnBrk="1" hangingPunct="1">
              <a:spcBef>
                <a:spcPct val="50000"/>
              </a:spcBef>
              <a:buFontTx/>
              <a:buNone/>
            </a:pPr>
            <a:r>
              <a:rPr lang="sl-SI" altLang="sl-SI" sz="1800"/>
              <a:t>The corresponding periods of vibrations were</a:t>
            </a:r>
          </a:p>
          <a:p>
            <a:pPr eaLnBrk="1" hangingPunct="1">
              <a:spcBef>
                <a:spcPct val="50000"/>
              </a:spcBef>
              <a:buFontTx/>
              <a:buNone/>
            </a:pPr>
            <a:r>
              <a:rPr lang="sl-SI" altLang="sl-SI" sz="1800"/>
              <a:t>T</a:t>
            </a:r>
            <a:r>
              <a:rPr lang="sl-SI" altLang="sl-SI" sz="1800" baseline="-25000"/>
              <a:t>1</a:t>
            </a:r>
            <a:r>
              <a:rPr lang="sl-SI" altLang="sl-SI" sz="1800"/>
              <a:t> = 1,654 s    m</a:t>
            </a:r>
            <a:r>
              <a:rPr lang="sl-SI" altLang="sl-SI" sz="1800" baseline="-25000"/>
              <a:t>eff</a:t>
            </a:r>
            <a:r>
              <a:rPr lang="sl-SI" altLang="sl-SI" sz="1800"/>
              <a:t> = 100%</a:t>
            </a:r>
          </a:p>
          <a:p>
            <a:pPr eaLnBrk="1" hangingPunct="1">
              <a:spcBef>
                <a:spcPct val="50000"/>
              </a:spcBef>
              <a:buFontTx/>
              <a:buNone/>
            </a:pPr>
            <a:r>
              <a:rPr lang="sl-SI" altLang="sl-SI" sz="1800"/>
              <a:t>T</a:t>
            </a:r>
            <a:r>
              <a:rPr lang="sl-SI" altLang="sl-SI" sz="1800" baseline="-25000"/>
              <a:t>2</a:t>
            </a:r>
            <a:r>
              <a:rPr lang="sl-SI" altLang="sl-SI" sz="1800"/>
              <a:t> = 1,038 s    m</a:t>
            </a:r>
            <a:r>
              <a:rPr lang="sl-SI" altLang="sl-SI" sz="1800" baseline="-25000"/>
              <a:t>eff</a:t>
            </a:r>
            <a:r>
              <a:rPr lang="sl-SI" altLang="sl-SI" sz="1800"/>
              <a:t> = 99,5%   (m</a:t>
            </a:r>
            <a:r>
              <a:rPr lang="sl-SI" altLang="sl-SI" sz="1800" baseline="-25000"/>
              <a:t>eff</a:t>
            </a:r>
            <a:r>
              <a:rPr lang="sl-SI" altLang="sl-SI" sz="1800"/>
              <a:t> = 74,9% - torsion)</a:t>
            </a:r>
          </a:p>
          <a:p>
            <a:pPr eaLnBrk="1" hangingPunct="1">
              <a:spcBef>
                <a:spcPct val="50000"/>
              </a:spcBef>
              <a:buFontTx/>
              <a:buNone/>
            </a:pPr>
            <a:r>
              <a:rPr lang="sl-SI" altLang="sl-SI" sz="1800"/>
              <a:t>T</a:t>
            </a:r>
            <a:r>
              <a:rPr lang="sl-SI" altLang="sl-SI" sz="1800" baseline="-25000"/>
              <a:t>3</a:t>
            </a:r>
            <a:r>
              <a:rPr lang="sl-SI" altLang="sl-SI" sz="1800"/>
              <a:t> = 1,014 s    m</a:t>
            </a:r>
            <a:r>
              <a:rPr lang="sl-SI" altLang="sl-SI" sz="1800" baseline="-25000"/>
              <a:t>eff</a:t>
            </a:r>
            <a:r>
              <a:rPr lang="sl-SI" altLang="sl-SI" sz="1800"/>
              <a:t> = 24,7% (torsion)</a:t>
            </a:r>
          </a:p>
          <a:p>
            <a:pPr eaLnBrk="1" hangingPunct="1">
              <a:spcBef>
                <a:spcPct val="50000"/>
              </a:spcBef>
              <a:buFontTx/>
              <a:buNone/>
            </a:pPr>
            <a:endParaRPr lang="sl-SI" altLang="sl-SI" sz="1800"/>
          </a:p>
          <a:p>
            <a:pPr eaLnBrk="1" hangingPunct="1">
              <a:spcBef>
                <a:spcPct val="50000"/>
              </a:spcBef>
              <a:buFontTx/>
              <a:buNone/>
            </a:pPr>
            <a:endParaRPr lang="sl-SI" altLang="sl-SI" sz="180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2"/>
          <p:cNvSpPr txBox="1">
            <a:spLocks noChangeArrowheads="1"/>
          </p:cNvSpPr>
          <p:nvPr/>
        </p:nvSpPr>
        <p:spPr bwMode="auto">
          <a:xfrm>
            <a:off x="596900" y="549275"/>
            <a:ext cx="58689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sl-SI" altLang="sl-SI" sz="1800"/>
          </a:p>
        </p:txBody>
      </p:sp>
      <p:sp>
        <p:nvSpPr>
          <p:cNvPr id="47107" name="Text Box 4"/>
          <p:cNvSpPr txBox="1">
            <a:spLocks noChangeArrowheads="1"/>
          </p:cNvSpPr>
          <p:nvPr/>
        </p:nvSpPr>
        <p:spPr bwMode="auto">
          <a:xfrm>
            <a:off x="614363" y="657225"/>
            <a:ext cx="57959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2400"/>
              <a:t>Internal forces in piers</a:t>
            </a:r>
          </a:p>
        </p:txBody>
      </p:sp>
      <p:sp>
        <p:nvSpPr>
          <p:cNvPr id="47108" name="Text Box 5"/>
          <p:cNvSpPr txBox="1">
            <a:spLocks noChangeArrowheads="1"/>
          </p:cNvSpPr>
          <p:nvPr/>
        </p:nvSpPr>
        <p:spPr bwMode="auto">
          <a:xfrm>
            <a:off x="631825" y="1341438"/>
            <a:ext cx="8424863" cy="5018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Pier S14</a:t>
            </a:r>
          </a:p>
          <a:p>
            <a:pPr eaLnBrk="1" hangingPunct="1">
              <a:spcBef>
                <a:spcPct val="50000"/>
              </a:spcBef>
              <a:buFontTx/>
              <a:buNone/>
            </a:pPr>
            <a:r>
              <a:rPr lang="sl-SI" altLang="sl-SI" sz="1800"/>
              <a:t>Internal forces at the basement</a:t>
            </a:r>
          </a:p>
          <a:p>
            <a:pPr eaLnBrk="1" hangingPunct="1">
              <a:spcBef>
                <a:spcPct val="50000"/>
              </a:spcBef>
              <a:buFontTx/>
              <a:buNone/>
            </a:pPr>
            <a:r>
              <a:rPr lang="sl-SI" altLang="sl-SI" sz="1800"/>
              <a:t>Transverse direction</a:t>
            </a:r>
          </a:p>
          <a:p>
            <a:pPr eaLnBrk="1" hangingPunct="1">
              <a:spcBef>
                <a:spcPct val="50000"/>
              </a:spcBef>
              <a:buFontTx/>
              <a:buNone/>
            </a:pPr>
            <a:r>
              <a:rPr lang="sl-SI" altLang="sl-SI" sz="1800"/>
              <a:t>N = 14329 kN (axial force due to the dead load)</a:t>
            </a:r>
          </a:p>
          <a:p>
            <a:pPr eaLnBrk="1" hangingPunct="1">
              <a:spcBef>
                <a:spcPct val="50000"/>
              </a:spcBef>
              <a:buFontTx/>
              <a:buNone/>
            </a:pPr>
            <a:r>
              <a:rPr lang="sl-SI" altLang="sl-SI" sz="1800"/>
              <a:t>M</a:t>
            </a:r>
            <a:r>
              <a:rPr lang="sl-SI" altLang="sl-SI" sz="1800" baseline="-25000"/>
              <a:t>y</a:t>
            </a:r>
            <a:r>
              <a:rPr lang="sl-SI" altLang="sl-SI" sz="1800"/>
              <a:t> = 34771 kNm</a:t>
            </a:r>
          </a:p>
          <a:p>
            <a:pPr eaLnBrk="1" hangingPunct="1">
              <a:spcBef>
                <a:spcPct val="50000"/>
              </a:spcBef>
              <a:buFontTx/>
              <a:buNone/>
            </a:pPr>
            <a:r>
              <a:rPr lang="sl-SI" altLang="sl-SI" sz="1800"/>
              <a:t>M</a:t>
            </a:r>
            <a:r>
              <a:rPr lang="sl-SI" altLang="sl-SI" sz="1800" baseline="-25000"/>
              <a:t>z</a:t>
            </a:r>
            <a:r>
              <a:rPr lang="sl-SI" altLang="sl-SI" sz="1800"/>
              <a:t> = 6713 kNm (</a:t>
            </a:r>
            <a:r>
              <a:rPr lang="en-US" altLang="sl-SI" sz="1800"/>
              <a:t>30% of the bending moment in the longitudinal direction</a:t>
            </a:r>
            <a:r>
              <a:rPr lang="sl-SI" altLang="sl-SI" sz="1800"/>
              <a:t>)</a:t>
            </a:r>
          </a:p>
          <a:p>
            <a:pPr eaLnBrk="1" hangingPunct="1">
              <a:spcBef>
                <a:spcPct val="50000"/>
              </a:spcBef>
              <a:buFontTx/>
              <a:buNone/>
            </a:pPr>
            <a:endParaRPr lang="sl-SI" altLang="sl-SI" sz="1800"/>
          </a:p>
          <a:p>
            <a:pPr eaLnBrk="1" hangingPunct="1">
              <a:lnSpc>
                <a:spcPct val="120000"/>
              </a:lnSpc>
              <a:spcBef>
                <a:spcPct val="50000"/>
              </a:spcBef>
              <a:buFontTx/>
              <a:buNone/>
            </a:pPr>
            <a:r>
              <a:rPr lang="sl-SI" altLang="sl-SI" sz="1800"/>
              <a:t>Longitudinal direction</a:t>
            </a:r>
          </a:p>
          <a:p>
            <a:pPr eaLnBrk="1" hangingPunct="1">
              <a:spcBef>
                <a:spcPct val="50000"/>
              </a:spcBef>
              <a:buFontTx/>
              <a:buNone/>
            </a:pPr>
            <a:r>
              <a:rPr lang="sl-SI" altLang="sl-SI" sz="1800"/>
              <a:t>N = 14329 kN (axial force due to the dead load)</a:t>
            </a:r>
          </a:p>
          <a:p>
            <a:pPr eaLnBrk="1" hangingPunct="1">
              <a:spcBef>
                <a:spcPct val="50000"/>
              </a:spcBef>
              <a:buFontTx/>
              <a:buNone/>
            </a:pPr>
            <a:r>
              <a:rPr lang="sl-SI" altLang="sl-SI" sz="1800"/>
              <a:t>M</a:t>
            </a:r>
            <a:r>
              <a:rPr lang="sl-SI" altLang="sl-SI" sz="1800" baseline="-25000"/>
              <a:t>y</a:t>
            </a:r>
            <a:r>
              <a:rPr lang="sl-SI" altLang="sl-SI" sz="1800"/>
              <a:t> = 10431 kNm (30% of the bending moment in the transverse direction)</a:t>
            </a:r>
          </a:p>
          <a:p>
            <a:pPr eaLnBrk="1" hangingPunct="1">
              <a:spcBef>
                <a:spcPct val="50000"/>
              </a:spcBef>
              <a:buFontTx/>
              <a:buNone/>
            </a:pPr>
            <a:r>
              <a:rPr lang="sl-SI" altLang="sl-SI" sz="1800"/>
              <a:t>M</a:t>
            </a:r>
            <a:r>
              <a:rPr lang="sl-SI" altLang="sl-SI" sz="1800" baseline="-25000"/>
              <a:t>z</a:t>
            </a:r>
            <a:r>
              <a:rPr lang="sl-SI" altLang="sl-SI" sz="1800"/>
              <a:t> = 22377 kNm</a:t>
            </a:r>
          </a:p>
          <a:p>
            <a:pPr eaLnBrk="1" hangingPunct="1">
              <a:lnSpc>
                <a:spcPct val="120000"/>
              </a:lnSpc>
              <a:spcBef>
                <a:spcPct val="50000"/>
              </a:spcBef>
              <a:buFontTx/>
              <a:buNone/>
            </a:pPr>
            <a:endParaRPr lang="sl-SI" altLang="sl-SI" sz="180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a:xfrm>
            <a:off x="668338" y="877888"/>
            <a:ext cx="8956675" cy="498475"/>
          </a:xfrm>
          <a:noFill/>
        </p:spPr>
        <p:txBody>
          <a:bodyPr/>
          <a:lstStyle/>
          <a:p>
            <a:pPr eaLnBrk="1" hangingPunct="1">
              <a:lnSpc>
                <a:spcPct val="80000"/>
              </a:lnSpc>
            </a:pPr>
            <a:r>
              <a:rPr lang="sl-SI" altLang="sl-SI" sz="1800" smtClean="0"/>
              <a:t>Box cross-section is favourable due to the large width of the compression zone, providing larger ductility</a:t>
            </a:r>
            <a:endParaRPr lang="en-US" altLang="sl-SI" sz="1800" smtClean="0"/>
          </a:p>
        </p:txBody>
      </p:sp>
      <p:graphicFrame>
        <p:nvGraphicFramePr>
          <p:cNvPr id="8195" name="Object 5"/>
          <p:cNvGraphicFramePr>
            <a:graphicFrameLocks noGrp="1" noChangeAspect="1"/>
          </p:cNvGraphicFramePr>
          <p:nvPr>
            <p:ph sz="half" idx="2"/>
          </p:nvPr>
        </p:nvGraphicFramePr>
        <p:xfrm>
          <a:off x="992188" y="1690688"/>
          <a:ext cx="5722937" cy="2135187"/>
        </p:xfrm>
        <a:graphic>
          <a:graphicData uri="http://schemas.openxmlformats.org/presentationml/2006/ole">
            <mc:AlternateContent xmlns:mc="http://schemas.openxmlformats.org/markup-compatibility/2006">
              <mc:Choice xmlns:v="urn:schemas-microsoft-com:vml" Requires="v">
                <p:oleObj spid="_x0000_s8200" name="Image" r:id="rId4" imgW="4315611" imgH="1785980" progId="Photoshop.Image.8">
                  <p:embed/>
                </p:oleObj>
              </mc:Choice>
              <mc:Fallback>
                <p:oleObj name="Image" r:id="rId4" imgW="4315611" imgH="1785980" progId="Photoshop.Image.8">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2188" y="1690688"/>
                        <a:ext cx="5722937" cy="2135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196" name="Text Box 7"/>
          <p:cNvSpPr txBox="1">
            <a:spLocks noChangeArrowheads="1"/>
          </p:cNvSpPr>
          <p:nvPr/>
        </p:nvSpPr>
        <p:spPr bwMode="auto">
          <a:xfrm>
            <a:off x="1244600" y="3933825"/>
            <a:ext cx="1330325" cy="341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1">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50000"/>
              </a:spcBef>
              <a:buFontTx/>
              <a:buNone/>
            </a:pPr>
            <a:r>
              <a:rPr lang="sl-SI" altLang="sl-SI" sz="1600">
                <a:latin typeface="Times New Roman" panose="02020603050405020304" pitchFamily="18" charset="0"/>
              </a:rPr>
              <a:t>favourable</a:t>
            </a:r>
            <a:endParaRPr lang="en-US" altLang="sl-SI" sz="1600">
              <a:latin typeface="Times New Roman" panose="02020603050405020304" pitchFamily="18" charset="0"/>
            </a:endParaRPr>
          </a:p>
        </p:txBody>
      </p:sp>
      <p:sp>
        <p:nvSpPr>
          <p:cNvPr id="8197" name="Text Box 8"/>
          <p:cNvSpPr txBox="1">
            <a:spLocks noChangeArrowheads="1"/>
          </p:cNvSpPr>
          <p:nvPr/>
        </p:nvSpPr>
        <p:spPr bwMode="auto">
          <a:xfrm>
            <a:off x="4665663" y="3968750"/>
            <a:ext cx="1330325" cy="341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1">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50000"/>
              </a:spcBef>
              <a:buFontTx/>
              <a:buNone/>
            </a:pPr>
            <a:r>
              <a:rPr lang="sl-SI" altLang="sl-SI" sz="1600">
                <a:latin typeface="Times New Roman" panose="02020603050405020304" pitchFamily="18" charset="0"/>
              </a:rPr>
              <a:t>unfavourable</a:t>
            </a:r>
            <a:endParaRPr lang="en-US" altLang="sl-SI" sz="1600">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596900" y="549275"/>
            <a:ext cx="58689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sl-SI" altLang="sl-SI" sz="1800"/>
          </a:p>
        </p:txBody>
      </p:sp>
      <p:sp>
        <p:nvSpPr>
          <p:cNvPr id="48131" name="Text Box 3"/>
          <p:cNvSpPr txBox="1">
            <a:spLocks noChangeArrowheads="1"/>
          </p:cNvSpPr>
          <p:nvPr/>
        </p:nvSpPr>
        <p:spPr bwMode="auto">
          <a:xfrm>
            <a:off x="614363" y="657225"/>
            <a:ext cx="57959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2400"/>
              <a:t>Internal forces in piers</a:t>
            </a:r>
          </a:p>
        </p:txBody>
      </p:sp>
      <p:sp>
        <p:nvSpPr>
          <p:cNvPr id="48132" name="Text Box 4"/>
          <p:cNvSpPr txBox="1">
            <a:spLocks noChangeArrowheads="1"/>
          </p:cNvSpPr>
          <p:nvPr/>
        </p:nvSpPr>
        <p:spPr bwMode="auto">
          <a:xfrm>
            <a:off x="631825" y="1341438"/>
            <a:ext cx="8424863" cy="5018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Pier S21</a:t>
            </a:r>
          </a:p>
          <a:p>
            <a:pPr eaLnBrk="1" hangingPunct="1">
              <a:spcBef>
                <a:spcPct val="50000"/>
              </a:spcBef>
              <a:buFontTx/>
              <a:buNone/>
            </a:pPr>
            <a:r>
              <a:rPr lang="sl-SI" altLang="sl-SI" sz="1800"/>
              <a:t>Internal forces at the basement</a:t>
            </a:r>
          </a:p>
          <a:p>
            <a:pPr eaLnBrk="1" hangingPunct="1">
              <a:spcBef>
                <a:spcPct val="50000"/>
              </a:spcBef>
              <a:buFontTx/>
              <a:buNone/>
            </a:pPr>
            <a:r>
              <a:rPr lang="sl-SI" altLang="sl-SI" sz="1800"/>
              <a:t>Transverse direction</a:t>
            </a:r>
          </a:p>
          <a:p>
            <a:pPr eaLnBrk="1" hangingPunct="1">
              <a:spcBef>
                <a:spcPct val="50000"/>
              </a:spcBef>
              <a:buFontTx/>
              <a:buNone/>
            </a:pPr>
            <a:r>
              <a:rPr lang="sl-SI" altLang="sl-SI" sz="1800"/>
              <a:t>N = 17485 kN (axial force due to the dead load)</a:t>
            </a:r>
          </a:p>
          <a:p>
            <a:pPr eaLnBrk="1" hangingPunct="1">
              <a:spcBef>
                <a:spcPct val="50000"/>
              </a:spcBef>
              <a:buFontTx/>
              <a:buNone/>
            </a:pPr>
            <a:r>
              <a:rPr lang="sl-SI" altLang="sl-SI" sz="1800"/>
              <a:t>M</a:t>
            </a:r>
            <a:r>
              <a:rPr lang="sl-SI" altLang="sl-SI" sz="1800" baseline="-25000"/>
              <a:t>y</a:t>
            </a:r>
            <a:r>
              <a:rPr lang="sl-SI" altLang="sl-SI" sz="1800"/>
              <a:t> = 18494 kNm</a:t>
            </a:r>
          </a:p>
          <a:p>
            <a:pPr eaLnBrk="1" hangingPunct="1">
              <a:spcBef>
                <a:spcPct val="50000"/>
              </a:spcBef>
              <a:buFontTx/>
              <a:buNone/>
            </a:pPr>
            <a:r>
              <a:rPr lang="sl-SI" altLang="sl-SI" sz="1800"/>
              <a:t>M</a:t>
            </a:r>
            <a:r>
              <a:rPr lang="sl-SI" altLang="sl-SI" sz="1800" baseline="-25000"/>
              <a:t>z</a:t>
            </a:r>
            <a:r>
              <a:rPr lang="sl-SI" altLang="sl-SI" sz="1800"/>
              <a:t> = 3059 kNm (</a:t>
            </a:r>
            <a:r>
              <a:rPr lang="en-US" altLang="sl-SI" sz="1800"/>
              <a:t>30% of the bending moment in the longitudinal direction</a:t>
            </a:r>
            <a:r>
              <a:rPr lang="sl-SI" altLang="sl-SI" sz="1800"/>
              <a:t>)</a:t>
            </a:r>
          </a:p>
          <a:p>
            <a:pPr eaLnBrk="1" hangingPunct="1">
              <a:spcBef>
                <a:spcPct val="50000"/>
              </a:spcBef>
              <a:buFontTx/>
              <a:buNone/>
            </a:pPr>
            <a:endParaRPr lang="sl-SI" altLang="sl-SI" sz="1800"/>
          </a:p>
          <a:p>
            <a:pPr eaLnBrk="1" hangingPunct="1">
              <a:lnSpc>
                <a:spcPct val="120000"/>
              </a:lnSpc>
              <a:spcBef>
                <a:spcPct val="50000"/>
              </a:spcBef>
              <a:buFontTx/>
              <a:buNone/>
            </a:pPr>
            <a:r>
              <a:rPr lang="sl-SI" altLang="sl-SI" sz="1800"/>
              <a:t>Longitudinal direction</a:t>
            </a:r>
          </a:p>
          <a:p>
            <a:pPr eaLnBrk="1" hangingPunct="1">
              <a:spcBef>
                <a:spcPct val="50000"/>
              </a:spcBef>
              <a:buFontTx/>
              <a:buNone/>
            </a:pPr>
            <a:r>
              <a:rPr lang="sl-SI" altLang="sl-SI" sz="1800"/>
              <a:t>N = 17485 kN (axial force due to the dead load)</a:t>
            </a:r>
          </a:p>
          <a:p>
            <a:pPr eaLnBrk="1" hangingPunct="1">
              <a:spcBef>
                <a:spcPct val="50000"/>
              </a:spcBef>
              <a:buFontTx/>
              <a:buNone/>
            </a:pPr>
            <a:r>
              <a:rPr lang="sl-SI" altLang="sl-SI" sz="1800"/>
              <a:t>M</a:t>
            </a:r>
            <a:r>
              <a:rPr lang="sl-SI" altLang="sl-SI" sz="1800" baseline="-25000"/>
              <a:t>y</a:t>
            </a:r>
            <a:r>
              <a:rPr lang="sl-SI" altLang="sl-SI" sz="1800"/>
              <a:t> = 5548 kNm (30% of the bending moment in the transverse direction)</a:t>
            </a:r>
          </a:p>
          <a:p>
            <a:pPr eaLnBrk="1" hangingPunct="1">
              <a:spcBef>
                <a:spcPct val="50000"/>
              </a:spcBef>
              <a:buFontTx/>
              <a:buNone/>
            </a:pPr>
            <a:r>
              <a:rPr lang="sl-SI" altLang="sl-SI" sz="1800"/>
              <a:t>M</a:t>
            </a:r>
            <a:r>
              <a:rPr lang="sl-SI" altLang="sl-SI" sz="1800" baseline="-25000"/>
              <a:t>z</a:t>
            </a:r>
            <a:r>
              <a:rPr lang="sl-SI" altLang="sl-SI" sz="1800"/>
              <a:t> = 10197 kNm</a:t>
            </a:r>
          </a:p>
          <a:p>
            <a:pPr eaLnBrk="1" hangingPunct="1">
              <a:lnSpc>
                <a:spcPct val="120000"/>
              </a:lnSpc>
              <a:spcBef>
                <a:spcPct val="50000"/>
              </a:spcBef>
              <a:buFontTx/>
              <a:buNone/>
            </a:pPr>
            <a:endParaRPr lang="sl-SI" altLang="sl-SI" sz="180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4"/>
          <p:cNvPicPr>
            <a:picLocks noChangeAspect="1" noChangeArrowheads="1"/>
          </p:cNvPicPr>
          <p:nvPr/>
        </p:nvPicPr>
        <p:blipFill>
          <a:blip r:embed="rId2">
            <a:extLst>
              <a:ext uri="{28A0092B-C50C-407E-A947-70E740481C1C}">
                <a14:useLocalDpi xmlns:a14="http://schemas.microsoft.com/office/drawing/2010/main" val="0"/>
              </a:ext>
            </a:extLst>
          </a:blip>
          <a:srcRect l="68018" t="7704" r="2521" b="55692"/>
          <a:stretch>
            <a:fillRect/>
          </a:stretch>
        </p:blipFill>
        <p:spPr bwMode="auto">
          <a:xfrm>
            <a:off x="4911725" y="261938"/>
            <a:ext cx="4714875" cy="3662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155" name="Picture 5"/>
          <p:cNvPicPr>
            <a:picLocks noChangeAspect="1" noChangeArrowheads="1"/>
          </p:cNvPicPr>
          <p:nvPr/>
        </p:nvPicPr>
        <p:blipFill>
          <a:blip r:embed="rId2">
            <a:extLst>
              <a:ext uri="{28A0092B-C50C-407E-A947-70E740481C1C}">
                <a14:useLocalDpi xmlns:a14="http://schemas.microsoft.com/office/drawing/2010/main" val="0"/>
              </a:ext>
            </a:extLst>
          </a:blip>
          <a:srcRect l="157" t="5482" r="66629" b="55008"/>
          <a:stretch>
            <a:fillRect/>
          </a:stretch>
        </p:blipFill>
        <p:spPr bwMode="auto">
          <a:xfrm>
            <a:off x="361950" y="2636838"/>
            <a:ext cx="5318125" cy="3951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156" name="Text Box 6"/>
          <p:cNvSpPr txBox="1">
            <a:spLocks noChangeArrowheads="1"/>
          </p:cNvSpPr>
          <p:nvPr/>
        </p:nvSpPr>
        <p:spPr bwMode="auto">
          <a:xfrm>
            <a:off x="344488" y="944563"/>
            <a:ext cx="377983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Flexural reinforcement in pier S14</a:t>
            </a:r>
          </a:p>
        </p:txBody>
      </p:sp>
      <p:sp>
        <p:nvSpPr>
          <p:cNvPr id="49157" name="Line 7"/>
          <p:cNvSpPr>
            <a:spLocks noChangeShapeType="1"/>
          </p:cNvSpPr>
          <p:nvPr/>
        </p:nvSpPr>
        <p:spPr bwMode="auto">
          <a:xfrm flipV="1">
            <a:off x="4806950" y="4598988"/>
            <a:ext cx="0" cy="9334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49158" name="Text Box 8"/>
          <p:cNvSpPr txBox="1">
            <a:spLocks noChangeArrowheads="1"/>
          </p:cNvSpPr>
          <p:nvPr/>
        </p:nvSpPr>
        <p:spPr bwMode="auto">
          <a:xfrm>
            <a:off x="4635500" y="5594350"/>
            <a:ext cx="24971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M</a:t>
            </a:r>
            <a:r>
              <a:rPr lang="sl-SI" altLang="sl-SI" sz="1800" baseline="-25000"/>
              <a:t>Rd,y</a:t>
            </a:r>
            <a:r>
              <a:rPr lang="sl-SI" altLang="sl-SI" sz="1800"/>
              <a:t> = 41500 kNm</a:t>
            </a:r>
          </a:p>
        </p:txBody>
      </p:sp>
      <p:sp>
        <p:nvSpPr>
          <p:cNvPr id="49159" name="Line 9"/>
          <p:cNvSpPr>
            <a:spLocks noChangeShapeType="1"/>
          </p:cNvSpPr>
          <p:nvPr/>
        </p:nvSpPr>
        <p:spPr bwMode="auto">
          <a:xfrm flipH="1">
            <a:off x="2335213" y="3784600"/>
            <a:ext cx="67945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49160" name="Text Box 12"/>
          <p:cNvSpPr txBox="1">
            <a:spLocks noChangeArrowheads="1"/>
          </p:cNvSpPr>
          <p:nvPr/>
        </p:nvSpPr>
        <p:spPr bwMode="auto">
          <a:xfrm>
            <a:off x="257175" y="3592513"/>
            <a:ext cx="249713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M</a:t>
            </a:r>
            <a:r>
              <a:rPr lang="sl-SI" altLang="sl-SI" sz="1800" baseline="-25000"/>
              <a:t>Rd,z</a:t>
            </a:r>
            <a:r>
              <a:rPr lang="sl-SI" altLang="sl-SI" sz="1800"/>
              <a:t> = 25000 kNm</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2"/>
          <p:cNvSpPr txBox="1">
            <a:spLocks noChangeArrowheads="1"/>
          </p:cNvSpPr>
          <p:nvPr/>
        </p:nvSpPr>
        <p:spPr bwMode="auto">
          <a:xfrm>
            <a:off x="596900" y="549275"/>
            <a:ext cx="58689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sl-SI" altLang="sl-SI" sz="1800"/>
          </a:p>
        </p:txBody>
      </p:sp>
      <p:sp>
        <p:nvSpPr>
          <p:cNvPr id="50179" name="Text Box 3"/>
          <p:cNvSpPr txBox="1">
            <a:spLocks noChangeArrowheads="1"/>
          </p:cNvSpPr>
          <p:nvPr/>
        </p:nvSpPr>
        <p:spPr bwMode="auto">
          <a:xfrm>
            <a:off x="596900" y="549275"/>
            <a:ext cx="79200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b="1"/>
              <a:t>Effective moments of inertia</a:t>
            </a:r>
          </a:p>
        </p:txBody>
      </p:sp>
      <p:sp>
        <p:nvSpPr>
          <p:cNvPr id="50180" name="Text Box 4"/>
          <p:cNvSpPr txBox="1">
            <a:spLocks noChangeArrowheads="1"/>
          </p:cNvSpPr>
          <p:nvPr/>
        </p:nvSpPr>
        <p:spPr bwMode="auto">
          <a:xfrm>
            <a:off x="668338" y="1628775"/>
            <a:ext cx="8569325" cy="77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Pier S14</a:t>
            </a:r>
          </a:p>
          <a:p>
            <a:pPr eaLnBrk="1" hangingPunct="1">
              <a:spcBef>
                <a:spcPct val="50000"/>
              </a:spcBef>
              <a:buFontTx/>
              <a:buNone/>
            </a:pPr>
            <a:r>
              <a:rPr lang="sl-SI" altLang="sl-SI" sz="1800"/>
              <a:t>Transverse direction			Longitudinal direction</a:t>
            </a:r>
          </a:p>
        </p:txBody>
      </p:sp>
      <p:graphicFrame>
        <p:nvGraphicFramePr>
          <p:cNvPr id="50181" name="Object 5"/>
          <p:cNvGraphicFramePr>
            <a:graphicFrameLocks noGrp="1" noChangeAspect="1"/>
          </p:cNvGraphicFramePr>
          <p:nvPr>
            <p:ph/>
          </p:nvPr>
        </p:nvGraphicFramePr>
        <p:xfrm>
          <a:off x="668338" y="2533650"/>
          <a:ext cx="4249737" cy="3081338"/>
        </p:xfrm>
        <a:graphic>
          <a:graphicData uri="http://schemas.openxmlformats.org/presentationml/2006/ole">
            <mc:AlternateContent xmlns:mc="http://schemas.openxmlformats.org/markup-compatibility/2006">
              <mc:Choice xmlns:v="urn:schemas-microsoft-com:vml" Requires="v">
                <p:oleObj spid="_x0000_s50188" name="Equation" r:id="rId3" imgW="2908300" imgH="2108200" progId="Equation.3">
                  <p:embed/>
                </p:oleObj>
              </mc:Choice>
              <mc:Fallback>
                <p:oleObj name="Equation" r:id="rId3" imgW="2908300" imgH="21082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338" y="2533650"/>
                        <a:ext cx="4249737" cy="3081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0182" name="Object 6"/>
          <p:cNvGraphicFramePr>
            <a:graphicFrameLocks noChangeAspect="1"/>
          </p:cNvGraphicFramePr>
          <p:nvPr/>
        </p:nvGraphicFramePr>
        <p:xfrm>
          <a:off x="5300663" y="2462213"/>
          <a:ext cx="4392612" cy="3162300"/>
        </p:xfrm>
        <a:graphic>
          <a:graphicData uri="http://schemas.openxmlformats.org/presentationml/2006/ole">
            <mc:AlternateContent xmlns:mc="http://schemas.openxmlformats.org/markup-compatibility/2006">
              <mc:Choice xmlns:v="urn:schemas-microsoft-com:vml" Requires="v">
                <p:oleObj spid="_x0000_s50189" name="Equation" r:id="rId5" imgW="2895600" imgH="2082800" progId="Equation.3">
                  <p:embed/>
                </p:oleObj>
              </mc:Choice>
              <mc:Fallback>
                <p:oleObj name="Equation" r:id="rId5" imgW="2895600" imgH="208280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00663" y="2462213"/>
                        <a:ext cx="4392612" cy="3162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0183" name="Text Box 7"/>
          <p:cNvSpPr txBox="1">
            <a:spLocks noChangeArrowheads="1"/>
          </p:cNvSpPr>
          <p:nvPr/>
        </p:nvSpPr>
        <p:spPr bwMode="auto">
          <a:xfrm>
            <a:off x="560388" y="5805488"/>
            <a:ext cx="83883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Shear areas are also appropriatelly reduced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10"/>
          <p:cNvPicPr>
            <a:picLocks noChangeAspect="1" noChangeArrowheads="1"/>
          </p:cNvPicPr>
          <p:nvPr/>
        </p:nvPicPr>
        <p:blipFill>
          <a:blip r:embed="rId2">
            <a:extLst>
              <a:ext uri="{28A0092B-C50C-407E-A947-70E740481C1C}">
                <a14:useLocalDpi xmlns:a14="http://schemas.microsoft.com/office/drawing/2010/main" val="0"/>
              </a:ext>
            </a:extLst>
          </a:blip>
          <a:srcRect l="226" t="4886" r="66487" b="55421"/>
          <a:stretch>
            <a:fillRect/>
          </a:stretch>
        </p:blipFill>
        <p:spPr bwMode="auto">
          <a:xfrm>
            <a:off x="400050" y="2760663"/>
            <a:ext cx="5329238" cy="396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03" name="Line 5"/>
          <p:cNvSpPr>
            <a:spLocks noChangeShapeType="1"/>
          </p:cNvSpPr>
          <p:nvPr/>
        </p:nvSpPr>
        <p:spPr bwMode="auto">
          <a:xfrm flipV="1">
            <a:off x="5241925" y="4752975"/>
            <a:ext cx="0" cy="9334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51204" name="Text Box 6"/>
          <p:cNvSpPr txBox="1">
            <a:spLocks noChangeArrowheads="1"/>
          </p:cNvSpPr>
          <p:nvPr/>
        </p:nvSpPr>
        <p:spPr bwMode="auto">
          <a:xfrm>
            <a:off x="4635500" y="5594350"/>
            <a:ext cx="24971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M</a:t>
            </a:r>
            <a:r>
              <a:rPr lang="sl-SI" altLang="sl-SI" sz="1800" baseline="-25000"/>
              <a:t>Rd,y</a:t>
            </a:r>
            <a:r>
              <a:rPr lang="sl-SI" altLang="sl-SI" sz="1800"/>
              <a:t> = 34800 kNm</a:t>
            </a:r>
          </a:p>
        </p:txBody>
      </p:sp>
      <p:sp>
        <p:nvSpPr>
          <p:cNvPr id="51205" name="Line 7"/>
          <p:cNvSpPr>
            <a:spLocks noChangeShapeType="1"/>
          </p:cNvSpPr>
          <p:nvPr/>
        </p:nvSpPr>
        <p:spPr bwMode="auto">
          <a:xfrm flipH="1">
            <a:off x="2335213" y="3784600"/>
            <a:ext cx="67945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51206" name="Text Box 8"/>
          <p:cNvSpPr txBox="1">
            <a:spLocks noChangeArrowheads="1"/>
          </p:cNvSpPr>
          <p:nvPr/>
        </p:nvSpPr>
        <p:spPr bwMode="auto">
          <a:xfrm>
            <a:off x="257175" y="3592513"/>
            <a:ext cx="249713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M</a:t>
            </a:r>
            <a:r>
              <a:rPr lang="sl-SI" altLang="sl-SI" sz="1800" baseline="-25000"/>
              <a:t>Rd,z</a:t>
            </a:r>
            <a:r>
              <a:rPr lang="sl-SI" altLang="sl-SI" sz="1800"/>
              <a:t> = 20800 kNm</a:t>
            </a:r>
          </a:p>
        </p:txBody>
      </p:sp>
      <p:pic>
        <p:nvPicPr>
          <p:cNvPr id="51207" name="Picture 9"/>
          <p:cNvPicPr>
            <a:picLocks noChangeAspect="1" noChangeArrowheads="1"/>
          </p:cNvPicPr>
          <p:nvPr/>
        </p:nvPicPr>
        <p:blipFill>
          <a:blip r:embed="rId2">
            <a:extLst>
              <a:ext uri="{28A0092B-C50C-407E-A947-70E740481C1C}">
                <a14:useLocalDpi xmlns:a14="http://schemas.microsoft.com/office/drawing/2010/main" val="0"/>
              </a:ext>
            </a:extLst>
          </a:blip>
          <a:srcRect l="71257" t="7632" r="1147" b="56335"/>
          <a:stretch>
            <a:fillRect/>
          </a:stretch>
        </p:blipFill>
        <p:spPr bwMode="auto">
          <a:xfrm>
            <a:off x="5259388" y="215900"/>
            <a:ext cx="4419600" cy="360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08" name="Text Box 6"/>
          <p:cNvSpPr txBox="1">
            <a:spLocks noChangeArrowheads="1"/>
          </p:cNvSpPr>
          <p:nvPr/>
        </p:nvSpPr>
        <p:spPr bwMode="auto">
          <a:xfrm>
            <a:off x="523875" y="762000"/>
            <a:ext cx="37798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Flexural reinforcement in pier S21</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2"/>
          <p:cNvSpPr txBox="1">
            <a:spLocks noChangeArrowheads="1"/>
          </p:cNvSpPr>
          <p:nvPr/>
        </p:nvSpPr>
        <p:spPr bwMode="auto">
          <a:xfrm>
            <a:off x="596900" y="549275"/>
            <a:ext cx="58689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sl-SI" altLang="sl-SI" sz="1800"/>
          </a:p>
        </p:txBody>
      </p:sp>
      <p:sp>
        <p:nvSpPr>
          <p:cNvPr id="52227" name="Text Box 3"/>
          <p:cNvSpPr txBox="1">
            <a:spLocks noChangeArrowheads="1"/>
          </p:cNvSpPr>
          <p:nvPr/>
        </p:nvSpPr>
        <p:spPr bwMode="auto">
          <a:xfrm>
            <a:off x="596900" y="549275"/>
            <a:ext cx="79200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b="1"/>
              <a:t>Effective moments of inertia</a:t>
            </a:r>
          </a:p>
        </p:txBody>
      </p:sp>
      <p:sp>
        <p:nvSpPr>
          <p:cNvPr id="52228" name="Text Box 4"/>
          <p:cNvSpPr txBox="1">
            <a:spLocks noChangeArrowheads="1"/>
          </p:cNvSpPr>
          <p:nvPr/>
        </p:nvSpPr>
        <p:spPr bwMode="auto">
          <a:xfrm>
            <a:off x="668338" y="1628775"/>
            <a:ext cx="8569325" cy="77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Pier S21</a:t>
            </a:r>
          </a:p>
          <a:p>
            <a:pPr eaLnBrk="1" hangingPunct="1">
              <a:spcBef>
                <a:spcPct val="50000"/>
              </a:spcBef>
              <a:buFontTx/>
              <a:buNone/>
            </a:pPr>
            <a:r>
              <a:rPr lang="sl-SI" altLang="sl-SI" sz="1800"/>
              <a:t>Transverse direction			Longitudinal direction</a:t>
            </a:r>
          </a:p>
        </p:txBody>
      </p:sp>
      <p:graphicFrame>
        <p:nvGraphicFramePr>
          <p:cNvPr id="52229" name="Object 5"/>
          <p:cNvGraphicFramePr>
            <a:graphicFrameLocks noGrp="1" noChangeAspect="1"/>
          </p:cNvGraphicFramePr>
          <p:nvPr>
            <p:ph/>
          </p:nvPr>
        </p:nvGraphicFramePr>
        <p:xfrm>
          <a:off x="668338" y="2533650"/>
          <a:ext cx="4249737" cy="3081338"/>
        </p:xfrm>
        <a:graphic>
          <a:graphicData uri="http://schemas.openxmlformats.org/presentationml/2006/ole">
            <mc:AlternateContent xmlns:mc="http://schemas.openxmlformats.org/markup-compatibility/2006">
              <mc:Choice xmlns:v="urn:schemas-microsoft-com:vml" Requires="v">
                <p:oleObj spid="_x0000_s52236" name="Equation" r:id="rId3" imgW="2908300" imgH="2108200" progId="Equation.3">
                  <p:embed/>
                </p:oleObj>
              </mc:Choice>
              <mc:Fallback>
                <p:oleObj name="Equation" r:id="rId3" imgW="2908300" imgH="21082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338" y="2533650"/>
                        <a:ext cx="4249737" cy="3081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2230" name="Object 6"/>
          <p:cNvGraphicFramePr>
            <a:graphicFrameLocks noChangeAspect="1"/>
          </p:cNvGraphicFramePr>
          <p:nvPr/>
        </p:nvGraphicFramePr>
        <p:xfrm>
          <a:off x="5348288" y="2327275"/>
          <a:ext cx="4295775" cy="3162300"/>
        </p:xfrm>
        <a:graphic>
          <a:graphicData uri="http://schemas.openxmlformats.org/presentationml/2006/ole">
            <mc:AlternateContent xmlns:mc="http://schemas.openxmlformats.org/markup-compatibility/2006">
              <mc:Choice xmlns:v="urn:schemas-microsoft-com:vml" Requires="v">
                <p:oleObj spid="_x0000_s52237" name="Equation" r:id="rId5" imgW="2832100" imgH="2082800" progId="Equation.3">
                  <p:embed/>
                </p:oleObj>
              </mc:Choice>
              <mc:Fallback>
                <p:oleObj name="Equation" r:id="rId5" imgW="2832100" imgH="208280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48288" y="2327275"/>
                        <a:ext cx="4295775" cy="3162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2231" name="Text Box 7"/>
          <p:cNvSpPr txBox="1">
            <a:spLocks noChangeArrowheads="1"/>
          </p:cNvSpPr>
          <p:nvPr/>
        </p:nvSpPr>
        <p:spPr bwMode="auto">
          <a:xfrm>
            <a:off x="560388" y="5805488"/>
            <a:ext cx="83883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Shear areas are also appropriatelly reduced </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4"/>
          <p:cNvSpPr txBox="1">
            <a:spLocks noChangeArrowheads="1"/>
          </p:cNvSpPr>
          <p:nvPr/>
        </p:nvSpPr>
        <p:spPr bwMode="auto">
          <a:xfrm>
            <a:off x="533400" y="549275"/>
            <a:ext cx="8275638" cy="3554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GB" altLang="sl-SI" sz="1800"/>
              <a:t>The effective stiffness of pier S14 is smaller than that assumed at the begining of the analysis. Estimated forces are still conservative. Displacements should be estimated based on the reduced effective stiffness.</a:t>
            </a:r>
          </a:p>
          <a:p>
            <a:pPr eaLnBrk="1" hangingPunct="1">
              <a:spcBef>
                <a:spcPct val="50000"/>
              </a:spcBef>
              <a:buFontTx/>
              <a:buNone/>
            </a:pPr>
            <a:endParaRPr lang="en-GB" altLang="sl-SI" sz="1800"/>
          </a:p>
          <a:p>
            <a:pPr eaLnBrk="1" hangingPunct="1">
              <a:spcBef>
                <a:spcPct val="50000"/>
              </a:spcBef>
              <a:buFontTx/>
              <a:buNone/>
            </a:pPr>
            <a:r>
              <a:rPr lang="en-GB" altLang="sl-SI" sz="1800"/>
              <a:t>The effective stiffness of Pier S21 is also smaller than the assumed value.</a:t>
            </a:r>
          </a:p>
          <a:p>
            <a:pPr eaLnBrk="1" hangingPunct="1">
              <a:spcBef>
                <a:spcPct val="50000"/>
              </a:spcBef>
              <a:buFontTx/>
              <a:buNone/>
            </a:pPr>
            <a:r>
              <a:rPr lang="en-GB" altLang="sl-SI" sz="1800"/>
              <a:t>However it is not clear that the estimated effective stiffness will be actually activated since the provided strength is larger from the required value (minimum reinforcement is provided). Therefore, the reduction of the effective stiffness larger than 50% can not be taken into account for the estimation of forces. For the estimation of displacements the larger reduction of the effective stiffness can be taken into account since the results are conservative.</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4"/>
          <p:cNvSpPr txBox="1">
            <a:spLocks noChangeArrowheads="1"/>
          </p:cNvSpPr>
          <p:nvPr/>
        </p:nvSpPr>
        <p:spPr bwMode="auto">
          <a:xfrm>
            <a:off x="625475" y="139700"/>
            <a:ext cx="8540750" cy="6186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b="1"/>
              <a:t>Displacements</a:t>
            </a:r>
            <a:r>
              <a:rPr lang="sl-SI" altLang="sl-SI" sz="1800"/>
              <a:t> (estimated reduction of the effective stiffness was considered)</a:t>
            </a:r>
          </a:p>
          <a:p>
            <a:pPr eaLnBrk="1" hangingPunct="1">
              <a:spcBef>
                <a:spcPct val="50000"/>
              </a:spcBef>
              <a:buFontTx/>
              <a:buNone/>
            </a:pPr>
            <a:r>
              <a:rPr lang="sl-SI" altLang="sl-SI" sz="1800"/>
              <a:t>Periods of vibrations</a:t>
            </a:r>
          </a:p>
          <a:p>
            <a:pPr eaLnBrk="1" hangingPunct="1">
              <a:spcBef>
                <a:spcPct val="50000"/>
              </a:spcBef>
              <a:buFontTx/>
              <a:buNone/>
            </a:pPr>
            <a:r>
              <a:rPr lang="sl-SI" altLang="sl-SI" sz="1800"/>
              <a:t>T1 = 2,642 s</a:t>
            </a:r>
          </a:p>
          <a:p>
            <a:pPr eaLnBrk="1" hangingPunct="1">
              <a:spcBef>
                <a:spcPct val="50000"/>
              </a:spcBef>
              <a:buFontTx/>
              <a:buNone/>
            </a:pPr>
            <a:r>
              <a:rPr lang="sl-SI" altLang="sl-SI" sz="1800"/>
              <a:t>T2 = 1,646 s</a:t>
            </a:r>
          </a:p>
          <a:p>
            <a:pPr eaLnBrk="1" hangingPunct="1">
              <a:spcBef>
                <a:spcPct val="50000"/>
              </a:spcBef>
              <a:buFontTx/>
              <a:buNone/>
            </a:pPr>
            <a:r>
              <a:rPr lang="sl-SI" altLang="sl-SI" sz="1800"/>
              <a:t>T3 = 1,557 s</a:t>
            </a:r>
          </a:p>
          <a:p>
            <a:pPr eaLnBrk="1" hangingPunct="1">
              <a:spcBef>
                <a:spcPct val="50000"/>
              </a:spcBef>
              <a:buFontTx/>
              <a:buNone/>
            </a:pPr>
            <a:r>
              <a:rPr lang="sl-SI" altLang="sl-SI" sz="1800"/>
              <a:t>Displacements above the abutments d</a:t>
            </a:r>
            <a:r>
              <a:rPr lang="sl-SI" altLang="sl-SI" sz="1800" baseline="-25000"/>
              <a:t>Ee</a:t>
            </a:r>
            <a:r>
              <a:rPr lang="sl-SI" altLang="sl-SI" sz="1800"/>
              <a:t> due to the reduced seismic action</a:t>
            </a:r>
          </a:p>
          <a:p>
            <a:pPr eaLnBrk="1" hangingPunct="1">
              <a:spcBef>
                <a:spcPct val="50000"/>
              </a:spcBef>
              <a:buFontTx/>
              <a:buNone/>
            </a:pPr>
            <a:r>
              <a:rPr lang="sl-SI" altLang="sl-SI" sz="1800"/>
              <a:t>Longitudinal direction</a:t>
            </a:r>
          </a:p>
          <a:p>
            <a:pPr eaLnBrk="1" hangingPunct="1">
              <a:spcBef>
                <a:spcPct val="50000"/>
              </a:spcBef>
              <a:buFontTx/>
              <a:buNone/>
            </a:pPr>
            <a:r>
              <a:rPr lang="sl-SI" altLang="sl-SI" sz="1800"/>
              <a:t>d</a:t>
            </a:r>
            <a:r>
              <a:rPr lang="sl-SI" altLang="sl-SI" sz="1800" baseline="-25000"/>
              <a:t>Ee</a:t>
            </a:r>
            <a:r>
              <a:rPr lang="sl-SI" altLang="sl-SI" sz="1800"/>
              <a:t> = 6,12</a:t>
            </a:r>
            <a:r>
              <a:rPr lang="sl-SI" altLang="sl-SI" sz="1800">
                <a:cs typeface="Arial" panose="020B0604020202020204" pitchFamily="34" charset="0"/>
              </a:rPr>
              <a:t> cm (elastic spectrum was considered)</a:t>
            </a:r>
          </a:p>
          <a:p>
            <a:pPr eaLnBrk="1" hangingPunct="1">
              <a:spcBef>
                <a:spcPct val="50000"/>
              </a:spcBef>
              <a:buFontTx/>
              <a:buNone/>
            </a:pPr>
            <a:r>
              <a:rPr lang="sl-SI" altLang="sl-SI" sz="1800">
                <a:cs typeface="Arial" panose="020B0604020202020204" pitchFamily="34" charset="0"/>
              </a:rPr>
              <a:t>Transverse direction</a:t>
            </a:r>
          </a:p>
          <a:p>
            <a:pPr eaLnBrk="1" hangingPunct="1">
              <a:spcBef>
                <a:spcPct val="50000"/>
              </a:spcBef>
              <a:buFontTx/>
              <a:buNone/>
            </a:pPr>
            <a:r>
              <a:rPr lang="sl-SI" altLang="sl-SI" sz="1800">
                <a:cs typeface="Arial" panose="020B0604020202020204" pitchFamily="34" charset="0"/>
              </a:rPr>
              <a:t>d</a:t>
            </a:r>
            <a:r>
              <a:rPr lang="sl-SI" altLang="sl-SI" sz="1800" baseline="-25000">
                <a:cs typeface="Arial" panose="020B0604020202020204" pitchFamily="34" charset="0"/>
              </a:rPr>
              <a:t>Ee</a:t>
            </a:r>
            <a:r>
              <a:rPr lang="sl-SI" altLang="sl-SI" sz="1800">
                <a:cs typeface="Arial" panose="020B0604020202020204" pitchFamily="34" charset="0"/>
              </a:rPr>
              <a:t> = 4,82 cm</a:t>
            </a:r>
          </a:p>
          <a:p>
            <a:pPr eaLnBrk="1" hangingPunct="1">
              <a:spcBef>
                <a:spcPct val="50000"/>
              </a:spcBef>
              <a:buFontTx/>
              <a:buNone/>
            </a:pPr>
            <a:r>
              <a:rPr lang="sl-SI" altLang="sl-SI" sz="1800">
                <a:cs typeface="Arial" panose="020B0604020202020204" pitchFamily="34" charset="0"/>
              </a:rPr>
              <a:t>Diasplacaments due to the seismic action</a:t>
            </a:r>
          </a:p>
          <a:p>
            <a:pPr eaLnBrk="1" hangingPunct="1">
              <a:spcBef>
                <a:spcPct val="50000"/>
              </a:spcBef>
              <a:buFontTx/>
              <a:buNone/>
            </a:pPr>
            <a:r>
              <a:rPr lang="sl-SI" altLang="sl-SI" sz="1800"/>
              <a:t>Longitudinal direction</a:t>
            </a:r>
          </a:p>
          <a:p>
            <a:pPr eaLnBrk="1" hangingPunct="1">
              <a:spcBef>
                <a:spcPct val="50000"/>
              </a:spcBef>
              <a:buFontTx/>
              <a:buNone/>
            </a:pPr>
            <a:r>
              <a:rPr lang="sl-SI" altLang="sl-SI" sz="1800"/>
              <a:t>d</a:t>
            </a:r>
            <a:r>
              <a:rPr lang="sl-SI" altLang="sl-SI" sz="1800" baseline="-25000"/>
              <a:t>E</a:t>
            </a:r>
            <a:r>
              <a:rPr lang="sl-SI" altLang="sl-SI" sz="1800"/>
              <a:t> = d</a:t>
            </a:r>
            <a:r>
              <a:rPr lang="sl-SI" altLang="sl-SI" sz="1800" baseline="-25000"/>
              <a:t>Ee</a:t>
            </a:r>
            <a:r>
              <a:rPr lang="sl-SI" altLang="sl-SI" sz="1800">
                <a:cs typeface="Arial" panose="020B0604020202020204" pitchFamily="34" charset="0"/>
              </a:rPr>
              <a:t>∙q = </a:t>
            </a:r>
            <a:r>
              <a:rPr lang="sl-SI" altLang="sl-SI" sz="1800"/>
              <a:t>6,4 ∙3,5 = 21,4 cm</a:t>
            </a:r>
          </a:p>
          <a:p>
            <a:pPr eaLnBrk="1" hangingPunct="1">
              <a:spcBef>
                <a:spcPct val="50000"/>
              </a:spcBef>
              <a:buFontTx/>
              <a:buNone/>
            </a:pPr>
            <a:r>
              <a:rPr lang="sl-SI" altLang="sl-SI" sz="1800"/>
              <a:t>Transverse direction</a:t>
            </a:r>
          </a:p>
          <a:p>
            <a:pPr eaLnBrk="1" hangingPunct="1">
              <a:spcBef>
                <a:spcPct val="50000"/>
              </a:spcBef>
              <a:buFontTx/>
              <a:buNone/>
            </a:pPr>
            <a:r>
              <a:rPr lang="sl-SI" altLang="sl-SI" sz="1800"/>
              <a:t>d</a:t>
            </a:r>
            <a:r>
              <a:rPr lang="sl-SI" altLang="sl-SI" sz="1800" baseline="-25000"/>
              <a:t>E</a:t>
            </a:r>
            <a:r>
              <a:rPr lang="sl-SI" altLang="sl-SI" sz="1800"/>
              <a:t> = d</a:t>
            </a:r>
            <a:r>
              <a:rPr lang="sl-SI" altLang="sl-SI" sz="1800" baseline="-25000"/>
              <a:t>Ee</a:t>
            </a:r>
            <a:r>
              <a:rPr lang="sl-SI" altLang="sl-SI" sz="1800"/>
              <a:t>∙q = 4,82∙3,5 = 16,9 cm</a:t>
            </a:r>
            <a:endParaRPr lang="sl-SI" altLang="sl-SI" sz="1800">
              <a:cs typeface="Arial" panose="020B0604020202020204" pitchFamily="34"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4"/>
          <p:cNvSpPr txBox="1">
            <a:spLocks noChangeArrowheads="1"/>
          </p:cNvSpPr>
          <p:nvPr/>
        </p:nvSpPr>
        <p:spPr bwMode="auto">
          <a:xfrm>
            <a:off x="631825" y="760413"/>
            <a:ext cx="8929688" cy="494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b="1"/>
              <a:t>Comparison of the two approaches</a:t>
            </a:r>
          </a:p>
          <a:p>
            <a:pPr eaLnBrk="1" hangingPunct="1">
              <a:spcBef>
                <a:spcPct val="50000"/>
              </a:spcBef>
              <a:buFontTx/>
              <a:buNone/>
            </a:pPr>
            <a:r>
              <a:rPr lang="sl-SI" altLang="sl-SI" sz="1800"/>
              <a:t>Periods of vibrations</a:t>
            </a:r>
          </a:p>
          <a:p>
            <a:pPr eaLnBrk="1" hangingPunct="1">
              <a:spcBef>
                <a:spcPct val="50000"/>
              </a:spcBef>
              <a:buFontTx/>
              <a:buNone/>
            </a:pPr>
            <a:r>
              <a:rPr lang="sl-SI" altLang="sl-SI" sz="1800"/>
              <a:t>Unreduced effective stiffness (forces)	Reduced effective stiffness (50%)</a:t>
            </a:r>
          </a:p>
          <a:p>
            <a:pPr eaLnBrk="1" hangingPunct="1">
              <a:spcBef>
                <a:spcPct val="50000"/>
              </a:spcBef>
              <a:buFontTx/>
              <a:buNone/>
            </a:pPr>
            <a:r>
              <a:rPr lang="sl-SI" altLang="sl-SI" sz="1800"/>
              <a:t>T1 = 1,170 s				T1 = 1,654 s</a:t>
            </a:r>
          </a:p>
          <a:p>
            <a:pPr eaLnBrk="1" hangingPunct="1">
              <a:spcBef>
                <a:spcPct val="50000"/>
              </a:spcBef>
              <a:buFontTx/>
              <a:buNone/>
            </a:pPr>
            <a:r>
              <a:rPr lang="sl-SI" altLang="sl-SI" sz="1800"/>
              <a:t>T2 = 0,747 s				T2 = 1,038 s</a:t>
            </a:r>
          </a:p>
          <a:p>
            <a:pPr eaLnBrk="1" hangingPunct="1">
              <a:spcBef>
                <a:spcPct val="50000"/>
              </a:spcBef>
              <a:buFontTx/>
              <a:buNone/>
            </a:pPr>
            <a:r>
              <a:rPr lang="sl-SI" altLang="sl-SI" sz="1800"/>
              <a:t>Flexural reinforcement</a:t>
            </a:r>
          </a:p>
          <a:p>
            <a:pPr eaLnBrk="1" hangingPunct="1">
              <a:spcBef>
                <a:spcPct val="0"/>
              </a:spcBef>
              <a:buFontTx/>
              <a:buNone/>
            </a:pPr>
            <a:endParaRPr lang="sl-SI" altLang="sl-SI" sz="1800"/>
          </a:p>
          <a:p>
            <a:pPr eaLnBrk="1" hangingPunct="1">
              <a:spcBef>
                <a:spcPct val="0"/>
              </a:spcBef>
              <a:buFontTx/>
              <a:buNone/>
            </a:pPr>
            <a:r>
              <a:rPr lang="sl-SI" altLang="sl-SI" sz="1800"/>
              <a:t>Unreduced effective stiffness (forces) 	Reduced effective stiffness (50%) S14 </a:t>
            </a:r>
            <a:r>
              <a:rPr lang="sl-SI" altLang="sl-SI" sz="1800">
                <a:latin typeface="Symbol" panose="05050102010706020507" pitchFamily="18" charset="2"/>
              </a:rPr>
              <a:t>m</a:t>
            </a:r>
            <a:r>
              <a:rPr lang="sl-SI" altLang="sl-SI" sz="1800"/>
              <a:t> = 1,86%				S14 </a:t>
            </a:r>
            <a:r>
              <a:rPr lang="sl-SI" altLang="sl-SI" sz="1800">
                <a:latin typeface="Symbol" panose="05050102010706020507" pitchFamily="18" charset="2"/>
              </a:rPr>
              <a:t>m</a:t>
            </a:r>
            <a:r>
              <a:rPr lang="sl-SI" altLang="sl-SI" sz="1800"/>
              <a:t> = 1,01%</a:t>
            </a:r>
          </a:p>
          <a:p>
            <a:pPr eaLnBrk="1" hangingPunct="1">
              <a:spcBef>
                <a:spcPct val="50000"/>
              </a:spcBef>
              <a:buFontTx/>
              <a:buNone/>
            </a:pPr>
            <a:r>
              <a:rPr lang="sl-SI" altLang="sl-SI" sz="1800"/>
              <a:t>S21 </a:t>
            </a:r>
            <a:r>
              <a:rPr lang="sl-SI" altLang="sl-SI" sz="1800">
                <a:latin typeface="Symbol" panose="05050102010706020507" pitchFamily="18" charset="2"/>
              </a:rPr>
              <a:t>m</a:t>
            </a:r>
            <a:r>
              <a:rPr lang="sl-SI" altLang="sl-SI" sz="1800"/>
              <a:t> = 0,50% (minimum)			S21 </a:t>
            </a:r>
            <a:r>
              <a:rPr lang="sl-SI" altLang="sl-SI" sz="1800">
                <a:latin typeface="Symbol" panose="05050102010706020507" pitchFamily="18" charset="2"/>
              </a:rPr>
              <a:t>m</a:t>
            </a:r>
            <a:r>
              <a:rPr lang="sl-SI" altLang="sl-SI" sz="1800"/>
              <a:t> = 0,50% (minimum)</a:t>
            </a:r>
          </a:p>
          <a:p>
            <a:pPr eaLnBrk="1" hangingPunct="1">
              <a:spcBef>
                <a:spcPct val="50000"/>
              </a:spcBef>
              <a:buFontTx/>
              <a:buNone/>
            </a:pPr>
            <a:r>
              <a:rPr lang="sl-SI" altLang="sl-SI" sz="1800"/>
              <a:t>Displacements (reduced eff. stiffness)	Displacements (reduced eff. stiffness)</a:t>
            </a:r>
          </a:p>
          <a:p>
            <a:pPr eaLnBrk="1" hangingPunct="1">
              <a:spcBef>
                <a:spcPct val="50000"/>
              </a:spcBef>
              <a:buFontTx/>
              <a:buNone/>
            </a:pPr>
            <a:r>
              <a:rPr lang="sl-SI" altLang="sl-SI" sz="1800"/>
              <a:t>d</a:t>
            </a:r>
            <a:r>
              <a:rPr lang="sl-SI" altLang="sl-SI" sz="1800" baseline="-25000"/>
              <a:t>e,long</a:t>
            </a:r>
            <a:r>
              <a:rPr lang="sl-SI" altLang="sl-SI" sz="1800"/>
              <a:t> = 21,4 cm				d</a:t>
            </a:r>
            <a:r>
              <a:rPr lang="sl-SI" altLang="sl-SI" sz="1800" baseline="-25000"/>
              <a:t>e,long</a:t>
            </a:r>
            <a:r>
              <a:rPr lang="sl-SI" altLang="sl-SI" sz="1800"/>
              <a:t> = 21,4 cm</a:t>
            </a:r>
          </a:p>
          <a:p>
            <a:pPr eaLnBrk="1" hangingPunct="1">
              <a:spcBef>
                <a:spcPct val="50000"/>
              </a:spcBef>
              <a:buFontTx/>
              <a:buNone/>
            </a:pPr>
            <a:r>
              <a:rPr lang="sl-SI" altLang="sl-SI" sz="1800"/>
              <a:t>d</a:t>
            </a:r>
            <a:r>
              <a:rPr lang="sl-SI" altLang="sl-SI" sz="1800" baseline="-25000"/>
              <a:t>e,tran</a:t>
            </a:r>
            <a:r>
              <a:rPr lang="sl-SI" altLang="sl-SI" sz="1800"/>
              <a:t> = 13,3 cm				d</a:t>
            </a:r>
            <a:r>
              <a:rPr lang="sl-SI" altLang="sl-SI" sz="1800" baseline="-25000"/>
              <a:t>e,tran</a:t>
            </a:r>
            <a:r>
              <a:rPr lang="sl-SI" altLang="sl-SI" sz="1800"/>
              <a:t> = 16,9 cm</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4"/>
          <p:cNvSpPr txBox="1">
            <a:spLocks noChangeArrowheads="1"/>
          </p:cNvSpPr>
          <p:nvPr/>
        </p:nvSpPr>
        <p:spPr bwMode="auto">
          <a:xfrm>
            <a:off x="588963" y="549275"/>
            <a:ext cx="7686675" cy="244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GB" altLang="sl-SI" sz="1800" b="1"/>
              <a:t>Displacements due to the other actions</a:t>
            </a:r>
          </a:p>
          <a:p>
            <a:pPr eaLnBrk="1" hangingPunct="1">
              <a:spcBef>
                <a:spcPct val="50000"/>
              </a:spcBef>
              <a:buFontTx/>
              <a:buNone/>
            </a:pPr>
            <a:r>
              <a:rPr lang="en-GB" altLang="sl-SI" sz="1800"/>
              <a:t>Displacements due to the seismic action should be combined with displacements due to the other actions: </a:t>
            </a:r>
            <a:br>
              <a:rPr lang="en-GB" altLang="sl-SI" sz="1800"/>
            </a:br>
            <a:r>
              <a:rPr lang="en-GB" altLang="sl-SI" sz="1800"/>
              <a:t>a) displacements d</a:t>
            </a:r>
            <a:r>
              <a:rPr lang="en-GB" altLang="sl-SI" sz="1800" baseline="-25000"/>
              <a:t>G</a:t>
            </a:r>
            <a:r>
              <a:rPr lang="en-GB" altLang="sl-SI" sz="1800"/>
              <a:t> due to the permanent and quasi-permanent actions</a:t>
            </a:r>
            <a:br>
              <a:rPr lang="en-GB" altLang="sl-SI" sz="1800"/>
            </a:br>
            <a:r>
              <a:rPr lang="en-GB" altLang="sl-SI" sz="1800"/>
              <a:t>(e.g. pre</a:t>
            </a:r>
            <a:r>
              <a:rPr lang="sl-SI" altLang="sl-SI" sz="1800"/>
              <a:t>-</a:t>
            </a:r>
            <a:r>
              <a:rPr lang="en-GB" altLang="sl-SI" sz="1800"/>
              <a:t>stressing, creep, shrinkage)</a:t>
            </a:r>
          </a:p>
          <a:p>
            <a:pPr eaLnBrk="1" hangingPunct="1">
              <a:spcBef>
                <a:spcPct val="50000"/>
              </a:spcBef>
              <a:buFontTx/>
              <a:buNone/>
            </a:pPr>
            <a:r>
              <a:rPr lang="en-GB" altLang="sl-SI" sz="1800"/>
              <a:t>b) Due to the quasi-permanent temperature effects  </a:t>
            </a:r>
            <a:r>
              <a:rPr lang="en-GB" altLang="sl-SI" sz="1800">
                <a:latin typeface="Symbol" panose="05050102010706020507" pitchFamily="18" charset="2"/>
              </a:rPr>
              <a:t>y</a:t>
            </a:r>
            <a:r>
              <a:rPr lang="en-GB" altLang="sl-SI" sz="1800" baseline="-25000"/>
              <a:t>2</a:t>
            </a:r>
            <a:r>
              <a:rPr lang="en-GB" altLang="sl-SI" sz="1800"/>
              <a:t>d</a:t>
            </a:r>
            <a:r>
              <a:rPr lang="en-GB" altLang="sl-SI" sz="1800" baseline="-25000"/>
              <a:t>T</a:t>
            </a:r>
          </a:p>
          <a:p>
            <a:pPr eaLnBrk="1" hangingPunct="1">
              <a:spcBef>
                <a:spcPct val="50000"/>
              </a:spcBef>
              <a:buFontTx/>
              <a:buNone/>
            </a:pPr>
            <a:endParaRPr lang="en-GB" altLang="sl-SI" sz="180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5"/>
          <p:cNvSpPr txBox="1">
            <a:spLocks noChangeArrowheads="1"/>
          </p:cNvSpPr>
          <p:nvPr/>
        </p:nvSpPr>
        <p:spPr bwMode="auto">
          <a:xfrm>
            <a:off x="615950" y="549275"/>
            <a:ext cx="8328025" cy="169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2400" b="1"/>
              <a:t>Detailing</a:t>
            </a:r>
          </a:p>
          <a:p>
            <a:pPr eaLnBrk="1" hangingPunct="1">
              <a:spcBef>
                <a:spcPct val="50000"/>
              </a:spcBef>
              <a:buFontTx/>
              <a:buNone/>
            </a:pPr>
            <a:r>
              <a:rPr lang="sl-SI" altLang="sl-SI" sz="1800" b="1" i="1">
                <a:solidFill>
                  <a:srgbClr val="FF0000"/>
                </a:solidFill>
              </a:rPr>
              <a:t>Flexural strength at the basement</a:t>
            </a:r>
          </a:p>
          <a:p>
            <a:pPr eaLnBrk="1" hangingPunct="1">
              <a:spcBef>
                <a:spcPct val="50000"/>
              </a:spcBef>
              <a:buFontTx/>
              <a:buNone/>
            </a:pPr>
            <a:r>
              <a:rPr lang="sl-SI" altLang="sl-SI" sz="1800" b="1"/>
              <a:t>Overstrength factor </a:t>
            </a:r>
            <a:r>
              <a:rPr lang="sl-SI" altLang="sl-SI" sz="1800" b="1">
                <a:latin typeface="Symbol" panose="05050102010706020507" pitchFamily="18" charset="2"/>
              </a:rPr>
              <a:t>g</a:t>
            </a:r>
            <a:r>
              <a:rPr lang="sl-SI" altLang="sl-SI" sz="1800" b="1" baseline="-25000"/>
              <a:t>o</a:t>
            </a:r>
          </a:p>
          <a:p>
            <a:pPr eaLnBrk="1" hangingPunct="1">
              <a:spcBef>
                <a:spcPct val="50000"/>
              </a:spcBef>
              <a:buFontTx/>
              <a:buNone/>
            </a:pPr>
            <a:endParaRPr lang="sl-SI" altLang="sl-SI" sz="1800"/>
          </a:p>
        </p:txBody>
      </p:sp>
      <p:graphicFrame>
        <p:nvGraphicFramePr>
          <p:cNvPr id="57347" name="Object 10"/>
          <p:cNvGraphicFramePr>
            <a:graphicFrameLocks noGrp="1" noChangeAspect="1"/>
          </p:cNvGraphicFramePr>
          <p:nvPr>
            <p:ph/>
          </p:nvPr>
        </p:nvGraphicFramePr>
        <p:xfrm>
          <a:off x="849313" y="2695575"/>
          <a:ext cx="3644900" cy="2659063"/>
        </p:xfrm>
        <a:graphic>
          <a:graphicData uri="http://schemas.openxmlformats.org/presentationml/2006/ole">
            <mc:AlternateContent xmlns:mc="http://schemas.openxmlformats.org/markup-compatibility/2006">
              <mc:Choice xmlns:v="urn:schemas-microsoft-com:vml" Requires="v">
                <p:oleObj spid="_x0000_s57353" name="Equation" r:id="rId3" imgW="2438400" imgH="1778000" progId="Equation.3">
                  <p:embed/>
                </p:oleObj>
              </mc:Choice>
              <mc:Fallback>
                <p:oleObj name="Equation" r:id="rId3" imgW="2438400" imgH="1778000" progId="Equation.3">
                  <p:embed/>
                  <p:pic>
                    <p:nvPicPr>
                      <p:cNvPr id="0" name="Object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9313" y="2695575"/>
                        <a:ext cx="3644900" cy="2659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7348" name="Text Box 12"/>
          <p:cNvSpPr txBox="1">
            <a:spLocks noChangeArrowheads="1"/>
          </p:cNvSpPr>
          <p:nvPr/>
        </p:nvSpPr>
        <p:spPr bwMode="auto">
          <a:xfrm>
            <a:off x="849313" y="2312988"/>
            <a:ext cx="327501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Pier S14</a:t>
            </a:r>
          </a:p>
        </p:txBody>
      </p:sp>
      <p:sp>
        <p:nvSpPr>
          <p:cNvPr id="57349" name="Text Box 13"/>
          <p:cNvSpPr txBox="1">
            <a:spLocks noChangeArrowheads="1"/>
          </p:cNvSpPr>
          <p:nvPr/>
        </p:nvSpPr>
        <p:spPr bwMode="auto">
          <a:xfrm>
            <a:off x="849313" y="3829050"/>
            <a:ext cx="327501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Pier S21</a:t>
            </a:r>
          </a:p>
        </p:txBody>
      </p:sp>
      <p:sp>
        <p:nvSpPr>
          <p:cNvPr id="57350" name="Text Box 14"/>
          <p:cNvSpPr txBox="1">
            <a:spLocks noChangeArrowheads="1"/>
          </p:cNvSpPr>
          <p:nvPr/>
        </p:nvSpPr>
        <p:spPr bwMode="auto">
          <a:xfrm>
            <a:off x="5657850" y="2443163"/>
            <a:ext cx="3468688" cy="230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Opomba: </a:t>
            </a:r>
          </a:p>
          <a:p>
            <a:pPr eaLnBrk="1" hangingPunct="1">
              <a:spcBef>
                <a:spcPct val="50000"/>
              </a:spcBef>
              <a:buFontTx/>
              <a:buNone/>
            </a:pPr>
            <a:r>
              <a:rPr lang="sl-SI" altLang="sl-SI" sz="1800"/>
              <a:t>Normalized axial force is less than 0,2; Special confinement reinforcement is not required 6.2.4(4)</a:t>
            </a:r>
          </a:p>
          <a:p>
            <a:pPr eaLnBrk="1" hangingPunct="1">
              <a:spcBef>
                <a:spcPct val="50000"/>
              </a:spcBef>
              <a:buFontTx/>
              <a:buNone/>
            </a:pPr>
            <a:r>
              <a:rPr lang="sl-SI" altLang="sl-SI" sz="1800"/>
              <a:t>Therefore, the overstrength factor amounts to 1,35</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2" name="Group 77"/>
          <p:cNvGrpSpPr>
            <a:grpSpLocks/>
          </p:cNvGrpSpPr>
          <p:nvPr/>
        </p:nvGrpSpPr>
        <p:grpSpPr bwMode="auto">
          <a:xfrm>
            <a:off x="858838" y="1449388"/>
            <a:ext cx="6550025" cy="1331912"/>
            <a:chOff x="541" y="913"/>
            <a:chExt cx="4126" cy="839"/>
          </a:xfrm>
        </p:grpSpPr>
        <p:sp>
          <p:nvSpPr>
            <p:cNvPr id="10246" name="Line 5"/>
            <p:cNvSpPr>
              <a:spLocks noChangeShapeType="1"/>
            </p:cNvSpPr>
            <p:nvPr/>
          </p:nvSpPr>
          <p:spPr bwMode="auto">
            <a:xfrm>
              <a:off x="639" y="1208"/>
              <a:ext cx="393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0247" name="Line 6"/>
            <p:cNvSpPr>
              <a:spLocks noChangeShapeType="1"/>
            </p:cNvSpPr>
            <p:nvPr/>
          </p:nvSpPr>
          <p:spPr bwMode="auto">
            <a:xfrm>
              <a:off x="1376" y="1208"/>
              <a:ext cx="0" cy="31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0248" name="Line 7"/>
            <p:cNvSpPr>
              <a:spLocks noChangeShapeType="1"/>
            </p:cNvSpPr>
            <p:nvPr/>
          </p:nvSpPr>
          <p:spPr bwMode="auto">
            <a:xfrm>
              <a:off x="3833" y="1208"/>
              <a:ext cx="0" cy="31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0249" name="Line 8"/>
            <p:cNvSpPr>
              <a:spLocks noChangeShapeType="1"/>
            </p:cNvSpPr>
            <p:nvPr/>
          </p:nvSpPr>
          <p:spPr bwMode="auto">
            <a:xfrm>
              <a:off x="2604" y="1208"/>
              <a:ext cx="0" cy="47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0250" name="Line 9"/>
            <p:cNvSpPr>
              <a:spLocks noChangeShapeType="1"/>
            </p:cNvSpPr>
            <p:nvPr/>
          </p:nvSpPr>
          <p:spPr bwMode="auto">
            <a:xfrm>
              <a:off x="1326" y="1525"/>
              <a:ext cx="9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0251" name="Line 10"/>
            <p:cNvSpPr>
              <a:spLocks noChangeShapeType="1"/>
            </p:cNvSpPr>
            <p:nvPr/>
          </p:nvSpPr>
          <p:spPr bwMode="auto">
            <a:xfrm>
              <a:off x="2556" y="1684"/>
              <a:ext cx="9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0252" name="Line 11"/>
            <p:cNvSpPr>
              <a:spLocks noChangeShapeType="1"/>
            </p:cNvSpPr>
            <p:nvPr/>
          </p:nvSpPr>
          <p:spPr bwMode="auto">
            <a:xfrm>
              <a:off x="3783" y="1525"/>
              <a:ext cx="9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0253" name="Oval 12"/>
            <p:cNvSpPr>
              <a:spLocks noChangeArrowheads="1"/>
            </p:cNvSpPr>
            <p:nvPr/>
          </p:nvSpPr>
          <p:spPr bwMode="auto">
            <a:xfrm>
              <a:off x="1351" y="1208"/>
              <a:ext cx="50" cy="45"/>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0254" name="Oval 13"/>
            <p:cNvSpPr>
              <a:spLocks noChangeArrowheads="1"/>
            </p:cNvSpPr>
            <p:nvPr/>
          </p:nvSpPr>
          <p:spPr bwMode="auto">
            <a:xfrm>
              <a:off x="2579" y="1208"/>
              <a:ext cx="50" cy="45"/>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0255" name="Oval 14"/>
            <p:cNvSpPr>
              <a:spLocks noChangeArrowheads="1"/>
            </p:cNvSpPr>
            <p:nvPr/>
          </p:nvSpPr>
          <p:spPr bwMode="auto">
            <a:xfrm>
              <a:off x="3808" y="1208"/>
              <a:ext cx="50" cy="45"/>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0256" name="Rectangle 15" descr="Light upward diagonal"/>
            <p:cNvSpPr>
              <a:spLocks noChangeArrowheads="1"/>
            </p:cNvSpPr>
            <p:nvPr/>
          </p:nvSpPr>
          <p:spPr bwMode="auto">
            <a:xfrm>
              <a:off x="1265" y="1525"/>
              <a:ext cx="221" cy="68"/>
            </a:xfrm>
            <a:prstGeom prst="rect">
              <a:avLst/>
            </a:prstGeom>
            <a:blipFill dpi="0" rotWithShape="0">
              <a:blip r:embed="rId2"/>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0257" name="Rectangle 16" descr="Light upward diagonal"/>
            <p:cNvSpPr>
              <a:spLocks noChangeArrowheads="1"/>
            </p:cNvSpPr>
            <p:nvPr/>
          </p:nvSpPr>
          <p:spPr bwMode="auto">
            <a:xfrm>
              <a:off x="2494" y="1684"/>
              <a:ext cx="221" cy="68"/>
            </a:xfrm>
            <a:prstGeom prst="rect">
              <a:avLst/>
            </a:prstGeom>
            <a:blipFill dpi="0" rotWithShape="0">
              <a:blip r:embed="rId2"/>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0258" name="Rectangle 17" descr="Light upward diagonal"/>
            <p:cNvSpPr>
              <a:spLocks noChangeArrowheads="1"/>
            </p:cNvSpPr>
            <p:nvPr/>
          </p:nvSpPr>
          <p:spPr bwMode="auto">
            <a:xfrm>
              <a:off x="3722" y="1525"/>
              <a:ext cx="221" cy="68"/>
            </a:xfrm>
            <a:prstGeom prst="rect">
              <a:avLst/>
            </a:prstGeom>
            <a:blipFill dpi="0" rotWithShape="0">
              <a:blip r:embed="rId2"/>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grpSp>
          <p:nvGrpSpPr>
            <p:cNvPr id="10259" name="Group 18"/>
            <p:cNvGrpSpPr>
              <a:grpSpLocks/>
            </p:cNvGrpSpPr>
            <p:nvPr/>
          </p:nvGrpSpPr>
          <p:grpSpPr bwMode="auto">
            <a:xfrm>
              <a:off x="541" y="1208"/>
              <a:ext cx="196" cy="136"/>
              <a:chOff x="2313" y="3181"/>
              <a:chExt cx="181" cy="136"/>
            </a:xfrm>
          </p:grpSpPr>
          <p:sp>
            <p:nvSpPr>
              <p:cNvPr id="10287" name="Line 19"/>
              <p:cNvSpPr>
                <a:spLocks noChangeShapeType="1"/>
              </p:cNvSpPr>
              <p:nvPr/>
            </p:nvSpPr>
            <p:spPr bwMode="auto">
              <a:xfrm>
                <a:off x="2313" y="3317"/>
                <a:ext cx="1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0288" name="Line 20"/>
              <p:cNvSpPr>
                <a:spLocks noChangeShapeType="1"/>
              </p:cNvSpPr>
              <p:nvPr/>
            </p:nvSpPr>
            <p:spPr bwMode="auto">
              <a:xfrm flipV="1">
                <a:off x="2426" y="3249"/>
                <a:ext cx="68" cy="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0289" name="Line 21"/>
              <p:cNvSpPr>
                <a:spLocks noChangeShapeType="1"/>
              </p:cNvSpPr>
              <p:nvPr/>
            </p:nvSpPr>
            <p:spPr bwMode="auto">
              <a:xfrm flipV="1">
                <a:off x="2313" y="3249"/>
                <a:ext cx="68" cy="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0290" name="Line 22"/>
              <p:cNvSpPr>
                <a:spLocks noChangeShapeType="1"/>
              </p:cNvSpPr>
              <p:nvPr/>
            </p:nvSpPr>
            <p:spPr bwMode="auto">
              <a:xfrm>
                <a:off x="2381" y="3249"/>
                <a:ext cx="1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0291" name="Line 23"/>
              <p:cNvSpPr>
                <a:spLocks noChangeShapeType="1"/>
              </p:cNvSpPr>
              <p:nvPr/>
            </p:nvSpPr>
            <p:spPr bwMode="auto">
              <a:xfrm>
                <a:off x="2381" y="3181"/>
                <a:ext cx="68" cy="2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0292" name="Line 24"/>
              <p:cNvSpPr>
                <a:spLocks noChangeShapeType="1"/>
              </p:cNvSpPr>
              <p:nvPr/>
            </p:nvSpPr>
            <p:spPr bwMode="auto">
              <a:xfrm flipV="1">
                <a:off x="2404" y="3203"/>
                <a:ext cx="68" cy="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0293" name="AutoShape 25"/>
              <p:cNvSpPr>
                <a:spLocks noChangeArrowheads="1"/>
              </p:cNvSpPr>
              <p:nvPr/>
            </p:nvSpPr>
            <p:spPr bwMode="auto">
              <a:xfrm>
                <a:off x="2313" y="3181"/>
                <a:ext cx="113" cy="90"/>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grpSp>
        <p:grpSp>
          <p:nvGrpSpPr>
            <p:cNvPr id="10260" name="Group 26"/>
            <p:cNvGrpSpPr>
              <a:grpSpLocks/>
            </p:cNvGrpSpPr>
            <p:nvPr/>
          </p:nvGrpSpPr>
          <p:grpSpPr bwMode="auto">
            <a:xfrm>
              <a:off x="4471" y="1208"/>
              <a:ext cx="196" cy="136"/>
              <a:chOff x="2313" y="3181"/>
              <a:chExt cx="181" cy="136"/>
            </a:xfrm>
          </p:grpSpPr>
          <p:sp>
            <p:nvSpPr>
              <p:cNvPr id="10280" name="Line 27"/>
              <p:cNvSpPr>
                <a:spLocks noChangeShapeType="1"/>
              </p:cNvSpPr>
              <p:nvPr/>
            </p:nvSpPr>
            <p:spPr bwMode="auto">
              <a:xfrm>
                <a:off x="2313" y="3317"/>
                <a:ext cx="1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0281" name="Line 28"/>
              <p:cNvSpPr>
                <a:spLocks noChangeShapeType="1"/>
              </p:cNvSpPr>
              <p:nvPr/>
            </p:nvSpPr>
            <p:spPr bwMode="auto">
              <a:xfrm flipV="1">
                <a:off x="2426" y="3249"/>
                <a:ext cx="68" cy="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0282" name="Line 29"/>
              <p:cNvSpPr>
                <a:spLocks noChangeShapeType="1"/>
              </p:cNvSpPr>
              <p:nvPr/>
            </p:nvSpPr>
            <p:spPr bwMode="auto">
              <a:xfrm flipV="1">
                <a:off x="2313" y="3249"/>
                <a:ext cx="68" cy="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0283" name="Line 30"/>
              <p:cNvSpPr>
                <a:spLocks noChangeShapeType="1"/>
              </p:cNvSpPr>
              <p:nvPr/>
            </p:nvSpPr>
            <p:spPr bwMode="auto">
              <a:xfrm>
                <a:off x="2381" y="3249"/>
                <a:ext cx="1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0284" name="Line 31"/>
              <p:cNvSpPr>
                <a:spLocks noChangeShapeType="1"/>
              </p:cNvSpPr>
              <p:nvPr/>
            </p:nvSpPr>
            <p:spPr bwMode="auto">
              <a:xfrm>
                <a:off x="2381" y="3181"/>
                <a:ext cx="68" cy="2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0285" name="Line 32"/>
              <p:cNvSpPr>
                <a:spLocks noChangeShapeType="1"/>
              </p:cNvSpPr>
              <p:nvPr/>
            </p:nvSpPr>
            <p:spPr bwMode="auto">
              <a:xfrm flipV="1">
                <a:off x="2404" y="3203"/>
                <a:ext cx="68" cy="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0286" name="AutoShape 33"/>
              <p:cNvSpPr>
                <a:spLocks noChangeArrowheads="1"/>
              </p:cNvSpPr>
              <p:nvPr/>
            </p:nvSpPr>
            <p:spPr bwMode="auto">
              <a:xfrm>
                <a:off x="2313" y="3181"/>
                <a:ext cx="113" cy="90"/>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grpSp>
        <p:sp>
          <p:nvSpPr>
            <p:cNvPr id="10261" name="Line 44"/>
            <p:cNvSpPr>
              <a:spLocks noChangeShapeType="1"/>
            </p:cNvSpPr>
            <p:nvPr/>
          </p:nvSpPr>
          <p:spPr bwMode="auto">
            <a:xfrm>
              <a:off x="2899" y="1208"/>
              <a:ext cx="17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0262" name="Text Box 56"/>
            <p:cNvSpPr txBox="1">
              <a:spLocks noChangeArrowheads="1"/>
            </p:cNvSpPr>
            <p:nvPr/>
          </p:nvSpPr>
          <p:spPr bwMode="auto">
            <a:xfrm>
              <a:off x="1155" y="954"/>
              <a:ext cx="41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S14</a:t>
              </a:r>
            </a:p>
          </p:txBody>
        </p:sp>
        <p:sp>
          <p:nvSpPr>
            <p:cNvPr id="10263" name="Text Box 57"/>
            <p:cNvSpPr txBox="1">
              <a:spLocks noChangeArrowheads="1"/>
            </p:cNvSpPr>
            <p:nvPr/>
          </p:nvSpPr>
          <p:spPr bwMode="auto">
            <a:xfrm>
              <a:off x="2395" y="936"/>
              <a:ext cx="41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S21</a:t>
              </a:r>
            </a:p>
          </p:txBody>
        </p:sp>
        <p:sp>
          <p:nvSpPr>
            <p:cNvPr id="10264" name="Text Box 58"/>
            <p:cNvSpPr txBox="1">
              <a:spLocks noChangeArrowheads="1"/>
            </p:cNvSpPr>
            <p:nvPr/>
          </p:nvSpPr>
          <p:spPr bwMode="auto">
            <a:xfrm>
              <a:off x="3624" y="936"/>
              <a:ext cx="41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S14</a:t>
              </a:r>
            </a:p>
          </p:txBody>
        </p:sp>
        <p:grpSp>
          <p:nvGrpSpPr>
            <p:cNvPr id="10265" name="Group 59"/>
            <p:cNvGrpSpPr>
              <a:grpSpLocks/>
            </p:cNvGrpSpPr>
            <p:nvPr/>
          </p:nvGrpSpPr>
          <p:grpSpPr bwMode="auto">
            <a:xfrm>
              <a:off x="2973" y="913"/>
              <a:ext cx="614" cy="574"/>
              <a:chOff x="4626" y="955"/>
              <a:chExt cx="567" cy="574"/>
            </a:xfrm>
          </p:grpSpPr>
          <p:grpSp>
            <p:nvGrpSpPr>
              <p:cNvPr id="10273" name="Group 60"/>
              <p:cNvGrpSpPr>
                <a:grpSpLocks/>
              </p:cNvGrpSpPr>
              <p:nvPr/>
            </p:nvGrpSpPr>
            <p:grpSpPr bwMode="auto">
              <a:xfrm>
                <a:off x="4740" y="1071"/>
                <a:ext cx="340" cy="295"/>
                <a:chOff x="4740" y="1071"/>
                <a:chExt cx="340" cy="295"/>
              </a:xfrm>
            </p:grpSpPr>
            <p:sp>
              <p:nvSpPr>
                <p:cNvPr id="10277" name="Line 61"/>
                <p:cNvSpPr>
                  <a:spLocks noChangeShapeType="1"/>
                </p:cNvSpPr>
                <p:nvPr/>
              </p:nvSpPr>
              <p:spPr bwMode="auto">
                <a:xfrm>
                  <a:off x="4830" y="1253"/>
                  <a:ext cx="25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0278" name="Line 62"/>
                <p:cNvSpPr>
                  <a:spLocks noChangeShapeType="1"/>
                </p:cNvSpPr>
                <p:nvPr/>
              </p:nvSpPr>
              <p:spPr bwMode="auto">
                <a:xfrm flipV="1">
                  <a:off x="4830" y="1071"/>
                  <a:ext cx="0" cy="18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0279" name="Line 63"/>
                <p:cNvSpPr>
                  <a:spLocks noChangeShapeType="1"/>
                </p:cNvSpPr>
                <p:nvPr/>
              </p:nvSpPr>
              <p:spPr bwMode="auto">
                <a:xfrm flipH="1">
                  <a:off x="4740" y="1253"/>
                  <a:ext cx="90" cy="11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grpSp>
          <p:sp>
            <p:nvSpPr>
              <p:cNvPr id="10274" name="Text Box 64"/>
              <p:cNvSpPr txBox="1">
                <a:spLocks noChangeArrowheads="1"/>
              </p:cNvSpPr>
              <p:nvPr/>
            </p:nvSpPr>
            <p:spPr bwMode="auto">
              <a:xfrm>
                <a:off x="4921" y="1049"/>
                <a:ext cx="27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x</a:t>
                </a:r>
              </a:p>
            </p:txBody>
          </p:sp>
          <p:sp>
            <p:nvSpPr>
              <p:cNvPr id="10275" name="Text Box 65"/>
              <p:cNvSpPr txBox="1">
                <a:spLocks noChangeArrowheads="1"/>
              </p:cNvSpPr>
              <p:nvPr/>
            </p:nvSpPr>
            <p:spPr bwMode="auto">
              <a:xfrm>
                <a:off x="4626" y="955"/>
                <a:ext cx="27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y</a:t>
                </a:r>
              </a:p>
            </p:txBody>
          </p:sp>
          <p:sp>
            <p:nvSpPr>
              <p:cNvPr id="10276" name="Text Box 66"/>
              <p:cNvSpPr txBox="1">
                <a:spLocks noChangeArrowheads="1"/>
              </p:cNvSpPr>
              <p:nvPr/>
            </p:nvSpPr>
            <p:spPr bwMode="auto">
              <a:xfrm>
                <a:off x="4717" y="1298"/>
                <a:ext cx="27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z</a:t>
                </a:r>
              </a:p>
            </p:txBody>
          </p:sp>
        </p:grpSp>
        <p:grpSp>
          <p:nvGrpSpPr>
            <p:cNvPr id="10266" name="Group 68"/>
            <p:cNvGrpSpPr>
              <a:grpSpLocks/>
            </p:cNvGrpSpPr>
            <p:nvPr/>
          </p:nvGrpSpPr>
          <p:grpSpPr bwMode="auto">
            <a:xfrm rot="-5400000">
              <a:off x="2400" y="1286"/>
              <a:ext cx="340" cy="320"/>
              <a:chOff x="4740" y="1071"/>
              <a:chExt cx="340" cy="295"/>
            </a:xfrm>
          </p:grpSpPr>
          <p:sp>
            <p:nvSpPr>
              <p:cNvPr id="10270" name="Line 69"/>
              <p:cNvSpPr>
                <a:spLocks noChangeShapeType="1"/>
              </p:cNvSpPr>
              <p:nvPr/>
            </p:nvSpPr>
            <p:spPr bwMode="auto">
              <a:xfrm>
                <a:off x="4830" y="1253"/>
                <a:ext cx="25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0271" name="Line 70"/>
              <p:cNvSpPr>
                <a:spLocks noChangeShapeType="1"/>
              </p:cNvSpPr>
              <p:nvPr/>
            </p:nvSpPr>
            <p:spPr bwMode="auto">
              <a:xfrm flipV="1">
                <a:off x="4830" y="1071"/>
                <a:ext cx="0" cy="18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0272" name="Line 71"/>
              <p:cNvSpPr>
                <a:spLocks noChangeShapeType="1"/>
              </p:cNvSpPr>
              <p:nvPr/>
            </p:nvSpPr>
            <p:spPr bwMode="auto">
              <a:xfrm flipH="1">
                <a:off x="4740" y="1253"/>
                <a:ext cx="90" cy="11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grpSp>
        <p:sp>
          <p:nvSpPr>
            <p:cNvPr id="10267" name="Text Box 72"/>
            <p:cNvSpPr txBox="1">
              <a:spLocks noChangeArrowheads="1"/>
            </p:cNvSpPr>
            <p:nvPr/>
          </p:nvSpPr>
          <p:spPr bwMode="auto">
            <a:xfrm rot="10800000">
              <a:off x="2310" y="1271"/>
              <a:ext cx="29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x</a:t>
              </a:r>
            </a:p>
          </p:txBody>
        </p:sp>
        <p:sp>
          <p:nvSpPr>
            <p:cNvPr id="10268" name="Text Box 73"/>
            <p:cNvSpPr txBox="1">
              <a:spLocks noChangeArrowheads="1"/>
            </p:cNvSpPr>
            <p:nvPr/>
          </p:nvSpPr>
          <p:spPr bwMode="auto">
            <a:xfrm>
              <a:off x="2285" y="1476"/>
              <a:ext cx="29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y</a:t>
              </a:r>
            </a:p>
          </p:txBody>
        </p:sp>
        <p:sp>
          <p:nvSpPr>
            <p:cNvPr id="10269" name="Text Box 74"/>
            <p:cNvSpPr txBox="1">
              <a:spLocks noChangeArrowheads="1"/>
            </p:cNvSpPr>
            <p:nvPr/>
          </p:nvSpPr>
          <p:spPr bwMode="auto">
            <a:xfrm rot="10800000" flipH="1">
              <a:off x="2556" y="1387"/>
              <a:ext cx="29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z</a:t>
              </a:r>
            </a:p>
          </p:txBody>
        </p:sp>
      </p:grpSp>
      <p:sp>
        <p:nvSpPr>
          <p:cNvPr id="10243" name="Text Box 75"/>
          <p:cNvSpPr txBox="1">
            <a:spLocks noChangeArrowheads="1"/>
          </p:cNvSpPr>
          <p:nvPr/>
        </p:nvSpPr>
        <p:spPr bwMode="auto">
          <a:xfrm>
            <a:off x="877888" y="765175"/>
            <a:ext cx="709771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Coordinate systems</a:t>
            </a:r>
          </a:p>
        </p:txBody>
      </p:sp>
      <p:sp>
        <p:nvSpPr>
          <p:cNvPr id="10244" name="Text Box 76"/>
          <p:cNvSpPr txBox="1">
            <a:spLocks noChangeArrowheads="1"/>
          </p:cNvSpPr>
          <p:nvPr/>
        </p:nvSpPr>
        <p:spPr bwMode="auto">
          <a:xfrm>
            <a:off x="858838" y="3249613"/>
            <a:ext cx="7097712" cy="325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Actions</a:t>
            </a:r>
          </a:p>
          <a:p>
            <a:pPr eaLnBrk="1" hangingPunct="1">
              <a:spcBef>
                <a:spcPct val="50000"/>
              </a:spcBef>
              <a:buFontTx/>
              <a:buNone/>
            </a:pPr>
            <a:r>
              <a:rPr lang="sl-SI" altLang="sl-SI" sz="1800"/>
              <a:t>Dead load - superstructure g = 295 kN/m</a:t>
            </a:r>
          </a:p>
          <a:p>
            <a:pPr eaLnBrk="1" hangingPunct="1">
              <a:spcBef>
                <a:spcPct val="50000"/>
              </a:spcBef>
              <a:buFontTx/>
              <a:buNone/>
            </a:pPr>
            <a:r>
              <a:rPr lang="sl-SI" altLang="sl-SI" sz="1800"/>
              <a:t>Weight of piers g</a:t>
            </a:r>
            <a:r>
              <a:rPr lang="sl-SI" altLang="sl-SI" sz="1800" baseline="-25000"/>
              <a:t>s</a:t>
            </a:r>
            <a:r>
              <a:rPr lang="sl-SI" altLang="sl-SI" sz="1800"/>
              <a:t> = 94 kN/m</a:t>
            </a:r>
          </a:p>
          <a:p>
            <a:pPr eaLnBrk="1" hangingPunct="1">
              <a:spcBef>
                <a:spcPct val="50000"/>
              </a:spcBef>
              <a:buFontTx/>
              <a:buNone/>
            </a:pPr>
            <a:endParaRPr lang="sl-SI" altLang="sl-SI" sz="1800"/>
          </a:p>
          <a:p>
            <a:pPr eaLnBrk="1" hangingPunct="1">
              <a:spcBef>
                <a:spcPct val="50000"/>
              </a:spcBef>
              <a:buFontTx/>
              <a:buNone/>
            </a:pPr>
            <a:r>
              <a:rPr lang="sl-SI" altLang="sl-SI" sz="1800"/>
              <a:t>Masses</a:t>
            </a:r>
          </a:p>
          <a:p>
            <a:pPr eaLnBrk="1" hangingPunct="1">
              <a:spcBef>
                <a:spcPct val="50000"/>
              </a:spcBef>
              <a:buFontTx/>
              <a:buNone/>
            </a:pPr>
            <a:r>
              <a:rPr lang="sl-SI" altLang="sl-SI" sz="1800"/>
              <a:t>Bridge of II. importance class – only dead load is taken into account</a:t>
            </a:r>
          </a:p>
          <a:p>
            <a:pPr eaLnBrk="1" hangingPunct="1">
              <a:spcBef>
                <a:spcPct val="50000"/>
              </a:spcBef>
              <a:buFontTx/>
              <a:buNone/>
            </a:pPr>
            <a:r>
              <a:rPr lang="sl-SI" altLang="sl-SI" sz="1800"/>
              <a:t>Mass - deck M</a:t>
            </a:r>
            <a:r>
              <a:rPr lang="sl-SI" altLang="sl-SI" sz="1800" baseline="-25000"/>
              <a:t>p</a:t>
            </a:r>
            <a:r>
              <a:rPr lang="sl-SI" altLang="sl-SI" sz="1800"/>
              <a:t> = g / 9,81 = 295 / 9,81 = 30 t/m</a:t>
            </a:r>
          </a:p>
          <a:p>
            <a:pPr eaLnBrk="1" hangingPunct="1">
              <a:spcBef>
                <a:spcPct val="50000"/>
              </a:spcBef>
              <a:buFontTx/>
              <a:buNone/>
            </a:pPr>
            <a:r>
              <a:rPr lang="sl-SI" altLang="sl-SI" sz="1800"/>
              <a:t>Mass - piers M</a:t>
            </a:r>
            <a:r>
              <a:rPr lang="sl-SI" altLang="sl-SI" sz="1800" baseline="-25000"/>
              <a:t>s</a:t>
            </a:r>
            <a:r>
              <a:rPr lang="sl-SI" altLang="sl-SI" sz="1800"/>
              <a:t> = g</a:t>
            </a:r>
            <a:r>
              <a:rPr lang="sl-SI" altLang="sl-SI" sz="1800" baseline="-25000"/>
              <a:t>s</a:t>
            </a:r>
            <a:r>
              <a:rPr lang="sl-SI" altLang="sl-SI" sz="1800"/>
              <a:t> /9,81 = 94 / 9,81 = 9,6 t/m</a:t>
            </a:r>
          </a:p>
        </p:txBody>
      </p:sp>
      <p:sp>
        <p:nvSpPr>
          <p:cNvPr id="10245" name="Text Box 78"/>
          <p:cNvSpPr txBox="1">
            <a:spLocks noChangeArrowheads="1"/>
          </p:cNvSpPr>
          <p:nvPr/>
        </p:nvSpPr>
        <p:spPr bwMode="auto">
          <a:xfrm>
            <a:off x="849313" y="190500"/>
            <a:ext cx="78517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2400" b="1"/>
              <a:t>Analysis</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4"/>
          <p:cNvSpPr txBox="1">
            <a:spLocks noChangeArrowheads="1"/>
          </p:cNvSpPr>
          <p:nvPr/>
        </p:nvSpPr>
        <p:spPr bwMode="auto">
          <a:xfrm>
            <a:off x="849313" y="349250"/>
            <a:ext cx="6230937" cy="6145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b="1"/>
              <a:t>Flexural strength at the basement</a:t>
            </a:r>
          </a:p>
          <a:p>
            <a:pPr eaLnBrk="1" hangingPunct="1">
              <a:spcBef>
                <a:spcPct val="50000"/>
              </a:spcBef>
              <a:buFontTx/>
              <a:buNone/>
            </a:pPr>
            <a:r>
              <a:rPr lang="sl-SI" altLang="sl-SI" sz="1800" i="1"/>
              <a:t>Pier S14</a:t>
            </a:r>
          </a:p>
          <a:p>
            <a:pPr eaLnBrk="1" hangingPunct="1">
              <a:spcBef>
                <a:spcPct val="50000"/>
              </a:spcBef>
              <a:buFontTx/>
              <a:buNone/>
            </a:pPr>
            <a:r>
              <a:rPr lang="sl-SI" altLang="sl-SI" sz="1800"/>
              <a:t>Transverse direction</a:t>
            </a:r>
          </a:p>
          <a:p>
            <a:pPr eaLnBrk="1" hangingPunct="1">
              <a:spcBef>
                <a:spcPct val="50000"/>
              </a:spcBef>
              <a:buFontTx/>
              <a:buNone/>
            </a:pPr>
            <a:r>
              <a:rPr lang="sl-SI" altLang="sl-SI" sz="1800"/>
              <a:t>M</a:t>
            </a:r>
            <a:r>
              <a:rPr lang="sl-SI" altLang="sl-SI" sz="1800" baseline="-25000"/>
              <a:t>Rd</a:t>
            </a:r>
            <a:r>
              <a:rPr lang="sl-SI" altLang="sl-SI" sz="1800"/>
              <a:t> = 56500 kNm</a:t>
            </a:r>
          </a:p>
          <a:p>
            <a:pPr eaLnBrk="1" hangingPunct="1">
              <a:spcBef>
                <a:spcPct val="50000"/>
              </a:spcBef>
              <a:buFontTx/>
              <a:buNone/>
            </a:pPr>
            <a:r>
              <a:rPr lang="sl-SI" altLang="sl-SI" sz="1800"/>
              <a:t>M</a:t>
            </a:r>
            <a:r>
              <a:rPr lang="sl-SI" altLang="sl-SI" sz="1800" baseline="-25000"/>
              <a:t>o</a:t>
            </a:r>
            <a:r>
              <a:rPr lang="sl-SI" altLang="sl-SI" sz="1800"/>
              <a:t> = </a:t>
            </a:r>
            <a:r>
              <a:rPr lang="sl-SI" altLang="sl-SI" sz="1800">
                <a:latin typeface="Symbol" panose="05050102010706020507" pitchFamily="18" charset="2"/>
              </a:rPr>
              <a:t>g</a:t>
            </a:r>
            <a:r>
              <a:rPr lang="sl-SI" altLang="sl-SI" sz="1800" baseline="-25000"/>
              <a:t>0</a:t>
            </a:r>
            <a:r>
              <a:rPr lang="sl-SI" altLang="sl-SI" sz="1800"/>
              <a:t> M</a:t>
            </a:r>
            <a:r>
              <a:rPr lang="sl-SI" altLang="sl-SI" sz="1800" baseline="-25000"/>
              <a:t>Rd</a:t>
            </a:r>
            <a:r>
              <a:rPr lang="sl-SI" altLang="sl-SI" sz="1800"/>
              <a:t> = 1,35</a:t>
            </a:r>
            <a:r>
              <a:rPr lang="sl-SI" altLang="sl-SI" sz="1800">
                <a:cs typeface="Arial" panose="020B0604020202020204" pitchFamily="34" charset="0"/>
              </a:rPr>
              <a:t>∙56500 = 76275 kNm</a:t>
            </a:r>
          </a:p>
          <a:p>
            <a:pPr eaLnBrk="1" hangingPunct="1">
              <a:spcBef>
                <a:spcPct val="50000"/>
              </a:spcBef>
              <a:buFontTx/>
              <a:buNone/>
            </a:pPr>
            <a:r>
              <a:rPr lang="sl-SI" altLang="sl-SI" sz="1800"/>
              <a:t>Longitudinal direction</a:t>
            </a:r>
          </a:p>
          <a:p>
            <a:pPr eaLnBrk="1" hangingPunct="1">
              <a:spcBef>
                <a:spcPct val="50000"/>
              </a:spcBef>
              <a:buFontTx/>
              <a:buNone/>
            </a:pPr>
            <a:r>
              <a:rPr lang="sl-SI" altLang="sl-SI" sz="1800"/>
              <a:t>M</a:t>
            </a:r>
            <a:r>
              <a:rPr lang="sl-SI" altLang="sl-SI" sz="1800" baseline="-25000"/>
              <a:t>Rd</a:t>
            </a:r>
            <a:r>
              <a:rPr lang="sl-SI" altLang="sl-SI" sz="1800"/>
              <a:t> = 33500 kNm</a:t>
            </a:r>
          </a:p>
          <a:p>
            <a:pPr eaLnBrk="1" hangingPunct="1">
              <a:spcBef>
                <a:spcPct val="50000"/>
              </a:spcBef>
              <a:buFontTx/>
              <a:buNone/>
            </a:pPr>
            <a:r>
              <a:rPr lang="sl-SI" altLang="sl-SI" sz="1800"/>
              <a:t>M</a:t>
            </a:r>
            <a:r>
              <a:rPr lang="sl-SI" altLang="sl-SI" sz="1800" baseline="-25000"/>
              <a:t>o</a:t>
            </a:r>
            <a:r>
              <a:rPr lang="sl-SI" altLang="sl-SI" sz="1800"/>
              <a:t> = </a:t>
            </a:r>
            <a:r>
              <a:rPr lang="sl-SI" altLang="sl-SI" sz="1800">
                <a:latin typeface="Symbol" panose="05050102010706020507" pitchFamily="18" charset="2"/>
              </a:rPr>
              <a:t>g</a:t>
            </a:r>
            <a:r>
              <a:rPr lang="sl-SI" altLang="sl-SI" sz="1800" baseline="-25000"/>
              <a:t>0</a:t>
            </a:r>
            <a:r>
              <a:rPr lang="sl-SI" altLang="sl-SI" sz="1800"/>
              <a:t> M</a:t>
            </a:r>
            <a:r>
              <a:rPr lang="sl-SI" altLang="sl-SI" sz="1800" baseline="-25000"/>
              <a:t>Rd</a:t>
            </a:r>
            <a:r>
              <a:rPr lang="sl-SI" altLang="sl-SI" sz="1800"/>
              <a:t> = 1,35</a:t>
            </a:r>
            <a:r>
              <a:rPr lang="sl-SI" altLang="sl-SI" sz="1800">
                <a:cs typeface="Arial" panose="020B0604020202020204" pitchFamily="34" charset="0"/>
              </a:rPr>
              <a:t>∙33500 = 45225 kNm</a:t>
            </a:r>
          </a:p>
          <a:p>
            <a:pPr eaLnBrk="1" hangingPunct="1">
              <a:spcBef>
                <a:spcPct val="50000"/>
              </a:spcBef>
              <a:buFontTx/>
              <a:buNone/>
            </a:pPr>
            <a:r>
              <a:rPr lang="sl-SI" altLang="sl-SI" sz="1800" i="1">
                <a:cs typeface="Arial" panose="020B0604020202020204" pitchFamily="34" charset="0"/>
              </a:rPr>
              <a:t>Pier S21</a:t>
            </a:r>
          </a:p>
          <a:p>
            <a:pPr eaLnBrk="1" hangingPunct="1">
              <a:spcBef>
                <a:spcPct val="50000"/>
              </a:spcBef>
              <a:buFontTx/>
              <a:buNone/>
            </a:pPr>
            <a:r>
              <a:rPr lang="sl-SI" altLang="sl-SI" sz="1800"/>
              <a:t>Transverse direction</a:t>
            </a:r>
          </a:p>
          <a:p>
            <a:pPr eaLnBrk="1" hangingPunct="1">
              <a:spcBef>
                <a:spcPct val="50000"/>
              </a:spcBef>
              <a:buFontTx/>
              <a:buNone/>
            </a:pPr>
            <a:r>
              <a:rPr lang="sl-SI" altLang="sl-SI" sz="1800"/>
              <a:t>M</a:t>
            </a:r>
            <a:r>
              <a:rPr lang="sl-SI" altLang="sl-SI" sz="1800" baseline="-25000"/>
              <a:t>Rd</a:t>
            </a:r>
            <a:r>
              <a:rPr lang="sl-SI" altLang="sl-SI" sz="1800"/>
              <a:t> = 34800 kNm</a:t>
            </a:r>
          </a:p>
          <a:p>
            <a:pPr eaLnBrk="1" hangingPunct="1">
              <a:spcBef>
                <a:spcPct val="50000"/>
              </a:spcBef>
              <a:buFontTx/>
              <a:buNone/>
            </a:pPr>
            <a:r>
              <a:rPr lang="sl-SI" altLang="sl-SI" sz="1800"/>
              <a:t>M</a:t>
            </a:r>
            <a:r>
              <a:rPr lang="sl-SI" altLang="sl-SI" sz="1800" baseline="-25000"/>
              <a:t>o</a:t>
            </a:r>
            <a:r>
              <a:rPr lang="sl-SI" altLang="sl-SI" sz="1800"/>
              <a:t> = </a:t>
            </a:r>
            <a:r>
              <a:rPr lang="sl-SI" altLang="sl-SI" sz="1800">
                <a:latin typeface="Symbol" panose="05050102010706020507" pitchFamily="18" charset="2"/>
              </a:rPr>
              <a:t>g</a:t>
            </a:r>
            <a:r>
              <a:rPr lang="sl-SI" altLang="sl-SI" sz="1800" baseline="-25000"/>
              <a:t>0</a:t>
            </a:r>
            <a:r>
              <a:rPr lang="sl-SI" altLang="sl-SI" sz="1800"/>
              <a:t> M</a:t>
            </a:r>
            <a:r>
              <a:rPr lang="sl-SI" altLang="sl-SI" sz="1800" baseline="-25000"/>
              <a:t>Rd</a:t>
            </a:r>
            <a:r>
              <a:rPr lang="sl-SI" altLang="sl-SI" sz="1800"/>
              <a:t> = 1,35</a:t>
            </a:r>
            <a:r>
              <a:rPr lang="sl-SI" altLang="sl-SI" sz="1800">
                <a:cs typeface="Arial" panose="020B0604020202020204" pitchFamily="34" charset="0"/>
              </a:rPr>
              <a:t>∙34800 = 46980 kNm</a:t>
            </a:r>
          </a:p>
          <a:p>
            <a:pPr eaLnBrk="1" hangingPunct="1">
              <a:spcBef>
                <a:spcPct val="50000"/>
              </a:spcBef>
              <a:buFontTx/>
              <a:buNone/>
            </a:pPr>
            <a:r>
              <a:rPr lang="sl-SI" altLang="sl-SI" sz="1800"/>
              <a:t>Longitudinal direction</a:t>
            </a:r>
          </a:p>
          <a:p>
            <a:pPr eaLnBrk="1" hangingPunct="1">
              <a:spcBef>
                <a:spcPct val="50000"/>
              </a:spcBef>
              <a:buFontTx/>
              <a:buNone/>
            </a:pPr>
            <a:r>
              <a:rPr lang="sl-SI" altLang="sl-SI" sz="1800"/>
              <a:t>M</a:t>
            </a:r>
            <a:r>
              <a:rPr lang="sl-SI" altLang="sl-SI" sz="1800" baseline="-25000"/>
              <a:t>Rd</a:t>
            </a:r>
            <a:r>
              <a:rPr lang="sl-SI" altLang="sl-SI" sz="1800"/>
              <a:t> = 20800 kNm</a:t>
            </a:r>
          </a:p>
          <a:p>
            <a:pPr eaLnBrk="1" hangingPunct="1">
              <a:spcBef>
                <a:spcPct val="50000"/>
              </a:spcBef>
              <a:buFontTx/>
              <a:buNone/>
            </a:pPr>
            <a:r>
              <a:rPr lang="sl-SI" altLang="sl-SI" sz="1800"/>
              <a:t>M</a:t>
            </a:r>
            <a:r>
              <a:rPr lang="sl-SI" altLang="sl-SI" sz="1800" baseline="-25000"/>
              <a:t>o</a:t>
            </a:r>
            <a:r>
              <a:rPr lang="sl-SI" altLang="sl-SI" sz="1800"/>
              <a:t> = </a:t>
            </a:r>
            <a:r>
              <a:rPr lang="sl-SI" altLang="sl-SI" sz="1800">
                <a:latin typeface="Symbol" panose="05050102010706020507" pitchFamily="18" charset="2"/>
              </a:rPr>
              <a:t>g</a:t>
            </a:r>
            <a:r>
              <a:rPr lang="sl-SI" altLang="sl-SI" sz="1800" baseline="-25000"/>
              <a:t>0</a:t>
            </a:r>
            <a:r>
              <a:rPr lang="sl-SI" altLang="sl-SI" sz="1800"/>
              <a:t> M</a:t>
            </a:r>
            <a:r>
              <a:rPr lang="sl-SI" altLang="sl-SI" sz="1800" baseline="-25000"/>
              <a:t>Rd</a:t>
            </a:r>
            <a:r>
              <a:rPr lang="sl-SI" altLang="sl-SI" sz="1800"/>
              <a:t> = 1,35</a:t>
            </a:r>
            <a:r>
              <a:rPr lang="sl-SI" altLang="sl-SI" sz="1800">
                <a:cs typeface="Arial" panose="020B0604020202020204" pitchFamily="34" charset="0"/>
              </a:rPr>
              <a:t>∙20800 = 28080 kNm</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Box 5"/>
          <p:cNvSpPr txBox="1">
            <a:spLocks noChangeArrowheads="1"/>
          </p:cNvSpPr>
          <p:nvPr/>
        </p:nvSpPr>
        <p:spPr bwMode="auto">
          <a:xfrm>
            <a:off x="442913" y="361950"/>
            <a:ext cx="9263062" cy="1062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b="1"/>
              <a:t>Plastic hinge length and the flexural reinforcement outside the plastic hinge region</a:t>
            </a:r>
          </a:p>
          <a:p>
            <a:pPr eaLnBrk="1" hangingPunct="1">
              <a:spcBef>
                <a:spcPct val="50000"/>
              </a:spcBef>
              <a:buFontTx/>
              <a:buNone/>
            </a:pPr>
            <a:r>
              <a:rPr lang="sl-SI" altLang="sl-SI" sz="1800"/>
              <a:t>Bending moments that were taken into account to define the flexural reinforcement outside the plastic hinge region</a:t>
            </a:r>
          </a:p>
        </p:txBody>
      </p:sp>
      <p:sp>
        <p:nvSpPr>
          <p:cNvPr id="59395" name="Line 14"/>
          <p:cNvSpPr>
            <a:spLocks noChangeShapeType="1"/>
          </p:cNvSpPr>
          <p:nvPr/>
        </p:nvSpPr>
        <p:spPr bwMode="auto">
          <a:xfrm flipH="1">
            <a:off x="1714500" y="2133600"/>
            <a:ext cx="1582738" cy="30241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59396" name="Text Box 15"/>
          <p:cNvSpPr txBox="1">
            <a:spLocks noChangeArrowheads="1"/>
          </p:cNvSpPr>
          <p:nvPr/>
        </p:nvSpPr>
        <p:spPr bwMode="auto">
          <a:xfrm>
            <a:off x="1909763" y="5157788"/>
            <a:ext cx="6111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M</a:t>
            </a:r>
            <a:r>
              <a:rPr lang="sl-SI" altLang="sl-SI" sz="1800" baseline="-25000"/>
              <a:t>Rd</a:t>
            </a:r>
            <a:endParaRPr lang="sl-SI" altLang="sl-SI" sz="1800"/>
          </a:p>
        </p:txBody>
      </p:sp>
      <p:sp>
        <p:nvSpPr>
          <p:cNvPr id="59397" name="Line 16"/>
          <p:cNvSpPr>
            <a:spLocks noChangeShapeType="1"/>
          </p:cNvSpPr>
          <p:nvPr/>
        </p:nvSpPr>
        <p:spPr bwMode="auto">
          <a:xfrm>
            <a:off x="1160463" y="5157788"/>
            <a:ext cx="213836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59398" name="Line 17"/>
          <p:cNvSpPr>
            <a:spLocks noChangeShapeType="1"/>
          </p:cNvSpPr>
          <p:nvPr/>
        </p:nvSpPr>
        <p:spPr bwMode="auto">
          <a:xfrm flipH="1">
            <a:off x="1138238" y="2133600"/>
            <a:ext cx="2160587" cy="30241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59399" name="Text Box 18"/>
          <p:cNvSpPr txBox="1">
            <a:spLocks noChangeArrowheads="1"/>
          </p:cNvSpPr>
          <p:nvPr/>
        </p:nvSpPr>
        <p:spPr bwMode="auto">
          <a:xfrm>
            <a:off x="44450" y="5157788"/>
            <a:ext cx="20288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M</a:t>
            </a:r>
            <a:r>
              <a:rPr lang="sl-SI" altLang="sl-SI" sz="1800" baseline="-25000"/>
              <a:t>o</a:t>
            </a:r>
            <a:r>
              <a:rPr lang="sl-SI" altLang="sl-SI" sz="1800"/>
              <a:t> = 1,35</a:t>
            </a:r>
            <a:r>
              <a:rPr lang="en-US" altLang="sl-SI" sz="1800">
                <a:cs typeface="Arial" panose="020B0604020202020204" pitchFamily="34" charset="0"/>
              </a:rPr>
              <a:t>·</a:t>
            </a:r>
            <a:r>
              <a:rPr lang="sl-SI" altLang="sl-SI" sz="1800">
                <a:cs typeface="Arial" panose="020B0604020202020204" pitchFamily="34" charset="0"/>
              </a:rPr>
              <a:t>M</a:t>
            </a:r>
            <a:r>
              <a:rPr lang="sl-SI" altLang="sl-SI" sz="1800" baseline="-25000">
                <a:cs typeface="Arial" panose="020B0604020202020204" pitchFamily="34" charset="0"/>
              </a:rPr>
              <a:t>Rd</a:t>
            </a:r>
            <a:endParaRPr lang="sl-SI" altLang="sl-SI" sz="1800" baseline="-25000"/>
          </a:p>
        </p:txBody>
      </p:sp>
      <p:sp>
        <p:nvSpPr>
          <p:cNvPr id="59400" name="Line 19"/>
          <p:cNvSpPr>
            <a:spLocks noChangeShapeType="1"/>
          </p:cNvSpPr>
          <p:nvPr/>
        </p:nvSpPr>
        <p:spPr bwMode="auto">
          <a:xfrm flipV="1">
            <a:off x="1714500" y="4330700"/>
            <a:ext cx="0" cy="8270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59401" name="Line 20"/>
          <p:cNvSpPr>
            <a:spLocks noChangeShapeType="1"/>
          </p:cNvSpPr>
          <p:nvPr/>
        </p:nvSpPr>
        <p:spPr bwMode="auto">
          <a:xfrm flipV="1">
            <a:off x="4017963" y="4330700"/>
            <a:ext cx="0" cy="827088"/>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59402" name="Line 21"/>
          <p:cNvSpPr>
            <a:spLocks noChangeShapeType="1"/>
          </p:cNvSpPr>
          <p:nvPr/>
        </p:nvSpPr>
        <p:spPr bwMode="auto">
          <a:xfrm>
            <a:off x="1677988" y="4330700"/>
            <a:ext cx="27352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59403" name="Line 22"/>
          <p:cNvSpPr>
            <a:spLocks noChangeShapeType="1"/>
          </p:cNvSpPr>
          <p:nvPr/>
        </p:nvSpPr>
        <p:spPr bwMode="auto">
          <a:xfrm>
            <a:off x="3873500" y="5157788"/>
            <a:ext cx="39687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59404" name="Text Box 23"/>
          <p:cNvSpPr txBox="1">
            <a:spLocks noChangeArrowheads="1"/>
          </p:cNvSpPr>
          <p:nvPr/>
        </p:nvSpPr>
        <p:spPr bwMode="auto">
          <a:xfrm>
            <a:off x="3694113" y="4546600"/>
            <a:ext cx="14398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L</a:t>
            </a:r>
            <a:r>
              <a:rPr lang="sl-SI" altLang="sl-SI" sz="1800" baseline="-25000"/>
              <a:t>p</a:t>
            </a:r>
            <a:r>
              <a:rPr lang="sl-SI" altLang="sl-SI" sz="1800"/>
              <a:t> = 0,26H</a:t>
            </a:r>
            <a:r>
              <a:rPr lang="sl-SI" altLang="sl-SI" sz="1800" baseline="-25000"/>
              <a:t>s</a:t>
            </a:r>
          </a:p>
        </p:txBody>
      </p:sp>
      <p:sp>
        <p:nvSpPr>
          <p:cNvPr id="59405" name="Line 25"/>
          <p:cNvSpPr>
            <a:spLocks noChangeShapeType="1"/>
          </p:cNvSpPr>
          <p:nvPr/>
        </p:nvSpPr>
        <p:spPr bwMode="auto">
          <a:xfrm flipV="1">
            <a:off x="3297238" y="2133600"/>
            <a:ext cx="0" cy="30241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59406" name="Text Box 26"/>
          <p:cNvSpPr txBox="1">
            <a:spLocks noChangeArrowheads="1"/>
          </p:cNvSpPr>
          <p:nvPr/>
        </p:nvSpPr>
        <p:spPr bwMode="auto">
          <a:xfrm>
            <a:off x="523875" y="5805488"/>
            <a:ext cx="27733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H</a:t>
            </a:r>
            <a:r>
              <a:rPr lang="sl-SI" altLang="sl-SI" sz="1800" baseline="-25000"/>
              <a:t>s</a:t>
            </a:r>
            <a:r>
              <a:rPr lang="sl-SI" altLang="sl-SI" sz="1800"/>
              <a:t> – height of the column </a:t>
            </a:r>
          </a:p>
        </p:txBody>
      </p:sp>
      <p:sp>
        <p:nvSpPr>
          <p:cNvPr id="59407" name="Text Box 27"/>
          <p:cNvSpPr txBox="1">
            <a:spLocks noChangeArrowheads="1"/>
          </p:cNvSpPr>
          <p:nvPr/>
        </p:nvSpPr>
        <p:spPr bwMode="auto">
          <a:xfrm>
            <a:off x="5205413" y="1520825"/>
            <a:ext cx="4284662" cy="341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Minimum plastic hinge length:</a:t>
            </a:r>
          </a:p>
          <a:p>
            <a:pPr eaLnBrk="1" hangingPunct="1">
              <a:spcBef>
                <a:spcPct val="50000"/>
              </a:spcBef>
              <a:buFontTx/>
              <a:buNone/>
            </a:pPr>
            <a:r>
              <a:rPr lang="sl-SI" altLang="sl-SI" sz="1800"/>
              <a:t>0,2 H</a:t>
            </a:r>
            <a:r>
              <a:rPr lang="sl-SI" altLang="sl-SI" sz="1800" baseline="-25000"/>
              <a:t>s</a:t>
            </a:r>
            <a:r>
              <a:rPr lang="sl-SI" altLang="sl-SI" sz="1800"/>
              <a:t> or depth of the cross-section in the relevant direction (larger value)</a:t>
            </a:r>
          </a:p>
          <a:p>
            <a:pPr eaLnBrk="1" hangingPunct="1">
              <a:spcBef>
                <a:spcPct val="50000"/>
              </a:spcBef>
              <a:buFontTx/>
              <a:buNone/>
            </a:pPr>
            <a:r>
              <a:rPr lang="sl-SI" altLang="sl-SI" sz="1800"/>
              <a:t>In the analyzed bridge the minimum length of the plastic hinge is L</a:t>
            </a:r>
            <a:r>
              <a:rPr lang="sl-SI" altLang="sl-SI" sz="1800" baseline="-25000"/>
              <a:t>p</a:t>
            </a:r>
            <a:r>
              <a:rPr lang="sl-SI" altLang="sl-SI" sz="1800"/>
              <a:t> = 3,5m</a:t>
            </a:r>
          </a:p>
          <a:p>
            <a:pPr eaLnBrk="1" hangingPunct="1">
              <a:spcBef>
                <a:spcPct val="50000"/>
              </a:spcBef>
              <a:buFontTx/>
              <a:buNone/>
            </a:pPr>
            <a:r>
              <a:rPr lang="sl-SI" altLang="sl-SI" sz="1800"/>
              <a:t>In pier S14 L</a:t>
            </a:r>
            <a:r>
              <a:rPr lang="sl-SI" altLang="sl-SI" sz="1800" baseline="-25000"/>
              <a:t>p</a:t>
            </a:r>
            <a:r>
              <a:rPr lang="sl-SI" altLang="sl-SI" sz="1800"/>
              <a:t> is:</a:t>
            </a:r>
          </a:p>
          <a:p>
            <a:pPr eaLnBrk="1" hangingPunct="1">
              <a:spcBef>
                <a:spcPct val="50000"/>
              </a:spcBef>
              <a:buFontTx/>
              <a:buNone/>
            </a:pPr>
            <a:r>
              <a:rPr lang="sl-SI" altLang="sl-SI" sz="1800"/>
              <a:t>L</a:t>
            </a:r>
            <a:r>
              <a:rPr lang="sl-SI" altLang="sl-SI" sz="1800" baseline="-25000"/>
              <a:t>p</a:t>
            </a:r>
            <a:r>
              <a:rPr lang="sl-SI" altLang="sl-SI" sz="1800"/>
              <a:t> = 0,26 </a:t>
            </a:r>
            <a:r>
              <a:rPr lang="en-US" altLang="sl-SI" sz="1800"/>
              <a:t>·</a:t>
            </a:r>
            <a:r>
              <a:rPr lang="sl-SI" altLang="sl-SI" sz="1800"/>
              <a:t>1400 = 364 cm</a:t>
            </a:r>
          </a:p>
          <a:p>
            <a:pPr eaLnBrk="1" hangingPunct="1">
              <a:spcBef>
                <a:spcPct val="50000"/>
              </a:spcBef>
              <a:buFontTx/>
              <a:buNone/>
            </a:pPr>
            <a:r>
              <a:rPr lang="sl-SI" altLang="sl-SI" sz="1800"/>
              <a:t>In pier S21 L</a:t>
            </a:r>
            <a:r>
              <a:rPr lang="sl-SI" altLang="sl-SI" sz="1800" baseline="-25000"/>
              <a:t>p</a:t>
            </a:r>
            <a:r>
              <a:rPr lang="sl-SI" altLang="sl-SI" sz="1800"/>
              <a:t> is:</a:t>
            </a:r>
          </a:p>
          <a:p>
            <a:pPr eaLnBrk="1" hangingPunct="1">
              <a:spcBef>
                <a:spcPct val="50000"/>
              </a:spcBef>
              <a:buFontTx/>
              <a:buNone/>
            </a:pPr>
            <a:r>
              <a:rPr lang="sl-SI" altLang="sl-SI" sz="1800"/>
              <a:t>L</a:t>
            </a:r>
            <a:r>
              <a:rPr lang="sl-SI" altLang="sl-SI" sz="1800" baseline="-25000"/>
              <a:t>p</a:t>
            </a:r>
            <a:r>
              <a:rPr lang="sl-SI" altLang="sl-SI" sz="1800"/>
              <a:t> = 0,26 </a:t>
            </a:r>
            <a:r>
              <a:rPr lang="en-US" altLang="sl-SI" sz="1800"/>
              <a:t>·</a:t>
            </a:r>
            <a:r>
              <a:rPr lang="sl-SI" altLang="sl-SI" sz="1800"/>
              <a:t>2100 = 546 cm</a:t>
            </a:r>
          </a:p>
        </p:txBody>
      </p:sp>
      <p:sp>
        <p:nvSpPr>
          <p:cNvPr id="59408" name="Line 28"/>
          <p:cNvSpPr>
            <a:spLocks noChangeShapeType="1"/>
          </p:cNvSpPr>
          <p:nvPr/>
        </p:nvSpPr>
        <p:spPr bwMode="auto">
          <a:xfrm flipV="1">
            <a:off x="1712913" y="2168525"/>
            <a:ext cx="1547812" cy="216058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59409" name="Line 29"/>
          <p:cNvSpPr>
            <a:spLocks noChangeShapeType="1"/>
          </p:cNvSpPr>
          <p:nvPr/>
        </p:nvSpPr>
        <p:spPr bwMode="auto">
          <a:xfrm flipV="1">
            <a:off x="2216150" y="2097088"/>
            <a:ext cx="0" cy="1476375"/>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59410" name="Text Box 30"/>
          <p:cNvSpPr txBox="1">
            <a:spLocks noChangeArrowheads="1"/>
          </p:cNvSpPr>
          <p:nvPr/>
        </p:nvSpPr>
        <p:spPr bwMode="auto">
          <a:xfrm>
            <a:off x="523875" y="1484313"/>
            <a:ext cx="3744913"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Capacity design bending moments outside the L</a:t>
            </a:r>
            <a:r>
              <a:rPr lang="sl-SI" altLang="sl-SI" sz="1800" baseline="-25000"/>
              <a:t>p</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4"/>
          <p:cNvSpPr txBox="1">
            <a:spLocks noChangeArrowheads="1"/>
          </p:cNvSpPr>
          <p:nvPr/>
        </p:nvSpPr>
        <p:spPr bwMode="auto">
          <a:xfrm>
            <a:off x="849313" y="944563"/>
            <a:ext cx="7380287" cy="4906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Maximum bending moments outside the plastic hinge region:</a:t>
            </a:r>
          </a:p>
          <a:p>
            <a:pPr eaLnBrk="1" hangingPunct="1">
              <a:spcBef>
                <a:spcPct val="50000"/>
              </a:spcBef>
              <a:buFontTx/>
              <a:buNone/>
            </a:pPr>
            <a:r>
              <a:rPr lang="sl-SI" altLang="sl-SI" sz="1800"/>
              <a:t>Pier S14</a:t>
            </a:r>
          </a:p>
          <a:p>
            <a:pPr eaLnBrk="1" hangingPunct="1">
              <a:spcBef>
                <a:spcPct val="50000"/>
              </a:spcBef>
              <a:buFontTx/>
              <a:buNone/>
            </a:pPr>
            <a:r>
              <a:rPr lang="sl-SI" altLang="sl-SI" sz="1800"/>
              <a:t>Transverse direction</a:t>
            </a:r>
          </a:p>
          <a:p>
            <a:pPr eaLnBrk="1" hangingPunct="1">
              <a:spcBef>
                <a:spcPct val="50000"/>
              </a:spcBef>
              <a:buFontTx/>
              <a:buNone/>
            </a:pPr>
            <a:r>
              <a:rPr lang="sl-SI" altLang="sl-SI" sz="1800"/>
              <a:t>M</a:t>
            </a:r>
            <a:r>
              <a:rPr lang="sl-SI" altLang="sl-SI" sz="1800" baseline="-25000"/>
              <a:t>y</a:t>
            </a:r>
            <a:r>
              <a:rPr lang="sl-SI" altLang="sl-SI" sz="1800"/>
              <a:t> = 56500 kNm     (N</a:t>
            </a:r>
            <a:r>
              <a:rPr lang="sl-SI" altLang="sl-SI" sz="1800" baseline="-25000"/>
              <a:t>G</a:t>
            </a:r>
            <a:r>
              <a:rPr lang="sl-SI" altLang="sl-SI" sz="1800"/>
              <a:t> = 13987 kN)</a:t>
            </a:r>
          </a:p>
          <a:p>
            <a:pPr eaLnBrk="1" hangingPunct="1">
              <a:spcBef>
                <a:spcPct val="50000"/>
              </a:spcBef>
              <a:buFontTx/>
              <a:buNone/>
            </a:pPr>
            <a:r>
              <a:rPr lang="sl-SI" altLang="sl-SI" sz="1800"/>
              <a:t>Longitudinal direction</a:t>
            </a:r>
          </a:p>
          <a:p>
            <a:pPr eaLnBrk="1" hangingPunct="1">
              <a:spcBef>
                <a:spcPct val="50000"/>
              </a:spcBef>
              <a:buFontTx/>
              <a:buNone/>
            </a:pPr>
            <a:r>
              <a:rPr lang="sl-SI" altLang="sl-SI" sz="1800"/>
              <a:t>M</a:t>
            </a:r>
            <a:r>
              <a:rPr lang="sl-SI" altLang="sl-SI" sz="1800" baseline="-25000"/>
              <a:t>z</a:t>
            </a:r>
            <a:r>
              <a:rPr lang="sl-SI" altLang="sl-SI" sz="1800"/>
              <a:t> = 33500 kNm     (N</a:t>
            </a:r>
            <a:r>
              <a:rPr lang="sl-SI" altLang="sl-SI" sz="1800" baseline="-25000"/>
              <a:t>G</a:t>
            </a:r>
            <a:r>
              <a:rPr lang="sl-SI" altLang="sl-SI" sz="1800"/>
              <a:t> = 13987 kN)</a:t>
            </a:r>
          </a:p>
          <a:p>
            <a:pPr eaLnBrk="1" hangingPunct="1">
              <a:spcBef>
                <a:spcPct val="50000"/>
              </a:spcBef>
              <a:buFontTx/>
              <a:buNone/>
            </a:pPr>
            <a:endParaRPr lang="sl-SI" altLang="sl-SI" sz="1800"/>
          </a:p>
          <a:p>
            <a:pPr eaLnBrk="1" hangingPunct="1">
              <a:spcBef>
                <a:spcPct val="50000"/>
              </a:spcBef>
              <a:buFontTx/>
              <a:buNone/>
            </a:pPr>
            <a:r>
              <a:rPr lang="sl-SI" altLang="sl-SI" sz="1800"/>
              <a:t>Pier S21</a:t>
            </a:r>
          </a:p>
          <a:p>
            <a:pPr eaLnBrk="1" hangingPunct="1">
              <a:spcBef>
                <a:spcPct val="50000"/>
              </a:spcBef>
              <a:buFontTx/>
              <a:buNone/>
            </a:pPr>
            <a:r>
              <a:rPr lang="sl-SI" altLang="sl-SI" sz="1800"/>
              <a:t>Transverse direction</a:t>
            </a:r>
          </a:p>
          <a:p>
            <a:pPr eaLnBrk="1" hangingPunct="1">
              <a:spcBef>
                <a:spcPct val="50000"/>
              </a:spcBef>
              <a:buFontTx/>
              <a:buNone/>
            </a:pPr>
            <a:r>
              <a:rPr lang="sl-SI" altLang="sl-SI" sz="1800"/>
              <a:t>M</a:t>
            </a:r>
            <a:r>
              <a:rPr lang="sl-SI" altLang="sl-SI" sz="1800" baseline="-25000"/>
              <a:t>y</a:t>
            </a:r>
            <a:r>
              <a:rPr lang="sl-SI" altLang="sl-SI" sz="1800"/>
              <a:t> = 34800 kNm    (N</a:t>
            </a:r>
            <a:r>
              <a:rPr lang="sl-SI" altLang="sl-SI" sz="1800" baseline="-25000"/>
              <a:t>G</a:t>
            </a:r>
            <a:r>
              <a:rPr lang="sl-SI" altLang="sl-SI" sz="1800"/>
              <a:t> = 16972 kN)</a:t>
            </a:r>
          </a:p>
          <a:p>
            <a:pPr eaLnBrk="1" hangingPunct="1">
              <a:spcBef>
                <a:spcPct val="50000"/>
              </a:spcBef>
              <a:buFontTx/>
              <a:buNone/>
            </a:pPr>
            <a:r>
              <a:rPr lang="sl-SI" altLang="sl-SI" sz="1800"/>
              <a:t>Longitudinal direction</a:t>
            </a:r>
          </a:p>
          <a:p>
            <a:pPr eaLnBrk="1" hangingPunct="1">
              <a:spcBef>
                <a:spcPct val="50000"/>
              </a:spcBef>
              <a:buFontTx/>
              <a:buNone/>
            </a:pPr>
            <a:r>
              <a:rPr lang="sl-SI" altLang="sl-SI" sz="1800"/>
              <a:t>M</a:t>
            </a:r>
            <a:r>
              <a:rPr lang="sl-SI" altLang="sl-SI" sz="1800" baseline="-25000"/>
              <a:t>z</a:t>
            </a:r>
            <a:r>
              <a:rPr lang="sl-SI" altLang="sl-SI" sz="1800"/>
              <a:t> = 20800 kNm     (N</a:t>
            </a:r>
            <a:r>
              <a:rPr lang="sl-SI" altLang="sl-SI" sz="1800" baseline="-25000"/>
              <a:t>G</a:t>
            </a:r>
            <a:r>
              <a:rPr lang="sl-SI" altLang="sl-SI" sz="1800"/>
              <a:t> = 16972 kN)</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5"/>
          <p:cNvPicPr>
            <a:picLocks noChangeAspect="1" noChangeArrowheads="1"/>
          </p:cNvPicPr>
          <p:nvPr/>
        </p:nvPicPr>
        <p:blipFill>
          <a:blip r:embed="rId2">
            <a:extLst>
              <a:ext uri="{28A0092B-C50C-407E-A947-70E740481C1C}">
                <a14:useLocalDpi xmlns:a14="http://schemas.microsoft.com/office/drawing/2010/main" val="0"/>
              </a:ext>
            </a:extLst>
          </a:blip>
          <a:srcRect l="227" t="4536" r="66263" b="55008"/>
          <a:stretch>
            <a:fillRect/>
          </a:stretch>
        </p:blipFill>
        <p:spPr bwMode="auto">
          <a:xfrm>
            <a:off x="704850" y="2097088"/>
            <a:ext cx="5365750" cy="404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43" name="Picture 6"/>
          <p:cNvPicPr>
            <a:picLocks noChangeAspect="1" noChangeArrowheads="1"/>
          </p:cNvPicPr>
          <p:nvPr/>
        </p:nvPicPr>
        <p:blipFill>
          <a:blip r:embed="rId3">
            <a:extLst>
              <a:ext uri="{28A0092B-C50C-407E-A947-70E740481C1C}">
                <a14:useLocalDpi xmlns:a14="http://schemas.microsoft.com/office/drawing/2010/main" val="0"/>
              </a:ext>
            </a:extLst>
          </a:blip>
          <a:srcRect l="71208" t="8394" r="2936" b="55643"/>
          <a:stretch>
            <a:fillRect/>
          </a:stretch>
        </p:blipFill>
        <p:spPr bwMode="auto">
          <a:xfrm>
            <a:off x="5457825" y="115888"/>
            <a:ext cx="4140200" cy="360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444" name="Text Box 7"/>
          <p:cNvSpPr txBox="1">
            <a:spLocks noChangeArrowheads="1"/>
          </p:cNvSpPr>
          <p:nvPr/>
        </p:nvSpPr>
        <p:spPr bwMode="auto">
          <a:xfrm>
            <a:off x="6537325" y="1816100"/>
            <a:ext cx="71438" cy="152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000" b="1"/>
              <a:t>7</a:t>
            </a:r>
          </a:p>
        </p:txBody>
      </p:sp>
      <p:sp>
        <p:nvSpPr>
          <p:cNvPr id="61445" name="Text Box 8"/>
          <p:cNvSpPr txBox="1">
            <a:spLocks noChangeArrowheads="1"/>
          </p:cNvSpPr>
          <p:nvPr/>
        </p:nvSpPr>
        <p:spPr bwMode="auto">
          <a:xfrm>
            <a:off x="8266113" y="1816100"/>
            <a:ext cx="71437" cy="152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000" b="1"/>
              <a:t>7</a:t>
            </a:r>
          </a:p>
        </p:txBody>
      </p:sp>
      <p:sp>
        <p:nvSpPr>
          <p:cNvPr id="61446" name="Text Box 9"/>
          <p:cNvSpPr txBox="1">
            <a:spLocks noChangeArrowheads="1"/>
          </p:cNvSpPr>
          <p:nvPr/>
        </p:nvSpPr>
        <p:spPr bwMode="auto">
          <a:xfrm>
            <a:off x="631825" y="333375"/>
            <a:ext cx="327501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Pier S14</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6"/>
          <p:cNvSpPr txBox="1">
            <a:spLocks noChangeArrowheads="1"/>
          </p:cNvSpPr>
          <p:nvPr/>
        </p:nvSpPr>
        <p:spPr bwMode="auto">
          <a:xfrm>
            <a:off x="631825" y="333375"/>
            <a:ext cx="327501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Pier S21</a:t>
            </a:r>
          </a:p>
        </p:txBody>
      </p:sp>
      <p:pic>
        <p:nvPicPr>
          <p:cNvPr id="62467" name="Picture 7"/>
          <p:cNvPicPr>
            <a:picLocks noChangeAspect="1" noChangeArrowheads="1"/>
          </p:cNvPicPr>
          <p:nvPr/>
        </p:nvPicPr>
        <p:blipFill>
          <a:blip r:embed="rId2">
            <a:extLst>
              <a:ext uri="{28A0092B-C50C-407E-A947-70E740481C1C}">
                <a14:useLocalDpi xmlns:a14="http://schemas.microsoft.com/office/drawing/2010/main" val="0"/>
              </a:ext>
            </a:extLst>
          </a:blip>
          <a:srcRect l="71776" t="8073" r="3471" b="55914"/>
          <a:stretch>
            <a:fillRect/>
          </a:stretch>
        </p:blipFill>
        <p:spPr bwMode="auto">
          <a:xfrm>
            <a:off x="5816600" y="225425"/>
            <a:ext cx="3960813" cy="360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2468" name="Picture 8"/>
          <p:cNvPicPr>
            <a:picLocks noChangeAspect="1" noChangeArrowheads="1"/>
          </p:cNvPicPr>
          <p:nvPr/>
        </p:nvPicPr>
        <p:blipFill>
          <a:blip r:embed="rId3">
            <a:extLst>
              <a:ext uri="{28A0092B-C50C-407E-A947-70E740481C1C}">
                <a14:useLocalDpi xmlns:a14="http://schemas.microsoft.com/office/drawing/2010/main" val="0"/>
              </a:ext>
            </a:extLst>
          </a:blip>
          <a:srcRect l="33749" t="4500" r="32735" b="55008"/>
          <a:stretch>
            <a:fillRect/>
          </a:stretch>
        </p:blipFill>
        <p:spPr bwMode="auto">
          <a:xfrm>
            <a:off x="631825" y="1881188"/>
            <a:ext cx="5365750" cy="405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469" name="Text Box 9"/>
          <p:cNvSpPr txBox="1">
            <a:spLocks noChangeArrowheads="1"/>
          </p:cNvSpPr>
          <p:nvPr/>
        </p:nvSpPr>
        <p:spPr bwMode="auto">
          <a:xfrm>
            <a:off x="5132388" y="4868863"/>
            <a:ext cx="3565525" cy="78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Minimum reinforcement </a:t>
            </a:r>
          </a:p>
          <a:p>
            <a:pPr eaLnBrk="1" hangingPunct="1">
              <a:spcBef>
                <a:spcPct val="50000"/>
              </a:spcBef>
              <a:buFontTx/>
              <a:buNone/>
            </a:pPr>
            <a:r>
              <a:rPr lang="sl-SI" altLang="sl-SI" sz="1800"/>
              <a:t>along the total height of pier S21</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 Box 4"/>
          <p:cNvSpPr txBox="1">
            <a:spLocks noChangeArrowheads="1"/>
          </p:cNvSpPr>
          <p:nvPr/>
        </p:nvSpPr>
        <p:spPr bwMode="auto">
          <a:xfrm>
            <a:off x="488950" y="368300"/>
            <a:ext cx="8785225"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At the top 5,7 m of S14 minimum reinforcement provides adequate flexural strength </a:t>
            </a:r>
          </a:p>
          <a:p>
            <a:pPr eaLnBrk="1" hangingPunct="1">
              <a:spcBef>
                <a:spcPct val="50000"/>
              </a:spcBef>
              <a:buFontTx/>
              <a:buNone/>
            </a:pPr>
            <a:r>
              <a:rPr lang="sl-SI" altLang="sl-SI" sz="1800"/>
              <a:t>N</a:t>
            </a:r>
            <a:r>
              <a:rPr lang="sl-SI" altLang="sl-SI" sz="1800" baseline="-25000"/>
              <a:t>G</a:t>
            </a:r>
            <a:r>
              <a:rPr lang="sl-SI" altLang="sl-SI" sz="1800"/>
              <a:t> = 13548 kN</a:t>
            </a:r>
          </a:p>
          <a:p>
            <a:pPr eaLnBrk="1" hangingPunct="1">
              <a:spcBef>
                <a:spcPct val="50000"/>
              </a:spcBef>
              <a:buFontTx/>
              <a:buNone/>
            </a:pPr>
            <a:r>
              <a:rPr lang="sl-SI" altLang="sl-SI" sz="1800"/>
              <a:t>M</a:t>
            </a:r>
            <a:r>
              <a:rPr lang="sl-SI" altLang="sl-SI" sz="1800" baseline="-25000"/>
              <a:t>y</a:t>
            </a:r>
            <a:r>
              <a:rPr lang="sl-SI" altLang="sl-SI" sz="1800"/>
              <a:t> =  5,7 / 14 x 76275 = 31050 kNm</a:t>
            </a:r>
          </a:p>
          <a:p>
            <a:pPr eaLnBrk="1" hangingPunct="1">
              <a:spcBef>
                <a:spcPct val="50000"/>
              </a:spcBef>
              <a:buFontTx/>
              <a:buNone/>
            </a:pPr>
            <a:r>
              <a:rPr lang="sl-SI" altLang="sl-SI" sz="1800"/>
              <a:t>M</a:t>
            </a:r>
            <a:r>
              <a:rPr lang="sl-SI" altLang="sl-SI" sz="1800" baseline="-25000"/>
              <a:t>z</a:t>
            </a:r>
            <a:r>
              <a:rPr lang="sl-SI" altLang="sl-SI" sz="1800"/>
              <a:t> = 5,7 / 14 x 45225 = 18410 kNm</a:t>
            </a:r>
          </a:p>
        </p:txBody>
      </p:sp>
      <p:pic>
        <p:nvPicPr>
          <p:cNvPr id="63491" name="Picture 5"/>
          <p:cNvPicPr>
            <a:picLocks noChangeAspect="1" noChangeArrowheads="1"/>
          </p:cNvPicPr>
          <p:nvPr/>
        </p:nvPicPr>
        <p:blipFill>
          <a:blip r:embed="rId2">
            <a:extLst>
              <a:ext uri="{28A0092B-C50C-407E-A947-70E740481C1C}">
                <a14:useLocalDpi xmlns:a14="http://schemas.microsoft.com/office/drawing/2010/main" val="0"/>
              </a:ext>
            </a:extLst>
          </a:blip>
          <a:srcRect l="71205" t="8386" r="3601" b="55800"/>
          <a:stretch>
            <a:fillRect/>
          </a:stretch>
        </p:blipFill>
        <p:spPr bwMode="auto">
          <a:xfrm>
            <a:off x="5240338" y="765175"/>
            <a:ext cx="4033837" cy="3582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3492" name="Picture 7"/>
          <p:cNvPicPr>
            <a:picLocks noChangeAspect="1" noChangeArrowheads="1"/>
          </p:cNvPicPr>
          <p:nvPr/>
        </p:nvPicPr>
        <p:blipFill>
          <a:blip r:embed="rId3">
            <a:extLst>
              <a:ext uri="{28A0092B-C50C-407E-A947-70E740481C1C}">
                <a14:useLocalDpi xmlns:a14="http://schemas.microsoft.com/office/drawing/2010/main" val="0"/>
              </a:ext>
            </a:extLst>
          </a:blip>
          <a:srcRect l="227" t="4536" r="66263" b="55008"/>
          <a:stretch>
            <a:fillRect/>
          </a:stretch>
        </p:blipFill>
        <p:spPr bwMode="auto">
          <a:xfrm>
            <a:off x="488950" y="2565400"/>
            <a:ext cx="5365750" cy="404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4"/>
          <p:cNvSpPr txBox="1">
            <a:spLocks noChangeArrowheads="1"/>
          </p:cNvSpPr>
          <p:nvPr/>
        </p:nvSpPr>
        <p:spPr bwMode="auto">
          <a:xfrm>
            <a:off x="596900" y="404813"/>
            <a:ext cx="68040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b="1"/>
              <a:t>Shear reinforcement at the plastic hinge region</a:t>
            </a:r>
          </a:p>
        </p:txBody>
      </p:sp>
      <p:sp>
        <p:nvSpPr>
          <p:cNvPr id="64515" name="Text Box 5"/>
          <p:cNvSpPr txBox="1">
            <a:spLocks noChangeArrowheads="1"/>
          </p:cNvSpPr>
          <p:nvPr/>
        </p:nvSpPr>
        <p:spPr bwMode="auto">
          <a:xfrm>
            <a:off x="560388" y="944563"/>
            <a:ext cx="7056437" cy="4627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Calculated based on the maximum shear forces V</a:t>
            </a:r>
            <a:r>
              <a:rPr lang="sl-SI" altLang="sl-SI" sz="1800" baseline="-25000"/>
              <a:t>c</a:t>
            </a:r>
          </a:p>
          <a:p>
            <a:pPr eaLnBrk="1" hangingPunct="1">
              <a:spcBef>
                <a:spcPct val="50000"/>
              </a:spcBef>
              <a:buFontTx/>
              <a:buNone/>
            </a:pPr>
            <a:r>
              <a:rPr lang="sl-SI" altLang="sl-SI" sz="1800"/>
              <a:t>In cantilever columns it is defined as:</a:t>
            </a:r>
          </a:p>
          <a:p>
            <a:pPr eaLnBrk="1" hangingPunct="1">
              <a:spcBef>
                <a:spcPct val="50000"/>
              </a:spcBef>
              <a:buFontTx/>
              <a:buNone/>
            </a:pPr>
            <a:r>
              <a:rPr lang="sl-SI" altLang="sl-SI" sz="1800"/>
              <a:t>Pier S14</a:t>
            </a:r>
            <a:br>
              <a:rPr lang="sl-SI" altLang="sl-SI" sz="1800"/>
            </a:br>
            <a:r>
              <a:rPr lang="sl-SI" altLang="sl-SI" sz="1800"/>
              <a:t>Transverse</a:t>
            </a:r>
            <a:br>
              <a:rPr lang="sl-SI" altLang="sl-SI" sz="1800"/>
            </a:br>
            <a:endParaRPr lang="sl-SI" altLang="sl-SI" sz="1800"/>
          </a:p>
          <a:p>
            <a:pPr eaLnBrk="1" hangingPunct="1">
              <a:spcBef>
                <a:spcPct val="50000"/>
              </a:spcBef>
              <a:buFontTx/>
              <a:buNone/>
            </a:pPr>
            <a:endParaRPr lang="sl-SI" altLang="sl-SI" sz="1800"/>
          </a:p>
          <a:p>
            <a:pPr eaLnBrk="1" hangingPunct="1">
              <a:spcBef>
                <a:spcPct val="50000"/>
              </a:spcBef>
              <a:buFontTx/>
              <a:buNone/>
            </a:pPr>
            <a:r>
              <a:rPr lang="sl-SI" altLang="sl-SI" sz="1800"/>
              <a:t>Longitudinal</a:t>
            </a:r>
            <a:br>
              <a:rPr lang="sl-SI" altLang="sl-SI" sz="1800"/>
            </a:br>
            <a:endParaRPr lang="sl-SI" altLang="sl-SI" sz="1800"/>
          </a:p>
          <a:p>
            <a:pPr eaLnBrk="1" hangingPunct="1">
              <a:spcBef>
                <a:spcPct val="50000"/>
              </a:spcBef>
              <a:buFontTx/>
              <a:buNone/>
            </a:pPr>
            <a:endParaRPr lang="sl-SI" altLang="sl-SI" sz="1800"/>
          </a:p>
          <a:p>
            <a:pPr eaLnBrk="1" hangingPunct="1">
              <a:spcBef>
                <a:spcPct val="0"/>
              </a:spcBef>
              <a:buFontTx/>
              <a:buNone/>
            </a:pPr>
            <a:r>
              <a:rPr lang="sl-SI" altLang="sl-SI" sz="1800"/>
              <a:t>Pier S21</a:t>
            </a:r>
          </a:p>
          <a:p>
            <a:pPr eaLnBrk="1" hangingPunct="1">
              <a:spcBef>
                <a:spcPct val="0"/>
              </a:spcBef>
              <a:buFontTx/>
              <a:buNone/>
            </a:pPr>
            <a:r>
              <a:rPr lang="sl-SI" altLang="sl-SI" sz="1800"/>
              <a:t>Transverse</a:t>
            </a:r>
            <a:br>
              <a:rPr lang="sl-SI" altLang="sl-SI" sz="1800"/>
            </a:br>
            <a:endParaRPr lang="sl-SI" altLang="sl-SI" sz="1800"/>
          </a:p>
          <a:p>
            <a:pPr eaLnBrk="1" hangingPunct="1">
              <a:spcBef>
                <a:spcPct val="0"/>
              </a:spcBef>
              <a:buFontTx/>
              <a:buNone/>
            </a:pPr>
            <a:endParaRPr lang="sl-SI" altLang="sl-SI" sz="1800"/>
          </a:p>
          <a:p>
            <a:pPr eaLnBrk="1" hangingPunct="1">
              <a:spcBef>
                <a:spcPct val="0"/>
              </a:spcBef>
              <a:buFontTx/>
              <a:buNone/>
            </a:pPr>
            <a:r>
              <a:rPr lang="sl-SI" altLang="sl-SI" sz="1800"/>
              <a:t>Longitudinal</a:t>
            </a:r>
          </a:p>
        </p:txBody>
      </p:sp>
      <p:graphicFrame>
        <p:nvGraphicFramePr>
          <p:cNvPr id="64516" name="Object 6"/>
          <p:cNvGraphicFramePr>
            <a:graphicFrameLocks noGrp="1" noChangeAspect="1"/>
          </p:cNvGraphicFramePr>
          <p:nvPr>
            <p:ph/>
          </p:nvPr>
        </p:nvGraphicFramePr>
        <p:xfrm>
          <a:off x="4484688" y="1268413"/>
          <a:ext cx="877887" cy="649287"/>
        </p:xfrm>
        <a:graphic>
          <a:graphicData uri="http://schemas.openxmlformats.org/presentationml/2006/ole">
            <mc:AlternateContent xmlns:mc="http://schemas.openxmlformats.org/markup-compatibility/2006">
              <mc:Choice xmlns:v="urn:schemas-microsoft-com:vml" Requires="v">
                <p:oleObj spid="_x0000_s64531" name="Equation" r:id="rId3" imgW="583947" imgH="431613" progId="Equation.3">
                  <p:embed/>
                </p:oleObj>
              </mc:Choice>
              <mc:Fallback>
                <p:oleObj name="Equation" r:id="rId3" imgW="583947" imgH="431613"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4688" y="1268413"/>
                        <a:ext cx="877887" cy="649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4517" name="Object 8"/>
          <p:cNvGraphicFramePr>
            <a:graphicFrameLocks noChangeAspect="1"/>
          </p:cNvGraphicFramePr>
          <p:nvPr/>
        </p:nvGraphicFramePr>
        <p:xfrm>
          <a:off x="596900" y="2492375"/>
          <a:ext cx="2671763" cy="649288"/>
        </p:xfrm>
        <a:graphic>
          <a:graphicData uri="http://schemas.openxmlformats.org/presentationml/2006/ole">
            <mc:AlternateContent xmlns:mc="http://schemas.openxmlformats.org/markup-compatibility/2006">
              <mc:Choice xmlns:v="urn:schemas-microsoft-com:vml" Requires="v">
                <p:oleObj spid="_x0000_s64532" name="Equation" r:id="rId5" imgW="1777229" imgH="431613" progId="Equation.3">
                  <p:embed/>
                </p:oleObj>
              </mc:Choice>
              <mc:Fallback>
                <p:oleObj name="Equation" r:id="rId5" imgW="1777229" imgH="431613" progId="Equation.3">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6900" y="2492375"/>
                        <a:ext cx="2671763" cy="649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4518" name="Object 9"/>
          <p:cNvGraphicFramePr>
            <a:graphicFrameLocks noChangeAspect="1"/>
          </p:cNvGraphicFramePr>
          <p:nvPr/>
        </p:nvGraphicFramePr>
        <p:xfrm>
          <a:off x="596900" y="3536950"/>
          <a:ext cx="2690813" cy="649288"/>
        </p:xfrm>
        <a:graphic>
          <a:graphicData uri="http://schemas.openxmlformats.org/presentationml/2006/ole">
            <mc:AlternateContent xmlns:mc="http://schemas.openxmlformats.org/markup-compatibility/2006">
              <mc:Choice xmlns:v="urn:schemas-microsoft-com:vml" Requires="v">
                <p:oleObj spid="_x0000_s64533" name="Equation" r:id="rId7" imgW="1790700" imgH="431800" progId="Equation.3">
                  <p:embed/>
                </p:oleObj>
              </mc:Choice>
              <mc:Fallback>
                <p:oleObj name="Equation" r:id="rId7" imgW="1790700" imgH="431800" progId="Equation.3">
                  <p:embed/>
                  <p:pic>
                    <p:nvPicPr>
                      <p:cNvPr id="0"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6900" y="3536950"/>
                        <a:ext cx="2690813" cy="649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4519" name="Object 10"/>
          <p:cNvGraphicFramePr>
            <a:graphicFrameLocks noChangeAspect="1"/>
          </p:cNvGraphicFramePr>
          <p:nvPr/>
        </p:nvGraphicFramePr>
        <p:xfrm>
          <a:off x="596900" y="4689475"/>
          <a:ext cx="2690813" cy="649288"/>
        </p:xfrm>
        <a:graphic>
          <a:graphicData uri="http://schemas.openxmlformats.org/presentationml/2006/ole">
            <mc:AlternateContent xmlns:mc="http://schemas.openxmlformats.org/markup-compatibility/2006">
              <mc:Choice xmlns:v="urn:schemas-microsoft-com:vml" Requires="v">
                <p:oleObj spid="_x0000_s64534" name="Equation" r:id="rId9" imgW="1790700" imgH="431800" progId="Equation.3">
                  <p:embed/>
                </p:oleObj>
              </mc:Choice>
              <mc:Fallback>
                <p:oleObj name="Equation" r:id="rId9" imgW="1790700" imgH="431800" progId="Equation.3">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6900" y="4689475"/>
                        <a:ext cx="2690813" cy="649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4520" name="Object 11"/>
          <p:cNvGraphicFramePr>
            <a:graphicFrameLocks noChangeAspect="1"/>
          </p:cNvGraphicFramePr>
          <p:nvPr/>
        </p:nvGraphicFramePr>
        <p:xfrm>
          <a:off x="606425" y="5589588"/>
          <a:ext cx="2671763" cy="649287"/>
        </p:xfrm>
        <a:graphic>
          <a:graphicData uri="http://schemas.openxmlformats.org/presentationml/2006/ole">
            <mc:AlternateContent xmlns:mc="http://schemas.openxmlformats.org/markup-compatibility/2006">
              <mc:Choice xmlns:v="urn:schemas-microsoft-com:vml" Requires="v">
                <p:oleObj spid="_x0000_s64535" name="Equation" r:id="rId11" imgW="1777229" imgH="431613" progId="Equation.3">
                  <p:embed/>
                </p:oleObj>
              </mc:Choice>
              <mc:Fallback>
                <p:oleObj name="Equation" r:id="rId11" imgW="1777229" imgH="431613" progId="Equation.3">
                  <p:embed/>
                  <p:pic>
                    <p:nvPicPr>
                      <p:cNvPr id="0" name="Object 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06425" y="5589588"/>
                        <a:ext cx="2671763" cy="649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sl-SI" altLang="sl-SI" sz="1800" smtClean="0"/>
              <a:t>Different shear mechanisms of concrete without shear reinforcement</a:t>
            </a:r>
            <a:endParaRPr lang="en-US" altLang="sl-SI" sz="1800" smtClean="0"/>
          </a:p>
        </p:txBody>
      </p:sp>
      <p:pic>
        <p:nvPicPr>
          <p:cNvPr id="65539" name="Picture 3"/>
          <p:cNvPicPr>
            <a:picLocks noChangeAspect="1" noChangeArrowheads="1"/>
          </p:cNvPicPr>
          <p:nvPr/>
        </p:nvPicPr>
        <p:blipFill>
          <a:blip r:embed="rId3">
            <a:extLst>
              <a:ext uri="{28A0092B-C50C-407E-A947-70E740481C1C}">
                <a14:useLocalDpi xmlns:a14="http://schemas.microsoft.com/office/drawing/2010/main" val="0"/>
              </a:ext>
            </a:extLst>
          </a:blip>
          <a:srcRect t="4590"/>
          <a:stretch>
            <a:fillRect/>
          </a:stretch>
        </p:blipFill>
        <p:spPr bwMode="auto">
          <a:xfrm>
            <a:off x="350838" y="1628775"/>
            <a:ext cx="8142287" cy="3135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5540" name="Text Box 4"/>
          <p:cNvSpPr txBox="1">
            <a:spLocks noChangeArrowheads="1"/>
          </p:cNvSpPr>
          <p:nvPr/>
        </p:nvSpPr>
        <p:spPr bwMode="auto">
          <a:xfrm>
            <a:off x="2455863" y="1838325"/>
            <a:ext cx="2263775" cy="396875"/>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sl-SI" altLang="sl-SI" sz="2000" b="1">
                <a:latin typeface="Times New Roman" panose="02020603050405020304" pitchFamily="18" charset="0"/>
              </a:rPr>
              <a:t>Arch mechanism</a:t>
            </a:r>
            <a:endParaRPr lang="en-US" altLang="sl-SI" sz="2000" b="1">
              <a:latin typeface="Times New Roman" panose="02020603050405020304" pitchFamily="18" charset="0"/>
            </a:endParaRPr>
          </a:p>
        </p:txBody>
      </p:sp>
      <p:sp>
        <p:nvSpPr>
          <p:cNvPr id="65541" name="Text Box 5"/>
          <p:cNvSpPr txBox="1">
            <a:spLocks noChangeArrowheads="1"/>
          </p:cNvSpPr>
          <p:nvPr/>
        </p:nvSpPr>
        <p:spPr bwMode="auto">
          <a:xfrm>
            <a:off x="5497513" y="4357688"/>
            <a:ext cx="2654300" cy="396875"/>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2000" b="1">
                <a:latin typeface="Times New Roman" panose="02020603050405020304" pitchFamily="18" charset="0"/>
              </a:rPr>
              <a:t>Truss</a:t>
            </a:r>
            <a:endParaRPr lang="en-US" altLang="sl-SI" sz="2000" b="1">
              <a:latin typeface="Times New Roman" panose="02020603050405020304" pitchFamily="18" charset="0"/>
            </a:endParaRPr>
          </a:p>
        </p:txBody>
      </p:sp>
      <p:sp>
        <p:nvSpPr>
          <p:cNvPr id="65542" name="Text Box 6"/>
          <p:cNvSpPr txBox="1">
            <a:spLocks noChangeArrowheads="1"/>
          </p:cNvSpPr>
          <p:nvPr/>
        </p:nvSpPr>
        <p:spPr bwMode="auto">
          <a:xfrm>
            <a:off x="1676400" y="4564063"/>
            <a:ext cx="3529013" cy="1169987"/>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50000"/>
              </a:lnSpc>
              <a:spcBef>
                <a:spcPct val="50000"/>
              </a:spcBef>
              <a:buFontTx/>
              <a:buNone/>
            </a:pPr>
            <a:r>
              <a:rPr lang="sl-SI" altLang="sl-SI" sz="2000" b="1">
                <a:latin typeface="Times New Roman" panose="02020603050405020304" pitchFamily="18" charset="0"/>
              </a:rPr>
              <a:t>Concrete shear mechanisms</a:t>
            </a:r>
            <a:r>
              <a:rPr lang="en-US" altLang="sl-SI" sz="2000" b="1">
                <a:latin typeface="Times New Roman" panose="02020603050405020304" pitchFamily="18" charset="0"/>
              </a:rPr>
              <a:t>:</a:t>
            </a:r>
          </a:p>
          <a:p>
            <a:pPr eaLnBrk="1" hangingPunct="1">
              <a:lnSpc>
                <a:spcPct val="50000"/>
              </a:lnSpc>
              <a:spcBef>
                <a:spcPct val="50000"/>
              </a:spcBef>
              <a:buFontTx/>
              <a:buChar char="-"/>
            </a:pPr>
            <a:r>
              <a:rPr lang="en-US" altLang="sl-SI" sz="2000">
                <a:latin typeface="Times New Roman" panose="02020603050405020304" pitchFamily="18" charset="0"/>
              </a:rPr>
              <a:t> </a:t>
            </a:r>
            <a:r>
              <a:rPr lang="sl-SI" altLang="sl-SI" sz="2000">
                <a:latin typeface="Times New Roman" panose="02020603050405020304" pitchFamily="18" charset="0"/>
              </a:rPr>
              <a:t>friction</a:t>
            </a:r>
            <a:endParaRPr lang="en-US" altLang="sl-SI" sz="2000">
              <a:latin typeface="Times New Roman" panose="02020603050405020304" pitchFamily="18" charset="0"/>
            </a:endParaRPr>
          </a:p>
          <a:p>
            <a:pPr eaLnBrk="1" hangingPunct="1">
              <a:lnSpc>
                <a:spcPct val="50000"/>
              </a:lnSpc>
              <a:spcBef>
                <a:spcPct val="50000"/>
              </a:spcBef>
              <a:buFontTx/>
              <a:buChar char="-"/>
            </a:pPr>
            <a:r>
              <a:rPr lang="en-US" altLang="sl-SI" sz="2000">
                <a:latin typeface="Times New Roman" panose="02020603050405020304" pitchFamily="18" charset="0"/>
              </a:rPr>
              <a:t> </a:t>
            </a:r>
            <a:r>
              <a:rPr lang="sl-SI" altLang="sl-SI" sz="2000">
                <a:latin typeface="Times New Roman" panose="02020603050405020304" pitchFamily="18" charset="0"/>
              </a:rPr>
              <a:t>dowel</a:t>
            </a:r>
            <a:endParaRPr lang="en-US" altLang="sl-SI" sz="2000">
              <a:latin typeface="Times New Roman" panose="02020603050405020304" pitchFamily="18" charset="0"/>
            </a:endParaRPr>
          </a:p>
          <a:p>
            <a:pPr eaLnBrk="1" hangingPunct="1">
              <a:lnSpc>
                <a:spcPct val="50000"/>
              </a:lnSpc>
              <a:spcBef>
                <a:spcPct val="50000"/>
              </a:spcBef>
              <a:buFontTx/>
              <a:buChar char="-"/>
            </a:pPr>
            <a:r>
              <a:rPr lang="en-US" altLang="sl-SI" sz="2000">
                <a:latin typeface="Times New Roman" panose="02020603050405020304" pitchFamily="18" charset="0"/>
              </a:rPr>
              <a:t> </a:t>
            </a:r>
            <a:r>
              <a:rPr lang="sl-SI" altLang="sl-SI" sz="2000">
                <a:latin typeface="Times New Roman" panose="02020603050405020304" pitchFamily="18" charset="0"/>
              </a:rPr>
              <a:t>compression zone</a:t>
            </a:r>
            <a:endParaRPr lang="en-US" altLang="sl-SI" sz="2000">
              <a:latin typeface="Times New Roman" panose="02020603050405020304" pitchFamily="18" charset="0"/>
            </a:endParaRPr>
          </a:p>
        </p:txBody>
      </p:sp>
      <p:graphicFrame>
        <p:nvGraphicFramePr>
          <p:cNvPr id="65543" name="Object 7"/>
          <p:cNvGraphicFramePr>
            <a:graphicFrameLocks noGrp="1" noChangeAspect="1"/>
          </p:cNvGraphicFramePr>
          <p:nvPr>
            <p:ph idx="1"/>
          </p:nvPr>
        </p:nvGraphicFramePr>
        <p:xfrm>
          <a:off x="5654675" y="4941888"/>
          <a:ext cx="2462213" cy="1600200"/>
        </p:xfrm>
        <a:graphic>
          <a:graphicData uri="http://schemas.openxmlformats.org/presentationml/2006/ole">
            <mc:AlternateContent xmlns:mc="http://schemas.openxmlformats.org/markup-compatibility/2006">
              <mc:Choice xmlns:v="urn:schemas-microsoft-com:vml" Requires="v">
                <p:oleObj spid="_x0000_s65546" name="Equation" r:id="rId4" imgW="2273300" imgH="1600200" progId="Equation.DSMT4">
                  <p:embed/>
                </p:oleObj>
              </mc:Choice>
              <mc:Fallback>
                <p:oleObj name="Equation" r:id="rId4" imgW="2273300" imgH="1600200" progId="Equation.DSMT4">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54675" y="4941888"/>
                        <a:ext cx="2462213"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sl-SI" altLang="sl-SI" sz="1800" smtClean="0"/>
              <a:t>Shear failure modes</a:t>
            </a:r>
            <a:endParaRPr lang="en-US" altLang="sl-SI" sz="1800" smtClean="0"/>
          </a:p>
        </p:txBody>
      </p:sp>
      <p:pic>
        <p:nvPicPr>
          <p:cNvPr id="6656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200" y="1628775"/>
            <a:ext cx="5149850" cy="257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65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25" y="4665663"/>
            <a:ext cx="6786563" cy="200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6565" name="Text Box 5"/>
          <p:cNvSpPr txBox="1">
            <a:spLocks noChangeArrowheads="1"/>
          </p:cNvSpPr>
          <p:nvPr/>
        </p:nvSpPr>
        <p:spPr bwMode="auto">
          <a:xfrm>
            <a:off x="6591300" y="1654175"/>
            <a:ext cx="2654300" cy="2278063"/>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marL="342900" indent="-342900">
              <a:spcBef>
                <a:spcPct val="20000"/>
              </a:spcBef>
              <a:buChar char="•"/>
              <a:defRPr sz="3200">
                <a:solidFill>
                  <a:schemeClr val="tx1"/>
                </a:solidFill>
                <a:latin typeface="Arial" panose="020B0604020202020204" pitchFamily="34" charset="0"/>
              </a:defRPr>
            </a:lvl1pPr>
            <a:lvl2pPr marL="800100" indent="-342900">
              <a:spcBef>
                <a:spcPct val="20000"/>
              </a:spcBef>
              <a:buChar char="–"/>
              <a:defRPr sz="2800">
                <a:solidFill>
                  <a:schemeClr val="tx1"/>
                </a:solidFill>
                <a:latin typeface="Arial" panose="020B0604020202020204" pitchFamily="34" charset="0"/>
              </a:defRPr>
            </a:lvl2pPr>
            <a:lvl3pPr marL="1257300" indent="-342900">
              <a:spcBef>
                <a:spcPct val="20000"/>
              </a:spcBef>
              <a:buChar char="•"/>
              <a:defRPr sz="2400">
                <a:solidFill>
                  <a:schemeClr val="tx1"/>
                </a:solidFill>
                <a:latin typeface="Arial" panose="020B0604020202020204" pitchFamily="34" charset="0"/>
              </a:defRPr>
            </a:lvl3pPr>
            <a:lvl4pPr marL="1714500" indent="-342900">
              <a:spcBef>
                <a:spcPct val="20000"/>
              </a:spcBef>
              <a:buChar char="–"/>
              <a:defRPr sz="2000">
                <a:solidFill>
                  <a:schemeClr val="tx1"/>
                </a:solidFill>
                <a:latin typeface="Arial" panose="020B0604020202020204" pitchFamily="34" charset="0"/>
              </a:defRPr>
            </a:lvl4pPr>
            <a:lvl5pPr marL="2171700" indent="-342900">
              <a:spcBef>
                <a:spcPct val="20000"/>
              </a:spcBef>
              <a:buChar char="»"/>
              <a:defRPr sz="2000">
                <a:solidFill>
                  <a:schemeClr val="tx1"/>
                </a:solidFill>
                <a:latin typeface="Arial" panose="020B0604020202020204" pitchFamily="34" charset="0"/>
              </a:defRPr>
            </a:lvl5pPr>
            <a:lvl6pPr marL="2628900" indent="-342900" eaLnBrk="0" fontAlgn="base" hangingPunct="0">
              <a:spcBef>
                <a:spcPct val="20000"/>
              </a:spcBef>
              <a:spcAft>
                <a:spcPct val="0"/>
              </a:spcAft>
              <a:buChar char="»"/>
              <a:defRPr sz="2000">
                <a:solidFill>
                  <a:schemeClr val="tx1"/>
                </a:solidFill>
                <a:latin typeface="Arial" panose="020B0604020202020204" pitchFamily="34" charset="0"/>
              </a:defRPr>
            </a:lvl6pPr>
            <a:lvl7pPr marL="3086100" indent="-342900" eaLnBrk="0" fontAlgn="base" hangingPunct="0">
              <a:spcBef>
                <a:spcPct val="20000"/>
              </a:spcBef>
              <a:spcAft>
                <a:spcPct val="0"/>
              </a:spcAft>
              <a:buChar char="»"/>
              <a:defRPr sz="2000">
                <a:solidFill>
                  <a:schemeClr val="tx1"/>
                </a:solidFill>
                <a:latin typeface="Arial" panose="020B0604020202020204" pitchFamily="34" charset="0"/>
              </a:defRPr>
            </a:lvl7pPr>
            <a:lvl8pPr marL="3543300" indent="-342900" eaLnBrk="0" fontAlgn="base" hangingPunct="0">
              <a:spcBef>
                <a:spcPct val="20000"/>
              </a:spcBef>
              <a:spcAft>
                <a:spcPct val="0"/>
              </a:spcAft>
              <a:buChar char="»"/>
              <a:defRPr sz="2000">
                <a:solidFill>
                  <a:schemeClr val="tx1"/>
                </a:solidFill>
                <a:latin typeface="Arial" panose="020B0604020202020204" pitchFamily="34" charset="0"/>
              </a:defRPr>
            </a:lvl8pPr>
            <a:lvl9pPr marL="4000500" indent="-3429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80000"/>
              </a:lnSpc>
              <a:spcBef>
                <a:spcPct val="50000"/>
              </a:spcBef>
              <a:buFontTx/>
              <a:buAutoNum type="alphaLcParenBoth"/>
            </a:pPr>
            <a:r>
              <a:rPr lang="sl-SI" altLang="sl-SI" sz="2000">
                <a:latin typeface="Times New Roman" panose="02020603050405020304" pitchFamily="18" charset="0"/>
              </a:rPr>
              <a:t>Arch failure</a:t>
            </a:r>
            <a:endParaRPr lang="en-US" altLang="sl-SI" sz="2000">
              <a:latin typeface="Times New Roman" panose="02020603050405020304" pitchFamily="18" charset="0"/>
            </a:endParaRPr>
          </a:p>
          <a:p>
            <a:pPr eaLnBrk="1" hangingPunct="1">
              <a:lnSpc>
                <a:spcPct val="80000"/>
              </a:lnSpc>
              <a:spcBef>
                <a:spcPct val="50000"/>
              </a:spcBef>
              <a:buFontTx/>
              <a:buAutoNum type="alphaLcParenBoth"/>
            </a:pPr>
            <a:r>
              <a:rPr lang="sl-SI" altLang="sl-SI" sz="2000">
                <a:latin typeface="Times New Roman" panose="02020603050405020304" pitchFamily="18" charset="0"/>
              </a:rPr>
              <a:t>Compression diagonal failure</a:t>
            </a:r>
            <a:endParaRPr lang="en-US" altLang="sl-SI" sz="2000">
              <a:latin typeface="Times New Roman" panose="02020603050405020304" pitchFamily="18" charset="0"/>
            </a:endParaRPr>
          </a:p>
          <a:p>
            <a:pPr eaLnBrk="1" hangingPunct="1">
              <a:lnSpc>
                <a:spcPct val="80000"/>
              </a:lnSpc>
              <a:spcBef>
                <a:spcPct val="50000"/>
              </a:spcBef>
              <a:buFontTx/>
              <a:buAutoNum type="alphaLcParenBoth"/>
            </a:pPr>
            <a:r>
              <a:rPr lang="sl-SI" altLang="sl-SI" sz="2000">
                <a:latin typeface="Times New Roman" panose="02020603050405020304" pitchFamily="18" charset="0"/>
              </a:rPr>
              <a:t>Exceeded principal tension stresses</a:t>
            </a:r>
            <a:endParaRPr lang="en-US" altLang="sl-SI" sz="2000">
              <a:latin typeface="Times New Roman" panose="02020603050405020304" pitchFamily="18" charset="0"/>
            </a:endParaRPr>
          </a:p>
          <a:p>
            <a:pPr eaLnBrk="1" hangingPunct="1">
              <a:lnSpc>
                <a:spcPct val="80000"/>
              </a:lnSpc>
              <a:spcBef>
                <a:spcPct val="50000"/>
              </a:spcBef>
              <a:buFontTx/>
              <a:buAutoNum type="alphaLcParenBoth"/>
            </a:pPr>
            <a:r>
              <a:rPr lang="sl-SI" altLang="sl-SI" sz="2000">
                <a:latin typeface="Times New Roman" panose="02020603050405020304" pitchFamily="18" charset="0"/>
              </a:rPr>
              <a:t>Failure of the truss mechanism</a:t>
            </a:r>
            <a:endParaRPr lang="en-US" altLang="sl-SI" sz="2000">
              <a:latin typeface="Times New Roman" panose="02020603050405020304" pitchFamily="18" charset="0"/>
            </a:endParaRPr>
          </a:p>
        </p:txBody>
      </p:sp>
      <p:sp>
        <p:nvSpPr>
          <p:cNvPr id="66566" name="Text Box 6"/>
          <p:cNvSpPr txBox="1">
            <a:spLocks noChangeArrowheads="1"/>
          </p:cNvSpPr>
          <p:nvPr/>
        </p:nvSpPr>
        <p:spPr bwMode="auto">
          <a:xfrm>
            <a:off x="7251700" y="5441950"/>
            <a:ext cx="2654300" cy="584200"/>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marL="342900" indent="-342900">
              <a:spcBef>
                <a:spcPct val="20000"/>
              </a:spcBef>
              <a:buChar char="•"/>
              <a:defRPr sz="3200">
                <a:solidFill>
                  <a:schemeClr val="tx1"/>
                </a:solidFill>
                <a:latin typeface="Arial" panose="020B0604020202020204" pitchFamily="34" charset="0"/>
              </a:defRPr>
            </a:lvl1pPr>
            <a:lvl2pPr marL="800100" indent="-342900">
              <a:spcBef>
                <a:spcPct val="20000"/>
              </a:spcBef>
              <a:buChar char="–"/>
              <a:defRPr sz="2800">
                <a:solidFill>
                  <a:schemeClr val="tx1"/>
                </a:solidFill>
                <a:latin typeface="Arial" panose="020B0604020202020204" pitchFamily="34" charset="0"/>
              </a:defRPr>
            </a:lvl2pPr>
            <a:lvl3pPr marL="1257300" indent="-342900">
              <a:spcBef>
                <a:spcPct val="20000"/>
              </a:spcBef>
              <a:buChar char="•"/>
              <a:defRPr sz="2400">
                <a:solidFill>
                  <a:schemeClr val="tx1"/>
                </a:solidFill>
                <a:latin typeface="Arial" panose="020B0604020202020204" pitchFamily="34" charset="0"/>
              </a:defRPr>
            </a:lvl3pPr>
            <a:lvl4pPr marL="1714500" indent="-342900">
              <a:spcBef>
                <a:spcPct val="20000"/>
              </a:spcBef>
              <a:buChar char="–"/>
              <a:defRPr sz="2000">
                <a:solidFill>
                  <a:schemeClr val="tx1"/>
                </a:solidFill>
                <a:latin typeface="Arial" panose="020B0604020202020204" pitchFamily="34" charset="0"/>
              </a:defRPr>
            </a:lvl4pPr>
            <a:lvl5pPr marL="2171700" indent="-342900">
              <a:spcBef>
                <a:spcPct val="20000"/>
              </a:spcBef>
              <a:buChar char="»"/>
              <a:defRPr sz="2000">
                <a:solidFill>
                  <a:schemeClr val="tx1"/>
                </a:solidFill>
                <a:latin typeface="Arial" panose="020B0604020202020204" pitchFamily="34" charset="0"/>
              </a:defRPr>
            </a:lvl5pPr>
            <a:lvl6pPr marL="2628900" indent="-342900" eaLnBrk="0" fontAlgn="base" hangingPunct="0">
              <a:spcBef>
                <a:spcPct val="20000"/>
              </a:spcBef>
              <a:spcAft>
                <a:spcPct val="0"/>
              </a:spcAft>
              <a:buChar char="»"/>
              <a:defRPr sz="2000">
                <a:solidFill>
                  <a:schemeClr val="tx1"/>
                </a:solidFill>
                <a:latin typeface="Arial" panose="020B0604020202020204" pitchFamily="34" charset="0"/>
              </a:defRPr>
            </a:lvl6pPr>
            <a:lvl7pPr marL="3086100" indent="-342900" eaLnBrk="0" fontAlgn="base" hangingPunct="0">
              <a:spcBef>
                <a:spcPct val="20000"/>
              </a:spcBef>
              <a:spcAft>
                <a:spcPct val="0"/>
              </a:spcAft>
              <a:buChar char="»"/>
              <a:defRPr sz="2000">
                <a:solidFill>
                  <a:schemeClr val="tx1"/>
                </a:solidFill>
                <a:latin typeface="Arial" panose="020B0604020202020204" pitchFamily="34" charset="0"/>
              </a:defRPr>
            </a:lvl7pPr>
            <a:lvl8pPr marL="3543300" indent="-342900" eaLnBrk="0" fontAlgn="base" hangingPunct="0">
              <a:spcBef>
                <a:spcPct val="20000"/>
              </a:spcBef>
              <a:spcAft>
                <a:spcPct val="0"/>
              </a:spcAft>
              <a:buChar char="»"/>
              <a:defRPr sz="2000">
                <a:solidFill>
                  <a:schemeClr val="tx1"/>
                </a:solidFill>
                <a:latin typeface="Arial" panose="020B0604020202020204" pitchFamily="34" charset="0"/>
              </a:defRPr>
            </a:lvl8pPr>
            <a:lvl9pPr marL="4000500" indent="-3429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80000"/>
              </a:lnSpc>
              <a:spcBef>
                <a:spcPct val="50000"/>
              </a:spcBef>
              <a:buFontTx/>
              <a:buNone/>
            </a:pPr>
            <a:r>
              <a:rPr lang="en-US" altLang="sl-SI" sz="2000">
                <a:latin typeface="Times New Roman" panose="02020603050405020304" pitchFamily="18" charset="0"/>
              </a:rPr>
              <a:t>(e) </a:t>
            </a:r>
            <a:r>
              <a:rPr lang="sl-SI" altLang="sl-SI" sz="2000">
                <a:latin typeface="Times New Roman" panose="02020603050405020304" pitchFamily="18" charset="0"/>
              </a:rPr>
              <a:t>Sliding failure –short piers</a:t>
            </a:r>
            <a:endParaRPr lang="en-US" altLang="sl-SI" sz="2000">
              <a:latin typeface="Times New Roman" panose="02020603050405020304" pitchFamily="18" charset="0"/>
            </a:endParaRPr>
          </a:p>
        </p:txBody>
      </p:sp>
      <p:sp>
        <p:nvSpPr>
          <p:cNvPr id="66567" name="Text Box 7"/>
          <p:cNvSpPr txBox="1">
            <a:spLocks noChangeArrowheads="1"/>
          </p:cNvSpPr>
          <p:nvPr/>
        </p:nvSpPr>
        <p:spPr bwMode="auto">
          <a:xfrm>
            <a:off x="428625" y="4652963"/>
            <a:ext cx="2652713" cy="336550"/>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marL="342900" indent="-342900">
              <a:spcBef>
                <a:spcPct val="20000"/>
              </a:spcBef>
              <a:buChar char="•"/>
              <a:defRPr sz="3200">
                <a:solidFill>
                  <a:schemeClr val="tx1"/>
                </a:solidFill>
                <a:latin typeface="Arial" panose="020B0604020202020204" pitchFamily="34" charset="0"/>
              </a:defRPr>
            </a:lvl1pPr>
            <a:lvl2pPr marL="800100" indent="-342900">
              <a:spcBef>
                <a:spcPct val="20000"/>
              </a:spcBef>
              <a:buChar char="–"/>
              <a:defRPr sz="2800">
                <a:solidFill>
                  <a:schemeClr val="tx1"/>
                </a:solidFill>
                <a:latin typeface="Arial" panose="020B0604020202020204" pitchFamily="34" charset="0"/>
              </a:defRPr>
            </a:lvl2pPr>
            <a:lvl3pPr marL="1257300" indent="-342900">
              <a:spcBef>
                <a:spcPct val="20000"/>
              </a:spcBef>
              <a:buChar char="•"/>
              <a:defRPr sz="2400">
                <a:solidFill>
                  <a:schemeClr val="tx1"/>
                </a:solidFill>
                <a:latin typeface="Arial" panose="020B0604020202020204" pitchFamily="34" charset="0"/>
              </a:defRPr>
            </a:lvl3pPr>
            <a:lvl4pPr marL="1714500" indent="-342900">
              <a:spcBef>
                <a:spcPct val="20000"/>
              </a:spcBef>
              <a:buChar char="–"/>
              <a:defRPr sz="2000">
                <a:solidFill>
                  <a:schemeClr val="tx1"/>
                </a:solidFill>
                <a:latin typeface="Arial" panose="020B0604020202020204" pitchFamily="34" charset="0"/>
              </a:defRPr>
            </a:lvl4pPr>
            <a:lvl5pPr marL="2171700" indent="-342900">
              <a:spcBef>
                <a:spcPct val="20000"/>
              </a:spcBef>
              <a:buChar char="»"/>
              <a:defRPr sz="2000">
                <a:solidFill>
                  <a:schemeClr val="tx1"/>
                </a:solidFill>
                <a:latin typeface="Arial" panose="020B0604020202020204" pitchFamily="34" charset="0"/>
              </a:defRPr>
            </a:lvl5pPr>
            <a:lvl6pPr marL="2628900" indent="-342900" eaLnBrk="0" fontAlgn="base" hangingPunct="0">
              <a:spcBef>
                <a:spcPct val="20000"/>
              </a:spcBef>
              <a:spcAft>
                <a:spcPct val="0"/>
              </a:spcAft>
              <a:buChar char="»"/>
              <a:defRPr sz="2000">
                <a:solidFill>
                  <a:schemeClr val="tx1"/>
                </a:solidFill>
                <a:latin typeface="Arial" panose="020B0604020202020204" pitchFamily="34" charset="0"/>
              </a:defRPr>
            </a:lvl6pPr>
            <a:lvl7pPr marL="3086100" indent="-342900" eaLnBrk="0" fontAlgn="base" hangingPunct="0">
              <a:spcBef>
                <a:spcPct val="20000"/>
              </a:spcBef>
              <a:spcAft>
                <a:spcPct val="0"/>
              </a:spcAft>
              <a:buChar char="»"/>
              <a:defRPr sz="2000">
                <a:solidFill>
                  <a:schemeClr val="tx1"/>
                </a:solidFill>
                <a:latin typeface="Arial" panose="020B0604020202020204" pitchFamily="34" charset="0"/>
              </a:defRPr>
            </a:lvl7pPr>
            <a:lvl8pPr marL="3543300" indent="-342900" eaLnBrk="0" fontAlgn="base" hangingPunct="0">
              <a:spcBef>
                <a:spcPct val="20000"/>
              </a:spcBef>
              <a:spcAft>
                <a:spcPct val="0"/>
              </a:spcAft>
              <a:buChar char="»"/>
              <a:defRPr sz="2000">
                <a:solidFill>
                  <a:schemeClr val="tx1"/>
                </a:solidFill>
                <a:latin typeface="Arial" panose="020B0604020202020204" pitchFamily="34" charset="0"/>
              </a:defRPr>
            </a:lvl8pPr>
            <a:lvl9pPr marL="4000500" indent="-3429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80000"/>
              </a:lnSpc>
              <a:spcBef>
                <a:spcPct val="50000"/>
              </a:spcBef>
              <a:buFontTx/>
              <a:buNone/>
            </a:pPr>
            <a:r>
              <a:rPr lang="sl-SI" altLang="sl-SI" sz="2000">
                <a:latin typeface="Times New Roman" panose="02020603050405020304" pitchFamily="18" charset="0"/>
              </a:rPr>
              <a:t>(e)</a:t>
            </a:r>
          </a:p>
        </p:txBody>
      </p:sp>
      <p:sp>
        <p:nvSpPr>
          <p:cNvPr id="66568" name="Text Box 8"/>
          <p:cNvSpPr txBox="1">
            <a:spLocks noChangeArrowheads="1"/>
          </p:cNvSpPr>
          <p:nvPr/>
        </p:nvSpPr>
        <p:spPr bwMode="auto">
          <a:xfrm>
            <a:off x="3079750" y="4724400"/>
            <a:ext cx="2654300" cy="336550"/>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marL="342900" indent="-342900">
              <a:spcBef>
                <a:spcPct val="20000"/>
              </a:spcBef>
              <a:buChar char="•"/>
              <a:defRPr sz="3200">
                <a:solidFill>
                  <a:schemeClr val="tx1"/>
                </a:solidFill>
                <a:latin typeface="Arial" panose="020B0604020202020204" pitchFamily="34" charset="0"/>
              </a:defRPr>
            </a:lvl1pPr>
            <a:lvl2pPr marL="800100" indent="-342900">
              <a:spcBef>
                <a:spcPct val="20000"/>
              </a:spcBef>
              <a:buChar char="–"/>
              <a:defRPr sz="2800">
                <a:solidFill>
                  <a:schemeClr val="tx1"/>
                </a:solidFill>
                <a:latin typeface="Arial" panose="020B0604020202020204" pitchFamily="34" charset="0"/>
              </a:defRPr>
            </a:lvl2pPr>
            <a:lvl3pPr marL="1257300" indent="-342900">
              <a:spcBef>
                <a:spcPct val="20000"/>
              </a:spcBef>
              <a:buChar char="•"/>
              <a:defRPr sz="2400">
                <a:solidFill>
                  <a:schemeClr val="tx1"/>
                </a:solidFill>
                <a:latin typeface="Arial" panose="020B0604020202020204" pitchFamily="34" charset="0"/>
              </a:defRPr>
            </a:lvl3pPr>
            <a:lvl4pPr marL="1714500" indent="-342900">
              <a:spcBef>
                <a:spcPct val="20000"/>
              </a:spcBef>
              <a:buChar char="–"/>
              <a:defRPr sz="2000">
                <a:solidFill>
                  <a:schemeClr val="tx1"/>
                </a:solidFill>
                <a:latin typeface="Arial" panose="020B0604020202020204" pitchFamily="34" charset="0"/>
              </a:defRPr>
            </a:lvl4pPr>
            <a:lvl5pPr marL="2171700" indent="-342900">
              <a:spcBef>
                <a:spcPct val="20000"/>
              </a:spcBef>
              <a:buChar char="»"/>
              <a:defRPr sz="2000">
                <a:solidFill>
                  <a:schemeClr val="tx1"/>
                </a:solidFill>
                <a:latin typeface="Arial" panose="020B0604020202020204" pitchFamily="34" charset="0"/>
              </a:defRPr>
            </a:lvl5pPr>
            <a:lvl6pPr marL="2628900" indent="-342900" eaLnBrk="0" fontAlgn="base" hangingPunct="0">
              <a:spcBef>
                <a:spcPct val="20000"/>
              </a:spcBef>
              <a:spcAft>
                <a:spcPct val="0"/>
              </a:spcAft>
              <a:buChar char="»"/>
              <a:defRPr sz="2000">
                <a:solidFill>
                  <a:schemeClr val="tx1"/>
                </a:solidFill>
                <a:latin typeface="Arial" panose="020B0604020202020204" pitchFamily="34" charset="0"/>
              </a:defRPr>
            </a:lvl6pPr>
            <a:lvl7pPr marL="3086100" indent="-342900" eaLnBrk="0" fontAlgn="base" hangingPunct="0">
              <a:spcBef>
                <a:spcPct val="20000"/>
              </a:spcBef>
              <a:spcAft>
                <a:spcPct val="0"/>
              </a:spcAft>
              <a:buChar char="»"/>
              <a:defRPr sz="2000">
                <a:solidFill>
                  <a:schemeClr val="tx1"/>
                </a:solidFill>
                <a:latin typeface="Arial" panose="020B0604020202020204" pitchFamily="34" charset="0"/>
              </a:defRPr>
            </a:lvl7pPr>
            <a:lvl8pPr marL="3543300" indent="-342900" eaLnBrk="0" fontAlgn="base" hangingPunct="0">
              <a:spcBef>
                <a:spcPct val="20000"/>
              </a:spcBef>
              <a:spcAft>
                <a:spcPct val="0"/>
              </a:spcAft>
              <a:buChar char="»"/>
              <a:defRPr sz="2000">
                <a:solidFill>
                  <a:schemeClr val="tx1"/>
                </a:solidFill>
                <a:latin typeface="Arial" panose="020B0604020202020204" pitchFamily="34" charset="0"/>
              </a:defRPr>
            </a:lvl8pPr>
            <a:lvl9pPr marL="4000500" indent="-3429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80000"/>
              </a:lnSpc>
              <a:spcBef>
                <a:spcPct val="50000"/>
              </a:spcBef>
              <a:buFontTx/>
              <a:buNone/>
            </a:pPr>
            <a:endParaRPr lang="en-US" altLang="sl-SI" sz="2000">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 Box 4"/>
          <p:cNvSpPr txBox="1">
            <a:spLocks noChangeArrowheads="1"/>
          </p:cNvSpPr>
          <p:nvPr/>
        </p:nvSpPr>
        <p:spPr bwMode="auto">
          <a:xfrm>
            <a:off x="488950" y="260350"/>
            <a:ext cx="8280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First the shear strength of the concrete without shear reinforcement is checked</a:t>
            </a:r>
          </a:p>
        </p:txBody>
      </p:sp>
      <p:sp>
        <p:nvSpPr>
          <p:cNvPr id="67587" name="Text Box 5"/>
          <p:cNvSpPr txBox="1">
            <a:spLocks noChangeArrowheads="1"/>
          </p:cNvSpPr>
          <p:nvPr/>
        </p:nvSpPr>
        <p:spPr bwMode="auto">
          <a:xfrm>
            <a:off x="596900" y="800100"/>
            <a:ext cx="72723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Shear strength of concrete in pier S14</a:t>
            </a:r>
          </a:p>
        </p:txBody>
      </p:sp>
      <p:graphicFrame>
        <p:nvGraphicFramePr>
          <p:cNvPr id="67588" name="Object 6"/>
          <p:cNvGraphicFramePr>
            <a:graphicFrameLocks noChangeAspect="1"/>
          </p:cNvGraphicFramePr>
          <p:nvPr/>
        </p:nvGraphicFramePr>
        <p:xfrm>
          <a:off x="668338" y="1376363"/>
          <a:ext cx="4592637" cy="533400"/>
        </p:xfrm>
        <a:graphic>
          <a:graphicData uri="http://schemas.openxmlformats.org/presentationml/2006/ole">
            <mc:AlternateContent xmlns:mc="http://schemas.openxmlformats.org/markup-compatibility/2006">
              <mc:Choice xmlns:v="urn:schemas-microsoft-com:vml" Requires="v">
                <p:oleObj spid="_x0000_s67595" name="Equation" r:id="rId3" imgW="2298700" imgH="266700" progId="Equation.3">
                  <p:embed/>
                </p:oleObj>
              </mc:Choice>
              <mc:Fallback>
                <p:oleObj name="Equation" r:id="rId3" imgW="2298700" imgH="266700"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338" y="1376363"/>
                        <a:ext cx="4592637"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7589" name="Text Box 7"/>
          <p:cNvSpPr txBox="1">
            <a:spLocks noChangeArrowheads="1"/>
          </p:cNvSpPr>
          <p:nvPr/>
        </p:nvSpPr>
        <p:spPr bwMode="auto">
          <a:xfrm>
            <a:off x="668338" y="1989138"/>
            <a:ext cx="6084887" cy="2017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C</a:t>
            </a:r>
            <a:r>
              <a:rPr lang="sl-SI" altLang="sl-SI" sz="1800" baseline="-25000"/>
              <a:t>Rd,c</a:t>
            </a:r>
            <a:r>
              <a:rPr lang="sl-SI" altLang="sl-SI" sz="1800"/>
              <a:t> = 0,18/1,5 = 0,12</a:t>
            </a:r>
          </a:p>
          <a:p>
            <a:pPr eaLnBrk="1" hangingPunct="1">
              <a:spcBef>
                <a:spcPct val="50000"/>
              </a:spcBef>
              <a:buFontTx/>
              <a:buNone/>
            </a:pPr>
            <a:r>
              <a:rPr lang="sl-SI" altLang="sl-SI" sz="1800"/>
              <a:t>k</a:t>
            </a:r>
            <a:r>
              <a:rPr lang="sl-SI" altLang="sl-SI" sz="1800" baseline="-25000"/>
              <a:t>1</a:t>
            </a:r>
            <a:r>
              <a:rPr lang="sl-SI" altLang="sl-SI" sz="1800"/>
              <a:t>=0,15</a:t>
            </a:r>
          </a:p>
          <a:p>
            <a:pPr eaLnBrk="1" hangingPunct="1">
              <a:spcBef>
                <a:spcPct val="50000"/>
              </a:spcBef>
              <a:buFontTx/>
              <a:buNone/>
            </a:pPr>
            <a:r>
              <a:rPr lang="sl-SI" altLang="sl-SI" sz="1800"/>
              <a:t>N</a:t>
            </a:r>
            <a:r>
              <a:rPr lang="sl-SI" altLang="sl-SI" sz="1800" baseline="-25000"/>
              <a:t>Ed</a:t>
            </a:r>
            <a:r>
              <a:rPr lang="sl-SI" altLang="sl-SI" sz="1800"/>
              <a:t> =14329kN</a:t>
            </a:r>
          </a:p>
          <a:p>
            <a:pPr eaLnBrk="1" hangingPunct="1">
              <a:spcBef>
                <a:spcPct val="50000"/>
              </a:spcBef>
              <a:buFontTx/>
              <a:buNone/>
            </a:pPr>
            <a:r>
              <a:rPr lang="sl-SI" altLang="sl-SI" sz="1800"/>
              <a:t>A</a:t>
            </a:r>
            <a:r>
              <a:rPr lang="sl-SI" altLang="sl-SI" sz="1800" baseline="-25000"/>
              <a:t>c</a:t>
            </a:r>
            <a:r>
              <a:rPr lang="sl-SI" altLang="sl-SI" sz="1800"/>
              <a:t> = 3,76</a:t>
            </a:r>
            <a:endParaRPr lang="sl-SI" altLang="sl-SI" sz="1800" baseline="30000">
              <a:cs typeface="Arial" panose="020B0604020202020204" pitchFamily="34" charset="0"/>
            </a:endParaRPr>
          </a:p>
          <a:p>
            <a:pPr eaLnBrk="1" hangingPunct="1">
              <a:spcBef>
                <a:spcPct val="50000"/>
              </a:spcBef>
              <a:buFontTx/>
              <a:buNone/>
            </a:pPr>
            <a:r>
              <a:rPr lang="sl-SI" altLang="sl-SI" sz="1800">
                <a:cs typeface="Arial" panose="020B0604020202020204" pitchFamily="34" charset="0"/>
              </a:rPr>
              <a:t>f</a:t>
            </a:r>
            <a:r>
              <a:rPr lang="sl-SI" altLang="sl-SI" sz="1800" baseline="-25000">
                <a:cs typeface="Arial" panose="020B0604020202020204" pitchFamily="34" charset="0"/>
              </a:rPr>
              <a:t>ck</a:t>
            </a:r>
            <a:r>
              <a:rPr lang="sl-SI" altLang="sl-SI" sz="1800">
                <a:cs typeface="Arial" panose="020B0604020202020204" pitchFamily="34" charset="0"/>
              </a:rPr>
              <a:t> = 25MPa</a:t>
            </a:r>
            <a:endParaRPr lang="en-US" altLang="sl-SI" sz="1800">
              <a:cs typeface="Arial" panose="020B0604020202020204" pitchFamily="34" charset="0"/>
            </a:endParaRPr>
          </a:p>
        </p:txBody>
      </p:sp>
      <p:graphicFrame>
        <p:nvGraphicFramePr>
          <p:cNvPr id="67590" name="Object 8"/>
          <p:cNvGraphicFramePr>
            <a:graphicFrameLocks noChangeAspect="1"/>
          </p:cNvGraphicFramePr>
          <p:nvPr/>
        </p:nvGraphicFramePr>
        <p:xfrm>
          <a:off x="849313" y="3940175"/>
          <a:ext cx="6365875" cy="1131888"/>
        </p:xfrm>
        <a:graphic>
          <a:graphicData uri="http://schemas.openxmlformats.org/presentationml/2006/ole">
            <mc:AlternateContent xmlns:mc="http://schemas.openxmlformats.org/markup-compatibility/2006">
              <mc:Choice xmlns:v="urn:schemas-microsoft-com:vml" Requires="v">
                <p:oleObj spid="_x0000_s67596" name="Equation" r:id="rId5" imgW="3860800" imgH="685800" progId="Equation.3">
                  <p:embed/>
                </p:oleObj>
              </mc:Choice>
              <mc:Fallback>
                <p:oleObj name="Equation" r:id="rId5" imgW="3860800" imgH="685800" progId="Equation.3">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9313" y="3940175"/>
                        <a:ext cx="6365875" cy="1131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4"/>
          <p:cNvSpPr txBox="1">
            <a:spLocks noChangeArrowheads="1"/>
          </p:cNvSpPr>
          <p:nvPr/>
        </p:nvSpPr>
        <p:spPr bwMode="auto">
          <a:xfrm>
            <a:off x="271463" y="549275"/>
            <a:ext cx="8308975" cy="530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GB" altLang="sl-SI" sz="2400"/>
              <a:t>Dead load</a:t>
            </a:r>
          </a:p>
          <a:p>
            <a:pPr eaLnBrk="1" hangingPunct="1">
              <a:spcBef>
                <a:spcPct val="50000"/>
              </a:spcBef>
              <a:buFontTx/>
              <a:buNone/>
            </a:pPr>
            <a:r>
              <a:rPr lang="en-GB" altLang="sl-SI" sz="1800"/>
              <a:t>The axial forces occur in piers</a:t>
            </a:r>
          </a:p>
          <a:p>
            <a:pPr eaLnBrk="1" hangingPunct="1">
              <a:spcBef>
                <a:spcPct val="50000"/>
              </a:spcBef>
              <a:buFontTx/>
              <a:buNone/>
            </a:pPr>
            <a:r>
              <a:rPr lang="en-GB" altLang="sl-SI" sz="1800"/>
              <a:t>Axial forces at the base of piers (weight of the piers is included)</a:t>
            </a:r>
          </a:p>
          <a:p>
            <a:pPr eaLnBrk="1" hangingPunct="1">
              <a:spcBef>
                <a:spcPct val="50000"/>
              </a:spcBef>
              <a:buFontTx/>
              <a:buNone/>
            </a:pPr>
            <a:r>
              <a:rPr lang="en-GB" altLang="sl-SI" sz="1800"/>
              <a:t>N</a:t>
            </a:r>
            <a:r>
              <a:rPr lang="en-GB" altLang="sl-SI" sz="1800" baseline="-25000"/>
              <a:t>S14</a:t>
            </a:r>
            <a:r>
              <a:rPr lang="en-GB" altLang="sl-SI" sz="1800"/>
              <a:t> = 14329 kN</a:t>
            </a:r>
            <a:br>
              <a:rPr lang="en-GB" altLang="sl-SI" sz="1800"/>
            </a:br>
            <a:r>
              <a:rPr lang="en-GB" altLang="sl-SI" sz="1800"/>
              <a:t/>
            </a:r>
            <a:br>
              <a:rPr lang="en-GB" altLang="sl-SI" sz="1800"/>
            </a:br>
            <a:r>
              <a:rPr lang="en-GB" altLang="sl-SI" sz="1800"/>
              <a:t>Normalized axial force</a:t>
            </a:r>
          </a:p>
          <a:p>
            <a:pPr eaLnBrk="1" hangingPunct="1">
              <a:spcBef>
                <a:spcPct val="50000"/>
              </a:spcBef>
              <a:buFontTx/>
              <a:buNone/>
            </a:pPr>
            <a:endParaRPr lang="en-GB" altLang="sl-SI" sz="1800"/>
          </a:p>
          <a:p>
            <a:pPr eaLnBrk="1" hangingPunct="1">
              <a:spcBef>
                <a:spcPct val="50000"/>
              </a:spcBef>
              <a:buFontTx/>
              <a:buNone/>
            </a:pPr>
            <a:endParaRPr lang="en-GB" altLang="sl-SI" sz="1800"/>
          </a:p>
          <a:p>
            <a:pPr eaLnBrk="1" hangingPunct="1">
              <a:spcBef>
                <a:spcPct val="50000"/>
              </a:spcBef>
              <a:buFontTx/>
              <a:buNone/>
            </a:pPr>
            <a:r>
              <a:rPr lang="en-GB" altLang="sl-SI" sz="1800"/>
              <a:t>N</a:t>
            </a:r>
            <a:r>
              <a:rPr lang="en-GB" altLang="sl-SI" sz="1800" baseline="-25000"/>
              <a:t>S21</a:t>
            </a:r>
            <a:r>
              <a:rPr lang="en-GB" altLang="sl-SI" sz="1800"/>
              <a:t> = 17485 kN</a:t>
            </a:r>
            <a:br>
              <a:rPr lang="en-GB" altLang="sl-SI" sz="1800"/>
            </a:br>
            <a:r>
              <a:rPr lang="en-GB" altLang="sl-SI" sz="1800"/>
              <a:t/>
            </a:r>
            <a:br>
              <a:rPr lang="en-GB" altLang="sl-SI" sz="1800"/>
            </a:br>
            <a:r>
              <a:rPr lang="en-GB" altLang="sl-SI" sz="1800"/>
              <a:t>Normalized axial force</a:t>
            </a:r>
          </a:p>
          <a:p>
            <a:pPr eaLnBrk="1" hangingPunct="1">
              <a:spcBef>
                <a:spcPct val="50000"/>
              </a:spcBef>
              <a:buFontTx/>
              <a:buNone/>
            </a:pPr>
            <a:endParaRPr lang="en-GB" altLang="sl-SI" sz="1800"/>
          </a:p>
          <a:p>
            <a:pPr eaLnBrk="1" hangingPunct="1">
              <a:spcBef>
                <a:spcPct val="50000"/>
              </a:spcBef>
              <a:buFontTx/>
              <a:buNone/>
            </a:pPr>
            <a:endParaRPr lang="en-GB" altLang="sl-SI" sz="1800"/>
          </a:p>
          <a:p>
            <a:pPr eaLnBrk="1" hangingPunct="1">
              <a:spcBef>
                <a:spcPct val="50000"/>
              </a:spcBef>
              <a:buFontTx/>
              <a:buNone/>
            </a:pPr>
            <a:r>
              <a:rPr lang="en-GB" altLang="sl-SI" sz="1800"/>
              <a:t>Axial forces in piers are calculated using programme SAP2000</a:t>
            </a:r>
          </a:p>
        </p:txBody>
      </p:sp>
      <p:graphicFrame>
        <p:nvGraphicFramePr>
          <p:cNvPr id="11267" name="Object 5"/>
          <p:cNvGraphicFramePr>
            <a:graphicFrameLocks noGrp="1" noChangeAspect="1"/>
          </p:cNvGraphicFramePr>
          <p:nvPr>
            <p:ph/>
          </p:nvPr>
        </p:nvGraphicFramePr>
        <p:xfrm>
          <a:off x="430213" y="2747963"/>
          <a:ext cx="4192587" cy="712787"/>
        </p:xfrm>
        <a:graphic>
          <a:graphicData uri="http://schemas.openxmlformats.org/presentationml/2006/ole">
            <mc:AlternateContent xmlns:mc="http://schemas.openxmlformats.org/markup-compatibility/2006">
              <mc:Choice xmlns:v="urn:schemas-microsoft-com:vml" Requires="v">
                <p:oleObj spid="_x0000_s11273" name="Equation" r:id="rId3" imgW="2540000" imgH="431800" progId="Equation.3">
                  <p:embed/>
                </p:oleObj>
              </mc:Choice>
              <mc:Fallback>
                <p:oleObj name="Equation" r:id="rId3" imgW="2540000" imgH="4318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0213" y="2747963"/>
                        <a:ext cx="4192587" cy="712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268" name="Object 7"/>
          <p:cNvGraphicFramePr>
            <a:graphicFrameLocks noChangeAspect="1"/>
          </p:cNvGraphicFramePr>
          <p:nvPr/>
        </p:nvGraphicFramePr>
        <p:xfrm>
          <a:off x="430213" y="4689475"/>
          <a:ext cx="4194175" cy="712788"/>
        </p:xfrm>
        <a:graphic>
          <a:graphicData uri="http://schemas.openxmlformats.org/presentationml/2006/ole">
            <mc:AlternateContent xmlns:mc="http://schemas.openxmlformats.org/markup-compatibility/2006">
              <mc:Choice xmlns:v="urn:schemas-microsoft-com:vml" Requires="v">
                <p:oleObj spid="_x0000_s11274" name="Equation" r:id="rId5" imgW="2540000" imgH="431800" progId="Equation.3">
                  <p:embed/>
                </p:oleObj>
              </mc:Choice>
              <mc:Fallback>
                <p:oleObj name="Equation" r:id="rId5" imgW="2540000" imgH="431800"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0213" y="4689475"/>
                        <a:ext cx="4194175" cy="712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4"/>
          <p:cNvSpPr txBox="1">
            <a:spLocks noChangeArrowheads="1"/>
          </p:cNvSpPr>
          <p:nvPr/>
        </p:nvSpPr>
        <p:spPr bwMode="auto">
          <a:xfrm>
            <a:off x="488950" y="404813"/>
            <a:ext cx="2555875"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Transverse direction</a:t>
            </a:r>
          </a:p>
        </p:txBody>
      </p:sp>
      <p:graphicFrame>
        <p:nvGraphicFramePr>
          <p:cNvPr id="68611" name="Object 5"/>
          <p:cNvGraphicFramePr>
            <a:graphicFrameLocks noGrp="1" noChangeAspect="1"/>
          </p:cNvGraphicFramePr>
          <p:nvPr>
            <p:ph sz="half" idx="1"/>
          </p:nvPr>
        </p:nvGraphicFramePr>
        <p:xfrm>
          <a:off x="596900" y="944563"/>
          <a:ext cx="6513513" cy="2093912"/>
        </p:xfrm>
        <a:graphic>
          <a:graphicData uri="http://schemas.openxmlformats.org/presentationml/2006/ole">
            <mc:AlternateContent xmlns:mc="http://schemas.openxmlformats.org/markup-compatibility/2006">
              <mc:Choice xmlns:v="urn:schemas-microsoft-com:vml" Requires="v">
                <p:oleObj spid="_x0000_s68626" name="Equation" r:id="rId3" imgW="5016500" imgH="1612900" progId="Equation.3">
                  <p:embed/>
                </p:oleObj>
              </mc:Choice>
              <mc:Fallback>
                <p:oleObj name="Equation" r:id="rId3" imgW="5016500" imgH="16129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6900" y="944563"/>
                        <a:ext cx="6513513" cy="2093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8612" name="Object 7"/>
          <p:cNvGraphicFramePr>
            <a:graphicFrameLocks noChangeAspect="1"/>
          </p:cNvGraphicFramePr>
          <p:nvPr/>
        </p:nvGraphicFramePr>
        <p:xfrm>
          <a:off x="596900" y="4221163"/>
          <a:ext cx="6496050" cy="2097087"/>
        </p:xfrm>
        <a:graphic>
          <a:graphicData uri="http://schemas.openxmlformats.org/presentationml/2006/ole">
            <mc:AlternateContent xmlns:mc="http://schemas.openxmlformats.org/markup-compatibility/2006">
              <mc:Choice xmlns:v="urn:schemas-microsoft-com:vml" Requires="v">
                <p:oleObj spid="_x0000_s68627" name="Equation" r:id="rId5" imgW="4991100" imgH="1612900" progId="Equation.3">
                  <p:embed/>
                </p:oleObj>
              </mc:Choice>
              <mc:Fallback>
                <p:oleObj name="Equation" r:id="rId5" imgW="4991100" imgH="1612900"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6900" y="4221163"/>
                        <a:ext cx="6496050" cy="20970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8613" name="Text Box 8"/>
          <p:cNvSpPr txBox="1">
            <a:spLocks noChangeArrowheads="1"/>
          </p:cNvSpPr>
          <p:nvPr/>
        </p:nvSpPr>
        <p:spPr bwMode="auto">
          <a:xfrm>
            <a:off x="488950" y="3608388"/>
            <a:ext cx="2555875"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Longitudinal direction</a:t>
            </a:r>
          </a:p>
        </p:txBody>
      </p:sp>
      <p:graphicFrame>
        <p:nvGraphicFramePr>
          <p:cNvPr id="68614" name="Object 9"/>
          <p:cNvGraphicFramePr>
            <a:graphicFrameLocks noGrp="1" noChangeAspect="1"/>
          </p:cNvGraphicFramePr>
          <p:nvPr>
            <p:ph sz="half" idx="2"/>
          </p:nvPr>
        </p:nvGraphicFramePr>
        <p:xfrm>
          <a:off x="4665663" y="549275"/>
          <a:ext cx="3195637" cy="471488"/>
        </p:xfrm>
        <a:graphic>
          <a:graphicData uri="http://schemas.openxmlformats.org/presentationml/2006/ole">
            <mc:AlternateContent xmlns:mc="http://schemas.openxmlformats.org/markup-compatibility/2006">
              <mc:Choice xmlns:v="urn:schemas-microsoft-com:vml" Requires="v">
                <p:oleObj spid="_x0000_s68628" name="Equation" r:id="rId7" imgW="2667000" imgH="393700" progId="Equation.3">
                  <p:embed/>
                </p:oleObj>
              </mc:Choice>
              <mc:Fallback>
                <p:oleObj name="Equation" r:id="rId7" imgW="2667000" imgH="393700" progId="Equation.3">
                  <p:embed/>
                  <p:pic>
                    <p:nvPicPr>
                      <p:cNvPr id="0"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65663" y="549275"/>
                        <a:ext cx="3195637" cy="471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8615" name="Object 12"/>
          <p:cNvGraphicFramePr>
            <a:graphicFrameLocks noChangeAspect="1"/>
          </p:cNvGraphicFramePr>
          <p:nvPr/>
        </p:nvGraphicFramePr>
        <p:xfrm>
          <a:off x="4665663" y="4473575"/>
          <a:ext cx="3302000" cy="471488"/>
        </p:xfrm>
        <a:graphic>
          <a:graphicData uri="http://schemas.openxmlformats.org/presentationml/2006/ole">
            <mc:AlternateContent xmlns:mc="http://schemas.openxmlformats.org/markup-compatibility/2006">
              <mc:Choice xmlns:v="urn:schemas-microsoft-com:vml" Requires="v">
                <p:oleObj spid="_x0000_s68629" name="Equation" r:id="rId9" imgW="2755900" imgH="393700" progId="Equation.3">
                  <p:embed/>
                </p:oleObj>
              </mc:Choice>
              <mc:Fallback>
                <p:oleObj name="Equation" r:id="rId9" imgW="2755900" imgH="393700" progId="Equation.3">
                  <p:embed/>
                  <p:pic>
                    <p:nvPicPr>
                      <p:cNvPr id="0" name="Object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65663" y="4473575"/>
                        <a:ext cx="3302000" cy="471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8616" name="Text Box 13"/>
          <p:cNvSpPr txBox="1">
            <a:spLocks noChangeArrowheads="1"/>
          </p:cNvSpPr>
          <p:nvPr/>
        </p:nvSpPr>
        <p:spPr bwMode="auto">
          <a:xfrm>
            <a:off x="560388" y="3176588"/>
            <a:ext cx="882173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V</a:t>
            </a:r>
            <a:r>
              <a:rPr lang="sl-SI" altLang="sl-SI" sz="1800" baseline="-25000"/>
              <a:t>Rd,max</a:t>
            </a:r>
            <a:r>
              <a:rPr lang="sl-SI" altLang="sl-SI" sz="1800"/>
              <a:t> = 0,5b</a:t>
            </a:r>
            <a:r>
              <a:rPr lang="sl-SI" altLang="sl-SI" sz="1800" baseline="-25000"/>
              <a:t>w</a:t>
            </a:r>
            <a:r>
              <a:rPr lang="sl-SI" altLang="sl-SI" sz="1800"/>
              <a:t>d</a:t>
            </a:r>
            <a:r>
              <a:rPr lang="sl-SI" altLang="sl-SI" sz="1800">
                <a:latin typeface="Symbol" panose="05050102010706020507" pitchFamily="18" charset="2"/>
              </a:rPr>
              <a:t>n</a:t>
            </a:r>
            <a:r>
              <a:rPr lang="sl-SI" altLang="sl-SI" sz="1800"/>
              <a:t>f</a:t>
            </a:r>
            <a:r>
              <a:rPr lang="sl-SI" altLang="sl-SI" sz="1800" baseline="-25000"/>
              <a:t>cd</a:t>
            </a:r>
            <a:r>
              <a:rPr lang="sl-SI" altLang="sl-SI" sz="1800"/>
              <a:t> = 0,5 0,696 3,103 0,54 16,7 1000 = 9738 kN &gt; 5448 kN</a:t>
            </a:r>
          </a:p>
        </p:txBody>
      </p:sp>
      <p:pic>
        <p:nvPicPr>
          <p:cNvPr id="68617" name="Picture 17"/>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113588" y="3500438"/>
            <a:ext cx="237490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 Box 4"/>
          <p:cNvSpPr txBox="1">
            <a:spLocks noChangeArrowheads="1"/>
          </p:cNvSpPr>
          <p:nvPr/>
        </p:nvSpPr>
        <p:spPr bwMode="auto">
          <a:xfrm>
            <a:off x="849313" y="549275"/>
            <a:ext cx="7199312" cy="243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Total shear force should be sustained by the shear reinforcement</a:t>
            </a:r>
          </a:p>
          <a:p>
            <a:pPr eaLnBrk="1" hangingPunct="1">
              <a:spcBef>
                <a:spcPct val="50000"/>
              </a:spcBef>
              <a:buFontTx/>
              <a:buNone/>
            </a:pPr>
            <a:r>
              <a:rPr lang="sl-SI" altLang="sl-SI" sz="1800"/>
              <a:t>Transverse direction</a:t>
            </a:r>
          </a:p>
          <a:p>
            <a:pPr eaLnBrk="1" hangingPunct="1">
              <a:spcBef>
                <a:spcPct val="50000"/>
              </a:spcBef>
              <a:buFontTx/>
              <a:buNone/>
            </a:pPr>
            <a:endParaRPr lang="sl-SI" altLang="sl-SI" sz="1800"/>
          </a:p>
          <a:p>
            <a:pPr eaLnBrk="1" hangingPunct="1">
              <a:spcBef>
                <a:spcPct val="50000"/>
              </a:spcBef>
              <a:buFontTx/>
              <a:buNone/>
            </a:pPr>
            <a:endParaRPr lang="sl-SI" altLang="sl-SI" sz="1800"/>
          </a:p>
          <a:p>
            <a:pPr eaLnBrk="1" hangingPunct="1">
              <a:spcBef>
                <a:spcPct val="50000"/>
              </a:spcBef>
              <a:buFontTx/>
              <a:buNone/>
            </a:pPr>
            <a:endParaRPr lang="sl-SI" altLang="sl-SI" sz="1800"/>
          </a:p>
          <a:p>
            <a:pPr eaLnBrk="1" hangingPunct="1">
              <a:spcBef>
                <a:spcPct val="50000"/>
              </a:spcBef>
              <a:buFontTx/>
              <a:buNone/>
            </a:pPr>
            <a:r>
              <a:rPr lang="sl-SI" altLang="sl-SI" sz="1800"/>
              <a:t>Longitudinal direction</a:t>
            </a:r>
          </a:p>
        </p:txBody>
      </p:sp>
      <p:graphicFrame>
        <p:nvGraphicFramePr>
          <p:cNvPr id="69635" name="Object 5"/>
          <p:cNvGraphicFramePr>
            <a:graphicFrameLocks noGrp="1" noChangeAspect="1"/>
          </p:cNvGraphicFramePr>
          <p:nvPr>
            <p:ph/>
          </p:nvPr>
        </p:nvGraphicFramePr>
        <p:xfrm>
          <a:off x="1344613" y="1520825"/>
          <a:ext cx="5557837" cy="630238"/>
        </p:xfrm>
        <a:graphic>
          <a:graphicData uri="http://schemas.openxmlformats.org/presentationml/2006/ole">
            <mc:AlternateContent xmlns:mc="http://schemas.openxmlformats.org/markup-compatibility/2006">
              <mc:Choice xmlns:v="urn:schemas-microsoft-com:vml" Requires="v">
                <p:oleObj spid="_x0000_s69642" name="Equation" r:id="rId3" imgW="3695700" imgH="419100" progId="Equation.3">
                  <p:embed/>
                </p:oleObj>
              </mc:Choice>
              <mc:Fallback>
                <p:oleObj name="Equation" r:id="rId3" imgW="3695700" imgH="4191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4613" y="1520825"/>
                        <a:ext cx="5557837" cy="6302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9636" name="Object 7"/>
          <p:cNvGraphicFramePr>
            <a:graphicFrameLocks noChangeAspect="1"/>
          </p:cNvGraphicFramePr>
          <p:nvPr/>
        </p:nvGraphicFramePr>
        <p:xfrm>
          <a:off x="1239838" y="3249613"/>
          <a:ext cx="6130925" cy="630237"/>
        </p:xfrm>
        <a:graphic>
          <a:graphicData uri="http://schemas.openxmlformats.org/presentationml/2006/ole">
            <mc:AlternateContent xmlns:mc="http://schemas.openxmlformats.org/markup-compatibility/2006">
              <mc:Choice xmlns:v="urn:schemas-microsoft-com:vml" Requires="v">
                <p:oleObj spid="_x0000_s69643" name="Equation" r:id="rId5" imgW="4076700" imgH="419100" progId="Equation.3">
                  <p:embed/>
                </p:oleObj>
              </mc:Choice>
              <mc:Fallback>
                <p:oleObj name="Equation" r:id="rId5" imgW="4076700" imgH="419100"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39838" y="3249613"/>
                        <a:ext cx="6130925" cy="6302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9637" name="Text Box 8"/>
          <p:cNvSpPr txBox="1">
            <a:spLocks noChangeArrowheads="1"/>
          </p:cNvSpPr>
          <p:nvPr/>
        </p:nvSpPr>
        <p:spPr bwMode="auto">
          <a:xfrm>
            <a:off x="992188" y="4113213"/>
            <a:ext cx="7669212" cy="779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4 legs stirrups </a:t>
            </a:r>
            <a:r>
              <a:rPr lang="sl-SI" altLang="sl-SI" sz="1800">
                <a:latin typeface="Symbol" panose="05050102010706020507" pitchFamily="18" charset="2"/>
              </a:rPr>
              <a:t>f</a:t>
            </a:r>
            <a:r>
              <a:rPr lang="sl-SI" altLang="sl-SI" sz="1800"/>
              <a:t>12/10cm</a:t>
            </a:r>
          </a:p>
          <a:p>
            <a:pPr eaLnBrk="1" hangingPunct="1">
              <a:spcBef>
                <a:spcPct val="50000"/>
              </a:spcBef>
              <a:buFontTx/>
              <a:buNone/>
            </a:pPr>
            <a:endParaRPr lang="sl-SI" altLang="sl-SI" sz="180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2"/>
          <p:cNvSpPr txBox="1">
            <a:spLocks noChangeArrowheads="1"/>
          </p:cNvSpPr>
          <p:nvPr/>
        </p:nvSpPr>
        <p:spPr bwMode="auto">
          <a:xfrm>
            <a:off x="488950" y="404813"/>
            <a:ext cx="2700338"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Transverse direction</a:t>
            </a:r>
          </a:p>
        </p:txBody>
      </p:sp>
      <p:graphicFrame>
        <p:nvGraphicFramePr>
          <p:cNvPr id="70659" name="Object 3"/>
          <p:cNvGraphicFramePr>
            <a:graphicFrameLocks noGrp="1" noChangeAspect="1"/>
          </p:cNvGraphicFramePr>
          <p:nvPr>
            <p:ph sz="half" idx="1"/>
          </p:nvPr>
        </p:nvGraphicFramePr>
        <p:xfrm>
          <a:off x="619125" y="981075"/>
          <a:ext cx="6465888" cy="2017713"/>
        </p:xfrm>
        <a:graphic>
          <a:graphicData uri="http://schemas.openxmlformats.org/presentationml/2006/ole">
            <mc:AlternateContent xmlns:mc="http://schemas.openxmlformats.org/markup-compatibility/2006">
              <mc:Choice xmlns:v="urn:schemas-microsoft-com:vml" Requires="v">
                <p:oleObj spid="_x0000_s70673" name="Equation" r:id="rId3" imgW="5168900" imgH="1612900" progId="Equation.3">
                  <p:embed/>
                </p:oleObj>
              </mc:Choice>
              <mc:Fallback>
                <p:oleObj name="Equation" r:id="rId3" imgW="5168900" imgH="16129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9125" y="981075"/>
                        <a:ext cx="6465888" cy="2017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0660" name="Object 4"/>
          <p:cNvGraphicFramePr>
            <a:graphicFrameLocks noChangeAspect="1"/>
          </p:cNvGraphicFramePr>
          <p:nvPr/>
        </p:nvGraphicFramePr>
        <p:xfrm>
          <a:off x="506413" y="4221163"/>
          <a:ext cx="6678612" cy="2097087"/>
        </p:xfrm>
        <a:graphic>
          <a:graphicData uri="http://schemas.openxmlformats.org/presentationml/2006/ole">
            <mc:AlternateContent xmlns:mc="http://schemas.openxmlformats.org/markup-compatibility/2006">
              <mc:Choice xmlns:v="urn:schemas-microsoft-com:vml" Requires="v">
                <p:oleObj spid="_x0000_s70674" name="Equation" r:id="rId5" imgW="5130800" imgH="1612900" progId="Equation.3">
                  <p:embed/>
                </p:oleObj>
              </mc:Choice>
              <mc:Fallback>
                <p:oleObj name="Equation" r:id="rId5" imgW="5130800" imgH="161290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6413" y="4221163"/>
                        <a:ext cx="6678612" cy="20970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0661" name="Text Box 5"/>
          <p:cNvSpPr txBox="1">
            <a:spLocks noChangeArrowheads="1"/>
          </p:cNvSpPr>
          <p:nvPr/>
        </p:nvSpPr>
        <p:spPr bwMode="auto">
          <a:xfrm>
            <a:off x="488950" y="3608388"/>
            <a:ext cx="2447925"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Longitudinal direction</a:t>
            </a:r>
          </a:p>
        </p:txBody>
      </p:sp>
      <p:sp>
        <p:nvSpPr>
          <p:cNvPr id="70662" name="Text Box 8"/>
          <p:cNvSpPr txBox="1">
            <a:spLocks noChangeArrowheads="1"/>
          </p:cNvSpPr>
          <p:nvPr/>
        </p:nvSpPr>
        <p:spPr bwMode="auto">
          <a:xfrm>
            <a:off x="523875" y="0"/>
            <a:ext cx="82089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Shear strength of concrete in pier S21</a:t>
            </a:r>
          </a:p>
        </p:txBody>
      </p:sp>
      <p:graphicFrame>
        <p:nvGraphicFramePr>
          <p:cNvPr id="70663" name="Object 10"/>
          <p:cNvGraphicFramePr>
            <a:graphicFrameLocks noGrp="1" noChangeAspect="1"/>
          </p:cNvGraphicFramePr>
          <p:nvPr>
            <p:ph sz="half" idx="2"/>
          </p:nvPr>
        </p:nvGraphicFramePr>
        <p:xfrm>
          <a:off x="4492625" y="1376363"/>
          <a:ext cx="3178175" cy="471487"/>
        </p:xfrm>
        <a:graphic>
          <a:graphicData uri="http://schemas.openxmlformats.org/presentationml/2006/ole">
            <mc:AlternateContent xmlns:mc="http://schemas.openxmlformats.org/markup-compatibility/2006">
              <mc:Choice xmlns:v="urn:schemas-microsoft-com:vml" Requires="v">
                <p:oleObj spid="_x0000_s70675" name="Equation" r:id="rId7" imgW="2654300" imgH="393700" progId="Equation.3">
                  <p:embed/>
                </p:oleObj>
              </mc:Choice>
              <mc:Fallback>
                <p:oleObj name="Equation" r:id="rId7" imgW="2654300" imgH="393700" progId="Equation.3">
                  <p:embed/>
                  <p:pic>
                    <p:nvPicPr>
                      <p:cNvPr id="0" name="Object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92625" y="1376363"/>
                        <a:ext cx="3178175" cy="471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0664" name="Object 11"/>
          <p:cNvGraphicFramePr>
            <a:graphicFrameLocks noChangeAspect="1"/>
          </p:cNvGraphicFramePr>
          <p:nvPr/>
        </p:nvGraphicFramePr>
        <p:xfrm>
          <a:off x="4695825" y="4652963"/>
          <a:ext cx="3116263" cy="471487"/>
        </p:xfrm>
        <a:graphic>
          <a:graphicData uri="http://schemas.openxmlformats.org/presentationml/2006/ole">
            <mc:AlternateContent xmlns:mc="http://schemas.openxmlformats.org/markup-compatibility/2006">
              <mc:Choice xmlns:v="urn:schemas-microsoft-com:vml" Requires="v">
                <p:oleObj spid="_x0000_s70676" name="Equation" r:id="rId9" imgW="2603500" imgH="393700" progId="Equation.3">
                  <p:embed/>
                </p:oleObj>
              </mc:Choice>
              <mc:Fallback>
                <p:oleObj name="Equation" r:id="rId9" imgW="2603500" imgH="393700" progId="Equation.3">
                  <p:embed/>
                  <p:pic>
                    <p:nvPicPr>
                      <p:cNvPr id="0" name="Object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95825" y="4652963"/>
                        <a:ext cx="3116263" cy="471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 Box 2"/>
          <p:cNvSpPr txBox="1">
            <a:spLocks noChangeArrowheads="1"/>
          </p:cNvSpPr>
          <p:nvPr/>
        </p:nvSpPr>
        <p:spPr bwMode="auto">
          <a:xfrm>
            <a:off x="849313" y="549275"/>
            <a:ext cx="7199312" cy="243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Total shear force is sustained by the shear reinforcement</a:t>
            </a:r>
          </a:p>
          <a:p>
            <a:pPr eaLnBrk="1" hangingPunct="1">
              <a:spcBef>
                <a:spcPct val="50000"/>
              </a:spcBef>
              <a:buFontTx/>
              <a:buNone/>
            </a:pPr>
            <a:r>
              <a:rPr lang="sl-SI" altLang="sl-SI" sz="1800"/>
              <a:t>Transverse direction</a:t>
            </a:r>
          </a:p>
          <a:p>
            <a:pPr eaLnBrk="1" hangingPunct="1">
              <a:spcBef>
                <a:spcPct val="50000"/>
              </a:spcBef>
              <a:buFontTx/>
              <a:buNone/>
            </a:pPr>
            <a:endParaRPr lang="sl-SI" altLang="sl-SI" sz="1800"/>
          </a:p>
          <a:p>
            <a:pPr eaLnBrk="1" hangingPunct="1">
              <a:spcBef>
                <a:spcPct val="50000"/>
              </a:spcBef>
              <a:buFontTx/>
              <a:buNone/>
            </a:pPr>
            <a:endParaRPr lang="sl-SI" altLang="sl-SI" sz="1800"/>
          </a:p>
          <a:p>
            <a:pPr eaLnBrk="1" hangingPunct="1">
              <a:spcBef>
                <a:spcPct val="50000"/>
              </a:spcBef>
              <a:buFontTx/>
              <a:buNone/>
            </a:pPr>
            <a:endParaRPr lang="sl-SI" altLang="sl-SI" sz="1800"/>
          </a:p>
          <a:p>
            <a:pPr eaLnBrk="1" hangingPunct="1">
              <a:spcBef>
                <a:spcPct val="50000"/>
              </a:spcBef>
              <a:buFontTx/>
              <a:buNone/>
            </a:pPr>
            <a:r>
              <a:rPr lang="sl-SI" altLang="sl-SI" sz="1800"/>
              <a:t>Longitudinal direction</a:t>
            </a:r>
          </a:p>
        </p:txBody>
      </p:sp>
      <p:graphicFrame>
        <p:nvGraphicFramePr>
          <p:cNvPr id="71683" name="Object 3"/>
          <p:cNvGraphicFramePr>
            <a:graphicFrameLocks noGrp="1" noChangeAspect="1"/>
          </p:cNvGraphicFramePr>
          <p:nvPr>
            <p:ph/>
          </p:nvPr>
        </p:nvGraphicFramePr>
        <p:xfrm>
          <a:off x="1354138" y="1520825"/>
          <a:ext cx="5538787" cy="630238"/>
        </p:xfrm>
        <a:graphic>
          <a:graphicData uri="http://schemas.openxmlformats.org/presentationml/2006/ole">
            <mc:AlternateContent xmlns:mc="http://schemas.openxmlformats.org/markup-compatibility/2006">
              <mc:Choice xmlns:v="urn:schemas-microsoft-com:vml" Requires="v">
                <p:oleObj spid="_x0000_s71690" name="Equation" r:id="rId3" imgW="3683000" imgH="419100" progId="Equation.3">
                  <p:embed/>
                </p:oleObj>
              </mc:Choice>
              <mc:Fallback>
                <p:oleObj name="Equation" r:id="rId3" imgW="3683000" imgH="4191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54138" y="1520825"/>
                        <a:ext cx="5538787" cy="6302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1684" name="Object 4"/>
          <p:cNvGraphicFramePr>
            <a:graphicFrameLocks noChangeAspect="1"/>
          </p:cNvGraphicFramePr>
          <p:nvPr/>
        </p:nvGraphicFramePr>
        <p:xfrm>
          <a:off x="1565275" y="3249613"/>
          <a:ext cx="5480050" cy="630237"/>
        </p:xfrm>
        <a:graphic>
          <a:graphicData uri="http://schemas.openxmlformats.org/presentationml/2006/ole">
            <mc:AlternateContent xmlns:mc="http://schemas.openxmlformats.org/markup-compatibility/2006">
              <mc:Choice xmlns:v="urn:schemas-microsoft-com:vml" Requires="v">
                <p:oleObj spid="_x0000_s71691" name="Equation" r:id="rId5" imgW="3644900" imgH="419100" progId="Equation.3">
                  <p:embed/>
                </p:oleObj>
              </mc:Choice>
              <mc:Fallback>
                <p:oleObj name="Equation" r:id="rId5" imgW="3644900" imgH="41910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65275" y="3249613"/>
                        <a:ext cx="5480050" cy="6302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1685" name="Text Box 5"/>
          <p:cNvSpPr txBox="1">
            <a:spLocks noChangeArrowheads="1"/>
          </p:cNvSpPr>
          <p:nvPr/>
        </p:nvSpPr>
        <p:spPr bwMode="auto">
          <a:xfrm>
            <a:off x="992188" y="4113213"/>
            <a:ext cx="766921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4 leg stirrups </a:t>
            </a:r>
            <a:r>
              <a:rPr lang="sl-SI" altLang="sl-SI" sz="1800">
                <a:latin typeface="Symbol" panose="05050102010706020507" pitchFamily="18" charset="2"/>
              </a:rPr>
              <a:t>f</a:t>
            </a:r>
            <a:r>
              <a:rPr lang="sl-SI" altLang="sl-SI" sz="1800"/>
              <a:t>8/10cm</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ext Box 4"/>
          <p:cNvSpPr txBox="1">
            <a:spLocks noChangeArrowheads="1"/>
          </p:cNvSpPr>
          <p:nvPr/>
        </p:nvSpPr>
        <p:spPr bwMode="auto">
          <a:xfrm>
            <a:off x="631825" y="549275"/>
            <a:ext cx="77771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Buckling of the longitudinal reinforcement</a:t>
            </a:r>
          </a:p>
        </p:txBody>
      </p:sp>
      <p:sp>
        <p:nvSpPr>
          <p:cNvPr id="72707" name="Text Box 6"/>
          <p:cNvSpPr txBox="1">
            <a:spLocks noChangeArrowheads="1"/>
          </p:cNvSpPr>
          <p:nvPr/>
        </p:nvSpPr>
        <p:spPr bwMode="auto">
          <a:xfrm>
            <a:off x="704850" y="1192213"/>
            <a:ext cx="8964613" cy="78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Two possible failure modes</a:t>
            </a:r>
          </a:p>
          <a:p>
            <a:pPr eaLnBrk="1" hangingPunct="1">
              <a:spcBef>
                <a:spcPct val="50000"/>
              </a:spcBef>
              <a:buFontTx/>
              <a:buNone/>
            </a:pPr>
            <a:r>
              <a:rPr lang="sl-SI" altLang="sl-SI" sz="1800"/>
              <a:t>Large distance between stirrups            Small amount of the transverse reinforcement</a:t>
            </a:r>
          </a:p>
        </p:txBody>
      </p:sp>
      <p:sp>
        <p:nvSpPr>
          <p:cNvPr id="72708" name="Freeform 8"/>
          <p:cNvSpPr>
            <a:spLocks/>
          </p:cNvSpPr>
          <p:nvPr/>
        </p:nvSpPr>
        <p:spPr bwMode="auto">
          <a:xfrm>
            <a:off x="1100138" y="2770188"/>
            <a:ext cx="301625" cy="1882775"/>
          </a:xfrm>
          <a:custGeom>
            <a:avLst/>
            <a:gdLst>
              <a:gd name="T0" fmla="*/ 2147483646 w 190"/>
              <a:gd name="T1" fmla="*/ 0 h 1186"/>
              <a:gd name="T2" fmla="*/ 2147483646 w 190"/>
              <a:gd name="T3" fmla="*/ 2147483646 h 1186"/>
              <a:gd name="T4" fmla="*/ 0 w 190"/>
              <a:gd name="T5" fmla="*/ 2147483646 h 1186"/>
              <a:gd name="T6" fmla="*/ 2147483646 w 190"/>
              <a:gd name="T7" fmla="*/ 2147483646 h 1186"/>
              <a:gd name="T8" fmla="*/ 2147483646 w 190"/>
              <a:gd name="T9" fmla="*/ 2147483646 h 11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0" h="1186">
                <a:moveTo>
                  <a:pt x="185" y="0"/>
                </a:moveTo>
                <a:cubicBezTo>
                  <a:pt x="181" y="50"/>
                  <a:pt x="190" y="199"/>
                  <a:pt x="159" y="302"/>
                </a:cubicBezTo>
                <a:cubicBezTo>
                  <a:pt x="128" y="405"/>
                  <a:pt x="0" y="510"/>
                  <a:pt x="0" y="619"/>
                </a:cubicBezTo>
                <a:cubicBezTo>
                  <a:pt x="0" y="728"/>
                  <a:pt x="129" y="865"/>
                  <a:pt x="159" y="959"/>
                </a:cubicBezTo>
                <a:cubicBezTo>
                  <a:pt x="189" y="1053"/>
                  <a:pt x="178" y="1148"/>
                  <a:pt x="182" y="1186"/>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72709" name="Freeform 9"/>
          <p:cNvSpPr>
            <a:spLocks/>
          </p:cNvSpPr>
          <p:nvPr/>
        </p:nvSpPr>
        <p:spPr bwMode="auto">
          <a:xfrm>
            <a:off x="1244600" y="2781300"/>
            <a:ext cx="301625" cy="1882775"/>
          </a:xfrm>
          <a:custGeom>
            <a:avLst/>
            <a:gdLst>
              <a:gd name="T0" fmla="*/ 2147483646 w 190"/>
              <a:gd name="T1" fmla="*/ 0 h 1186"/>
              <a:gd name="T2" fmla="*/ 2147483646 w 190"/>
              <a:gd name="T3" fmla="*/ 2147483646 h 1186"/>
              <a:gd name="T4" fmla="*/ 0 w 190"/>
              <a:gd name="T5" fmla="*/ 2147483646 h 1186"/>
              <a:gd name="T6" fmla="*/ 2147483646 w 190"/>
              <a:gd name="T7" fmla="*/ 2147483646 h 1186"/>
              <a:gd name="T8" fmla="*/ 2147483646 w 190"/>
              <a:gd name="T9" fmla="*/ 2147483646 h 11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0" h="1186">
                <a:moveTo>
                  <a:pt x="185" y="0"/>
                </a:moveTo>
                <a:cubicBezTo>
                  <a:pt x="181" y="50"/>
                  <a:pt x="190" y="199"/>
                  <a:pt x="159" y="302"/>
                </a:cubicBezTo>
                <a:cubicBezTo>
                  <a:pt x="128" y="405"/>
                  <a:pt x="0" y="510"/>
                  <a:pt x="0" y="619"/>
                </a:cubicBezTo>
                <a:cubicBezTo>
                  <a:pt x="0" y="728"/>
                  <a:pt x="129" y="865"/>
                  <a:pt x="159" y="959"/>
                </a:cubicBezTo>
                <a:cubicBezTo>
                  <a:pt x="189" y="1053"/>
                  <a:pt x="178" y="1148"/>
                  <a:pt x="182" y="1186"/>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72710" name="Rectangle 11"/>
          <p:cNvSpPr>
            <a:spLocks noChangeArrowheads="1"/>
          </p:cNvSpPr>
          <p:nvPr/>
        </p:nvSpPr>
        <p:spPr bwMode="auto">
          <a:xfrm>
            <a:off x="1352550" y="2673350"/>
            <a:ext cx="1081088" cy="10795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72711" name="Rectangle 12"/>
          <p:cNvSpPr>
            <a:spLocks noChangeArrowheads="1"/>
          </p:cNvSpPr>
          <p:nvPr/>
        </p:nvSpPr>
        <p:spPr bwMode="auto">
          <a:xfrm>
            <a:off x="1389063" y="4652963"/>
            <a:ext cx="1081087" cy="10795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72712" name="Freeform 13"/>
          <p:cNvSpPr>
            <a:spLocks/>
          </p:cNvSpPr>
          <p:nvPr/>
        </p:nvSpPr>
        <p:spPr bwMode="auto">
          <a:xfrm>
            <a:off x="5816600" y="2744788"/>
            <a:ext cx="301625" cy="1882775"/>
          </a:xfrm>
          <a:custGeom>
            <a:avLst/>
            <a:gdLst>
              <a:gd name="T0" fmla="*/ 2147483646 w 190"/>
              <a:gd name="T1" fmla="*/ 0 h 1186"/>
              <a:gd name="T2" fmla="*/ 2147483646 w 190"/>
              <a:gd name="T3" fmla="*/ 2147483646 h 1186"/>
              <a:gd name="T4" fmla="*/ 0 w 190"/>
              <a:gd name="T5" fmla="*/ 2147483646 h 1186"/>
              <a:gd name="T6" fmla="*/ 2147483646 w 190"/>
              <a:gd name="T7" fmla="*/ 2147483646 h 1186"/>
              <a:gd name="T8" fmla="*/ 2147483646 w 190"/>
              <a:gd name="T9" fmla="*/ 2147483646 h 11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0" h="1186">
                <a:moveTo>
                  <a:pt x="185" y="0"/>
                </a:moveTo>
                <a:cubicBezTo>
                  <a:pt x="181" y="50"/>
                  <a:pt x="190" y="199"/>
                  <a:pt x="159" y="302"/>
                </a:cubicBezTo>
                <a:cubicBezTo>
                  <a:pt x="128" y="405"/>
                  <a:pt x="0" y="510"/>
                  <a:pt x="0" y="619"/>
                </a:cubicBezTo>
                <a:cubicBezTo>
                  <a:pt x="0" y="728"/>
                  <a:pt x="129" y="865"/>
                  <a:pt x="159" y="959"/>
                </a:cubicBezTo>
                <a:cubicBezTo>
                  <a:pt x="189" y="1053"/>
                  <a:pt x="178" y="1148"/>
                  <a:pt x="182" y="1186"/>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72713" name="Rectangle 14"/>
          <p:cNvSpPr>
            <a:spLocks noChangeArrowheads="1"/>
          </p:cNvSpPr>
          <p:nvPr/>
        </p:nvSpPr>
        <p:spPr bwMode="auto">
          <a:xfrm>
            <a:off x="5924550" y="2636838"/>
            <a:ext cx="1081088" cy="10795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72714" name="Rectangle 15"/>
          <p:cNvSpPr>
            <a:spLocks noChangeArrowheads="1"/>
          </p:cNvSpPr>
          <p:nvPr/>
        </p:nvSpPr>
        <p:spPr bwMode="auto">
          <a:xfrm>
            <a:off x="5961063" y="4616450"/>
            <a:ext cx="1081087" cy="10795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72715" name="Freeform 16"/>
          <p:cNvSpPr>
            <a:spLocks/>
          </p:cNvSpPr>
          <p:nvPr/>
        </p:nvSpPr>
        <p:spPr bwMode="auto">
          <a:xfrm>
            <a:off x="5673725" y="2733675"/>
            <a:ext cx="301625" cy="1882775"/>
          </a:xfrm>
          <a:custGeom>
            <a:avLst/>
            <a:gdLst>
              <a:gd name="T0" fmla="*/ 2147483646 w 190"/>
              <a:gd name="T1" fmla="*/ 0 h 1186"/>
              <a:gd name="T2" fmla="*/ 2147483646 w 190"/>
              <a:gd name="T3" fmla="*/ 2147483646 h 1186"/>
              <a:gd name="T4" fmla="*/ 0 w 190"/>
              <a:gd name="T5" fmla="*/ 2147483646 h 1186"/>
              <a:gd name="T6" fmla="*/ 2147483646 w 190"/>
              <a:gd name="T7" fmla="*/ 2147483646 h 1186"/>
              <a:gd name="T8" fmla="*/ 2147483646 w 190"/>
              <a:gd name="T9" fmla="*/ 2147483646 h 11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0" h="1186">
                <a:moveTo>
                  <a:pt x="185" y="0"/>
                </a:moveTo>
                <a:cubicBezTo>
                  <a:pt x="181" y="50"/>
                  <a:pt x="190" y="199"/>
                  <a:pt x="159" y="302"/>
                </a:cubicBezTo>
                <a:cubicBezTo>
                  <a:pt x="128" y="405"/>
                  <a:pt x="0" y="510"/>
                  <a:pt x="0" y="619"/>
                </a:cubicBezTo>
                <a:cubicBezTo>
                  <a:pt x="0" y="728"/>
                  <a:pt x="129" y="865"/>
                  <a:pt x="159" y="959"/>
                </a:cubicBezTo>
                <a:cubicBezTo>
                  <a:pt x="189" y="1053"/>
                  <a:pt x="178" y="1148"/>
                  <a:pt x="182" y="1186"/>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72716" name="Rectangle 17"/>
          <p:cNvSpPr>
            <a:spLocks noChangeArrowheads="1"/>
          </p:cNvSpPr>
          <p:nvPr/>
        </p:nvSpPr>
        <p:spPr bwMode="auto">
          <a:xfrm>
            <a:off x="5816600" y="3321050"/>
            <a:ext cx="1081088" cy="10795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72717" name="Rectangle 18"/>
          <p:cNvSpPr>
            <a:spLocks noChangeArrowheads="1"/>
          </p:cNvSpPr>
          <p:nvPr/>
        </p:nvSpPr>
        <p:spPr bwMode="auto">
          <a:xfrm>
            <a:off x="5816600" y="3968750"/>
            <a:ext cx="1081088" cy="10795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ext Box 5"/>
          <p:cNvSpPr txBox="1">
            <a:spLocks noChangeArrowheads="1"/>
          </p:cNvSpPr>
          <p:nvPr/>
        </p:nvSpPr>
        <p:spPr bwMode="auto">
          <a:xfrm>
            <a:off x="849313" y="692150"/>
            <a:ext cx="58324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Maximum distance between stirrups</a:t>
            </a:r>
          </a:p>
        </p:txBody>
      </p:sp>
      <p:sp>
        <p:nvSpPr>
          <p:cNvPr id="73731" name="Rectangle 6"/>
          <p:cNvSpPr>
            <a:spLocks noChangeArrowheads="1"/>
          </p:cNvSpPr>
          <p:nvPr/>
        </p:nvSpPr>
        <p:spPr bwMode="auto">
          <a:xfrm>
            <a:off x="849313" y="1758950"/>
            <a:ext cx="5940425" cy="119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s</a:t>
            </a:r>
            <a:r>
              <a:rPr lang="sl-SI" altLang="sl-SI" sz="1800" baseline="-25000"/>
              <a:t>L</a:t>
            </a:r>
            <a:r>
              <a:rPr lang="sl-SI" altLang="sl-SI" sz="1800"/>
              <a:t> = </a:t>
            </a:r>
            <a:r>
              <a:rPr lang="sl-SI" altLang="sl-SI" sz="1800">
                <a:latin typeface="Symbol" panose="05050102010706020507" pitchFamily="18" charset="2"/>
              </a:rPr>
              <a:t>d</a:t>
            </a:r>
            <a:r>
              <a:rPr lang="sl-SI" altLang="sl-SI" sz="1800"/>
              <a:t> </a:t>
            </a:r>
            <a:r>
              <a:rPr lang="sl-SI" altLang="sl-SI" sz="1800">
                <a:latin typeface="Symbol" panose="05050102010706020507" pitchFamily="18" charset="2"/>
              </a:rPr>
              <a:t>f</a:t>
            </a:r>
          </a:p>
          <a:p>
            <a:pPr eaLnBrk="1" hangingPunct="1">
              <a:spcBef>
                <a:spcPct val="50000"/>
              </a:spcBef>
              <a:buFontTx/>
              <a:buNone/>
            </a:pPr>
            <a:r>
              <a:rPr lang="sl-SI" altLang="sl-SI" sz="1800">
                <a:latin typeface="Symbol" panose="05050102010706020507" pitchFamily="18" charset="2"/>
              </a:rPr>
              <a:t>d</a:t>
            </a:r>
            <a:r>
              <a:rPr lang="sl-SI" altLang="sl-SI" sz="1800"/>
              <a:t> = 2,5(ftk / fyk) + 2,25 = 2,5 1,35 + 2,25 = 5,625</a:t>
            </a:r>
          </a:p>
          <a:p>
            <a:pPr eaLnBrk="1" hangingPunct="1">
              <a:spcBef>
                <a:spcPct val="50000"/>
              </a:spcBef>
              <a:buFontTx/>
              <a:buNone/>
            </a:pPr>
            <a:r>
              <a:rPr lang="sl-SI" altLang="sl-SI" sz="1800"/>
              <a:t>s</a:t>
            </a:r>
            <a:r>
              <a:rPr lang="sl-SI" altLang="sl-SI" sz="1800" baseline="-25000"/>
              <a:t>L</a:t>
            </a:r>
            <a:r>
              <a:rPr lang="sl-SI" altLang="sl-SI" sz="1800"/>
              <a:t> = 5,625 2,2 = 12,4 cm</a:t>
            </a:r>
          </a:p>
        </p:txBody>
      </p:sp>
      <p:sp>
        <p:nvSpPr>
          <p:cNvPr id="73732" name="Text Box 7"/>
          <p:cNvSpPr txBox="1">
            <a:spLocks noChangeArrowheads="1"/>
          </p:cNvSpPr>
          <p:nvPr/>
        </p:nvSpPr>
        <p:spPr bwMode="auto">
          <a:xfrm>
            <a:off x="849313" y="1196975"/>
            <a:ext cx="4895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Pier S14</a:t>
            </a:r>
          </a:p>
        </p:txBody>
      </p:sp>
      <p:sp>
        <p:nvSpPr>
          <p:cNvPr id="73733" name="Rectangle 8"/>
          <p:cNvSpPr>
            <a:spLocks noChangeArrowheads="1"/>
          </p:cNvSpPr>
          <p:nvPr/>
        </p:nvSpPr>
        <p:spPr bwMode="auto">
          <a:xfrm>
            <a:off x="849313" y="4473575"/>
            <a:ext cx="5940425" cy="119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s</a:t>
            </a:r>
            <a:r>
              <a:rPr lang="sl-SI" altLang="sl-SI" sz="1800" baseline="-25000"/>
              <a:t>L</a:t>
            </a:r>
            <a:r>
              <a:rPr lang="sl-SI" altLang="sl-SI" sz="1800"/>
              <a:t> = </a:t>
            </a:r>
            <a:r>
              <a:rPr lang="sl-SI" altLang="sl-SI" sz="1800">
                <a:latin typeface="Symbol" panose="05050102010706020507" pitchFamily="18" charset="2"/>
              </a:rPr>
              <a:t>d</a:t>
            </a:r>
            <a:r>
              <a:rPr lang="sl-SI" altLang="sl-SI" sz="1800"/>
              <a:t> </a:t>
            </a:r>
            <a:r>
              <a:rPr lang="sl-SI" altLang="sl-SI" sz="1800">
                <a:latin typeface="Symbol" panose="05050102010706020507" pitchFamily="18" charset="2"/>
              </a:rPr>
              <a:t>f</a:t>
            </a:r>
          </a:p>
          <a:p>
            <a:pPr eaLnBrk="1" hangingPunct="1">
              <a:spcBef>
                <a:spcPct val="50000"/>
              </a:spcBef>
              <a:buFontTx/>
              <a:buNone/>
            </a:pPr>
            <a:r>
              <a:rPr lang="sl-SI" altLang="sl-SI" sz="1800">
                <a:latin typeface="Symbol" panose="05050102010706020507" pitchFamily="18" charset="2"/>
              </a:rPr>
              <a:t>d</a:t>
            </a:r>
            <a:r>
              <a:rPr lang="sl-SI" altLang="sl-SI" sz="1800"/>
              <a:t> = 2,5(ftk / fyk) + 2,25 = 2,5 1,35 + 2,25 = 5,625</a:t>
            </a:r>
          </a:p>
          <a:p>
            <a:pPr eaLnBrk="1" hangingPunct="1">
              <a:spcBef>
                <a:spcPct val="50000"/>
              </a:spcBef>
              <a:buFontTx/>
              <a:buNone/>
            </a:pPr>
            <a:r>
              <a:rPr lang="sl-SI" altLang="sl-SI" sz="1800"/>
              <a:t>s</a:t>
            </a:r>
            <a:r>
              <a:rPr lang="sl-SI" altLang="sl-SI" sz="1800" baseline="-25000"/>
              <a:t>L</a:t>
            </a:r>
            <a:r>
              <a:rPr lang="sl-SI" altLang="sl-SI" sz="1800"/>
              <a:t> = 5,625 1,4 = 7,9 cm</a:t>
            </a:r>
          </a:p>
        </p:txBody>
      </p:sp>
      <p:sp>
        <p:nvSpPr>
          <p:cNvPr id="73734" name="Text Box 9"/>
          <p:cNvSpPr txBox="1">
            <a:spLocks noChangeArrowheads="1"/>
          </p:cNvSpPr>
          <p:nvPr/>
        </p:nvSpPr>
        <p:spPr bwMode="auto">
          <a:xfrm>
            <a:off x="849313" y="3911600"/>
            <a:ext cx="4895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Pier S21</a:t>
            </a:r>
          </a:p>
        </p:txBody>
      </p:sp>
      <p:sp>
        <p:nvSpPr>
          <p:cNvPr id="73735" name="TextBox 1"/>
          <p:cNvSpPr txBox="1">
            <a:spLocks noChangeArrowheads="1"/>
          </p:cNvSpPr>
          <p:nvPr/>
        </p:nvSpPr>
        <p:spPr bwMode="auto">
          <a:xfrm>
            <a:off x="3811588" y="2659063"/>
            <a:ext cx="59658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l-SI" altLang="sl-SI" sz="1800"/>
              <a:t>ftk – tensile strength of the transverse reinforcement</a:t>
            </a:r>
          </a:p>
          <a:p>
            <a:pPr eaLnBrk="1" hangingPunct="1">
              <a:spcBef>
                <a:spcPct val="0"/>
              </a:spcBef>
              <a:buFontTx/>
              <a:buNone/>
            </a:pPr>
            <a:r>
              <a:rPr lang="sl-SI" altLang="sl-SI" sz="1800"/>
              <a:t>fyk – yield strength of the transverse reinforcement</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ext Box 4"/>
          <p:cNvSpPr txBox="1">
            <a:spLocks noChangeArrowheads="1"/>
          </p:cNvSpPr>
          <p:nvPr/>
        </p:nvSpPr>
        <p:spPr bwMode="auto">
          <a:xfrm>
            <a:off x="849313" y="836613"/>
            <a:ext cx="7631112"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Maximum distance between stirrups legs (the procedure is not correct, will be changed in new version of EC8/2)</a:t>
            </a:r>
          </a:p>
        </p:txBody>
      </p:sp>
      <p:graphicFrame>
        <p:nvGraphicFramePr>
          <p:cNvPr id="74755" name="Object 5"/>
          <p:cNvGraphicFramePr>
            <a:graphicFrameLocks noGrp="1" noChangeAspect="1"/>
          </p:cNvGraphicFramePr>
          <p:nvPr>
            <p:ph/>
          </p:nvPr>
        </p:nvGraphicFramePr>
        <p:xfrm>
          <a:off x="820738" y="2149475"/>
          <a:ext cx="3498850" cy="1098550"/>
        </p:xfrm>
        <a:graphic>
          <a:graphicData uri="http://schemas.openxmlformats.org/presentationml/2006/ole">
            <mc:AlternateContent xmlns:mc="http://schemas.openxmlformats.org/markup-compatibility/2006">
              <mc:Choice xmlns:v="urn:schemas-microsoft-com:vml" Requires="v">
                <p:oleObj spid="_x0000_s74815" name="Equation" r:id="rId3" imgW="2832100" imgH="889000" progId="Equation.3">
                  <p:embed/>
                </p:oleObj>
              </mc:Choice>
              <mc:Fallback>
                <p:oleObj name="Equation" r:id="rId3" imgW="2832100" imgH="8890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0738" y="2149475"/>
                        <a:ext cx="3498850" cy="1098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4782" name="Text Box 35"/>
          <p:cNvSpPr txBox="1">
            <a:spLocks noChangeArrowheads="1"/>
          </p:cNvSpPr>
          <p:nvPr/>
        </p:nvSpPr>
        <p:spPr bwMode="auto">
          <a:xfrm>
            <a:off x="849313" y="1520825"/>
            <a:ext cx="305911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Pier S14</a:t>
            </a:r>
          </a:p>
        </p:txBody>
      </p:sp>
      <p:sp>
        <p:nvSpPr>
          <p:cNvPr id="74783" name="Text Box 36"/>
          <p:cNvSpPr txBox="1">
            <a:spLocks noChangeArrowheads="1"/>
          </p:cNvSpPr>
          <p:nvPr/>
        </p:nvSpPr>
        <p:spPr bwMode="auto">
          <a:xfrm>
            <a:off x="849313" y="3860800"/>
            <a:ext cx="305911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Pier S21</a:t>
            </a:r>
          </a:p>
        </p:txBody>
      </p:sp>
      <p:graphicFrame>
        <p:nvGraphicFramePr>
          <p:cNvPr id="74784" name="Object 37"/>
          <p:cNvGraphicFramePr>
            <a:graphicFrameLocks noChangeAspect="1"/>
          </p:cNvGraphicFramePr>
          <p:nvPr/>
        </p:nvGraphicFramePr>
        <p:xfrm>
          <a:off x="857250" y="4437063"/>
          <a:ext cx="3482975" cy="1098550"/>
        </p:xfrm>
        <a:graphic>
          <a:graphicData uri="http://schemas.openxmlformats.org/presentationml/2006/ole">
            <mc:AlternateContent xmlns:mc="http://schemas.openxmlformats.org/markup-compatibility/2006">
              <mc:Choice xmlns:v="urn:schemas-microsoft-com:vml" Requires="v">
                <p:oleObj spid="_x0000_s74816" name="Equation" r:id="rId5" imgW="2819400" imgH="889000" progId="Equation.3">
                  <p:embed/>
                </p:oleObj>
              </mc:Choice>
              <mc:Fallback>
                <p:oleObj name="Equation" r:id="rId5" imgW="2819400" imgH="889000" progId="Equation.3">
                  <p:embed/>
                  <p:pic>
                    <p:nvPicPr>
                      <p:cNvPr id="0" name="Object 3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7250" y="4437063"/>
                        <a:ext cx="3482975" cy="1098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Rectangle 1"/>
          <p:cNvSpPr/>
          <p:nvPr/>
        </p:nvSpPr>
        <p:spPr>
          <a:xfrm>
            <a:off x="3513138" y="2780928"/>
            <a:ext cx="683778" cy="4320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61" name="Rectangle 60"/>
          <p:cNvSpPr/>
          <p:nvPr/>
        </p:nvSpPr>
        <p:spPr>
          <a:xfrm>
            <a:off x="3441130" y="5085184"/>
            <a:ext cx="683778" cy="4320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3" name="TextBox 2"/>
          <p:cNvSpPr txBox="1"/>
          <p:nvPr/>
        </p:nvSpPr>
        <p:spPr>
          <a:xfrm>
            <a:off x="1280592" y="2462049"/>
            <a:ext cx="180020" cy="215444"/>
          </a:xfrm>
          <a:prstGeom prst="rect">
            <a:avLst/>
          </a:prstGeom>
          <a:solidFill>
            <a:schemeClr val="bg1"/>
          </a:solidFill>
        </p:spPr>
        <p:txBody>
          <a:bodyPr wrap="square" lIns="0" tIns="0" rIns="0" bIns="0" rtlCol="0">
            <a:spAutoFit/>
          </a:bodyPr>
          <a:lstStyle/>
          <a:p>
            <a:r>
              <a:rPr lang="sl-SI" sz="1400" i="1" dirty="0" smtClean="0">
                <a:latin typeface="Times New Roman" panose="02020603050405020304" pitchFamily="18" charset="0"/>
                <a:cs typeface="Times New Roman" panose="02020603050405020304" pitchFamily="18" charset="0"/>
              </a:rPr>
              <a:t>s</a:t>
            </a:r>
            <a:r>
              <a:rPr lang="sl-SI" sz="1400" i="1" baseline="-25000" dirty="0" smtClean="0">
                <a:latin typeface="Times New Roman" panose="02020603050405020304" pitchFamily="18" charset="0"/>
                <a:cs typeface="Times New Roman" panose="02020603050405020304" pitchFamily="18" charset="0"/>
              </a:rPr>
              <a:t>l</a:t>
            </a:r>
            <a:endParaRPr lang="sl-SI" sz="1400" i="1" baseline="-25000" dirty="0">
              <a:latin typeface="Times New Roman" panose="02020603050405020304" pitchFamily="18" charset="0"/>
              <a:cs typeface="Times New Roman" panose="02020603050405020304" pitchFamily="18" charset="0"/>
            </a:endParaRPr>
          </a:p>
        </p:txBody>
      </p:sp>
      <p:sp>
        <p:nvSpPr>
          <p:cNvPr id="63" name="TextBox 62"/>
          <p:cNvSpPr txBox="1"/>
          <p:nvPr/>
        </p:nvSpPr>
        <p:spPr>
          <a:xfrm>
            <a:off x="849313" y="2889230"/>
            <a:ext cx="180020" cy="215444"/>
          </a:xfrm>
          <a:prstGeom prst="rect">
            <a:avLst/>
          </a:prstGeom>
          <a:solidFill>
            <a:schemeClr val="bg1"/>
          </a:solidFill>
        </p:spPr>
        <p:txBody>
          <a:bodyPr wrap="square" lIns="0" tIns="0" rIns="0" bIns="0" rtlCol="0">
            <a:spAutoFit/>
          </a:bodyPr>
          <a:lstStyle/>
          <a:p>
            <a:r>
              <a:rPr lang="sl-SI" sz="1400" i="1" dirty="0" smtClean="0">
                <a:latin typeface="Times New Roman" panose="02020603050405020304" pitchFamily="18" charset="0"/>
                <a:cs typeface="Times New Roman" panose="02020603050405020304" pitchFamily="18" charset="0"/>
              </a:rPr>
              <a:t>s</a:t>
            </a:r>
            <a:r>
              <a:rPr lang="sl-SI" sz="1400" i="1" baseline="-25000" dirty="0" smtClean="0">
                <a:latin typeface="Times New Roman" panose="02020603050405020304" pitchFamily="18" charset="0"/>
                <a:cs typeface="Times New Roman" panose="02020603050405020304" pitchFamily="18" charset="0"/>
              </a:rPr>
              <a:t>l</a:t>
            </a:r>
            <a:endParaRPr lang="sl-SI" sz="1400" i="1" baseline="-25000" dirty="0">
              <a:latin typeface="Times New Roman" panose="02020603050405020304" pitchFamily="18" charset="0"/>
              <a:cs typeface="Times New Roman" panose="02020603050405020304" pitchFamily="18" charset="0"/>
            </a:endParaRPr>
          </a:p>
        </p:txBody>
      </p:sp>
      <p:sp>
        <p:nvSpPr>
          <p:cNvPr id="64" name="TextBox 63"/>
          <p:cNvSpPr txBox="1"/>
          <p:nvPr/>
        </p:nvSpPr>
        <p:spPr>
          <a:xfrm>
            <a:off x="1244588" y="4770894"/>
            <a:ext cx="180020" cy="215444"/>
          </a:xfrm>
          <a:prstGeom prst="rect">
            <a:avLst/>
          </a:prstGeom>
          <a:solidFill>
            <a:schemeClr val="bg1"/>
          </a:solidFill>
        </p:spPr>
        <p:txBody>
          <a:bodyPr wrap="square" lIns="0" tIns="0" rIns="0" bIns="0" rtlCol="0">
            <a:spAutoFit/>
          </a:bodyPr>
          <a:lstStyle/>
          <a:p>
            <a:r>
              <a:rPr lang="sl-SI" sz="1400" i="1" dirty="0" smtClean="0">
                <a:latin typeface="Times New Roman" panose="02020603050405020304" pitchFamily="18" charset="0"/>
                <a:cs typeface="Times New Roman" panose="02020603050405020304" pitchFamily="18" charset="0"/>
              </a:rPr>
              <a:t>s</a:t>
            </a:r>
            <a:r>
              <a:rPr lang="sl-SI" sz="1400" i="1" baseline="-25000" dirty="0" smtClean="0">
                <a:latin typeface="Times New Roman" panose="02020603050405020304" pitchFamily="18" charset="0"/>
                <a:cs typeface="Times New Roman" panose="02020603050405020304" pitchFamily="18" charset="0"/>
              </a:rPr>
              <a:t>l</a:t>
            </a:r>
            <a:endParaRPr lang="sl-SI" sz="1400" i="1" baseline="-25000" dirty="0">
              <a:latin typeface="Times New Roman" panose="02020603050405020304" pitchFamily="18" charset="0"/>
              <a:cs typeface="Times New Roman" panose="02020603050405020304" pitchFamily="18" charset="0"/>
            </a:endParaRPr>
          </a:p>
        </p:txBody>
      </p:sp>
      <p:sp>
        <p:nvSpPr>
          <p:cNvPr id="65" name="TextBox 64"/>
          <p:cNvSpPr txBox="1"/>
          <p:nvPr/>
        </p:nvSpPr>
        <p:spPr>
          <a:xfrm>
            <a:off x="859630" y="5193486"/>
            <a:ext cx="180020" cy="215444"/>
          </a:xfrm>
          <a:prstGeom prst="rect">
            <a:avLst/>
          </a:prstGeom>
          <a:solidFill>
            <a:schemeClr val="bg1"/>
          </a:solidFill>
        </p:spPr>
        <p:txBody>
          <a:bodyPr wrap="square" lIns="0" tIns="0" rIns="0" bIns="0" rtlCol="0">
            <a:spAutoFit/>
          </a:bodyPr>
          <a:lstStyle/>
          <a:p>
            <a:r>
              <a:rPr lang="sl-SI" sz="1400" i="1" dirty="0" smtClean="0">
                <a:latin typeface="Times New Roman" panose="02020603050405020304" pitchFamily="18" charset="0"/>
                <a:cs typeface="Times New Roman" panose="02020603050405020304" pitchFamily="18" charset="0"/>
              </a:rPr>
              <a:t>s</a:t>
            </a:r>
            <a:r>
              <a:rPr lang="sl-SI" sz="1400" i="1" baseline="-25000" dirty="0" smtClean="0">
                <a:latin typeface="Times New Roman" panose="02020603050405020304" pitchFamily="18" charset="0"/>
                <a:cs typeface="Times New Roman" panose="02020603050405020304" pitchFamily="18" charset="0"/>
              </a:rPr>
              <a:t>l</a:t>
            </a:r>
            <a:endParaRPr lang="sl-SI" sz="1400" i="1" baseline="-250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 Box 4"/>
          <p:cNvSpPr txBox="1">
            <a:spLocks noChangeArrowheads="1"/>
          </p:cNvSpPr>
          <p:nvPr/>
        </p:nvSpPr>
        <p:spPr bwMode="auto">
          <a:xfrm>
            <a:off x="849313" y="296863"/>
            <a:ext cx="5867400" cy="779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Summary of the reinforcement</a:t>
            </a:r>
          </a:p>
          <a:p>
            <a:pPr eaLnBrk="1" hangingPunct="1">
              <a:spcBef>
                <a:spcPct val="50000"/>
              </a:spcBef>
              <a:buFontTx/>
              <a:buNone/>
            </a:pPr>
            <a:r>
              <a:rPr lang="sl-SI" altLang="sl-SI" sz="1800"/>
              <a:t>Pier S14</a:t>
            </a:r>
          </a:p>
        </p:txBody>
      </p:sp>
      <p:sp>
        <p:nvSpPr>
          <p:cNvPr id="75779" name="Rectangle 5"/>
          <p:cNvSpPr>
            <a:spLocks noChangeArrowheads="1"/>
          </p:cNvSpPr>
          <p:nvPr/>
        </p:nvSpPr>
        <p:spPr bwMode="auto">
          <a:xfrm>
            <a:off x="1423988" y="1376363"/>
            <a:ext cx="2089150" cy="4429125"/>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75780" name="Line 6"/>
          <p:cNvSpPr>
            <a:spLocks noChangeShapeType="1"/>
          </p:cNvSpPr>
          <p:nvPr/>
        </p:nvSpPr>
        <p:spPr bwMode="auto">
          <a:xfrm>
            <a:off x="1423988" y="3429000"/>
            <a:ext cx="20891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75781" name="Line 7"/>
          <p:cNvSpPr>
            <a:spLocks noChangeShapeType="1"/>
          </p:cNvSpPr>
          <p:nvPr/>
        </p:nvSpPr>
        <p:spPr bwMode="auto">
          <a:xfrm>
            <a:off x="4124325" y="1376363"/>
            <a:ext cx="0" cy="2052637"/>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75782" name="Line 8"/>
          <p:cNvSpPr>
            <a:spLocks noChangeShapeType="1"/>
          </p:cNvSpPr>
          <p:nvPr/>
        </p:nvSpPr>
        <p:spPr bwMode="auto">
          <a:xfrm flipH="1">
            <a:off x="4111625" y="3429000"/>
            <a:ext cx="12700" cy="2376488"/>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75783" name="Text Box 10"/>
          <p:cNvSpPr txBox="1">
            <a:spLocks noChangeArrowheads="1"/>
          </p:cNvSpPr>
          <p:nvPr/>
        </p:nvSpPr>
        <p:spPr bwMode="auto">
          <a:xfrm>
            <a:off x="1712913" y="4149725"/>
            <a:ext cx="15128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sl-SI" altLang="sl-SI" sz="1800">
                <a:latin typeface="Symbol" panose="05050102010706020507" pitchFamily="18" charset="2"/>
              </a:rPr>
              <a:t>m</a:t>
            </a:r>
            <a:r>
              <a:rPr lang="sl-SI" altLang="sl-SI" sz="1800"/>
              <a:t> = 1,86%</a:t>
            </a:r>
          </a:p>
        </p:txBody>
      </p:sp>
      <p:sp>
        <p:nvSpPr>
          <p:cNvPr id="75784" name="Text Box 11"/>
          <p:cNvSpPr txBox="1">
            <a:spLocks noChangeArrowheads="1"/>
          </p:cNvSpPr>
          <p:nvPr/>
        </p:nvSpPr>
        <p:spPr bwMode="auto">
          <a:xfrm>
            <a:off x="1712913" y="2017713"/>
            <a:ext cx="15128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sl-SI" altLang="sl-SI" sz="1800">
                <a:latin typeface="Symbol" panose="05050102010706020507" pitchFamily="18" charset="2"/>
              </a:rPr>
              <a:t>m</a:t>
            </a:r>
            <a:r>
              <a:rPr lang="sl-SI" altLang="sl-SI" sz="1800"/>
              <a:t> = 0,5%</a:t>
            </a:r>
          </a:p>
        </p:txBody>
      </p:sp>
      <p:sp>
        <p:nvSpPr>
          <p:cNvPr id="75785" name="Text Box 12"/>
          <p:cNvSpPr txBox="1">
            <a:spLocks noChangeArrowheads="1"/>
          </p:cNvSpPr>
          <p:nvPr/>
        </p:nvSpPr>
        <p:spPr bwMode="auto">
          <a:xfrm>
            <a:off x="3730625" y="4292600"/>
            <a:ext cx="935038" cy="3667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8,3 m</a:t>
            </a:r>
          </a:p>
        </p:txBody>
      </p:sp>
      <p:sp>
        <p:nvSpPr>
          <p:cNvPr id="75786" name="Text Box 13"/>
          <p:cNvSpPr txBox="1">
            <a:spLocks noChangeArrowheads="1"/>
          </p:cNvSpPr>
          <p:nvPr/>
        </p:nvSpPr>
        <p:spPr bwMode="auto">
          <a:xfrm>
            <a:off x="3656013" y="2200275"/>
            <a:ext cx="935037" cy="3667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5,7 m</a:t>
            </a:r>
          </a:p>
        </p:txBody>
      </p:sp>
      <p:sp>
        <p:nvSpPr>
          <p:cNvPr id="75787" name="Rectangle 14"/>
          <p:cNvSpPr>
            <a:spLocks noChangeArrowheads="1"/>
          </p:cNvSpPr>
          <p:nvPr/>
        </p:nvSpPr>
        <p:spPr bwMode="auto">
          <a:xfrm>
            <a:off x="5565775" y="1376363"/>
            <a:ext cx="2089150" cy="4429125"/>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75788" name="Text Box 16"/>
          <p:cNvSpPr txBox="1">
            <a:spLocks noChangeArrowheads="1"/>
          </p:cNvSpPr>
          <p:nvPr/>
        </p:nvSpPr>
        <p:spPr bwMode="auto">
          <a:xfrm>
            <a:off x="5853113" y="3105150"/>
            <a:ext cx="1801812" cy="1062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latin typeface="Symbol" panose="05050102010706020507" pitchFamily="18" charset="2"/>
              </a:rPr>
              <a:t>f</a:t>
            </a:r>
            <a:r>
              <a:rPr lang="sl-SI" altLang="sl-SI" sz="1800"/>
              <a:t>12/10</a:t>
            </a:r>
          </a:p>
          <a:p>
            <a:pPr eaLnBrk="1" hangingPunct="1">
              <a:spcBef>
                <a:spcPct val="50000"/>
              </a:spcBef>
              <a:buFontTx/>
              <a:buNone/>
            </a:pPr>
            <a:r>
              <a:rPr lang="sl-SI" altLang="sl-SI" sz="1800"/>
              <a:t>Shear reinforcement</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3"/>
          <p:cNvSpPr>
            <a:spLocks noChangeArrowheads="1"/>
          </p:cNvSpPr>
          <p:nvPr/>
        </p:nvSpPr>
        <p:spPr bwMode="auto">
          <a:xfrm>
            <a:off x="1423988" y="1376363"/>
            <a:ext cx="2089150" cy="4429125"/>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76803" name="Text Box 2"/>
          <p:cNvSpPr txBox="1">
            <a:spLocks noChangeArrowheads="1"/>
          </p:cNvSpPr>
          <p:nvPr/>
        </p:nvSpPr>
        <p:spPr bwMode="auto">
          <a:xfrm>
            <a:off x="849313" y="296863"/>
            <a:ext cx="5867400" cy="779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Summary of the reinforcement</a:t>
            </a:r>
          </a:p>
          <a:p>
            <a:pPr eaLnBrk="1" hangingPunct="1">
              <a:spcBef>
                <a:spcPct val="50000"/>
              </a:spcBef>
              <a:buFontTx/>
              <a:buNone/>
            </a:pPr>
            <a:r>
              <a:rPr lang="sl-SI" altLang="sl-SI" sz="1800"/>
              <a:t>Pier S21</a:t>
            </a:r>
          </a:p>
        </p:txBody>
      </p:sp>
      <p:sp>
        <p:nvSpPr>
          <p:cNvPr id="76804" name="Line 6"/>
          <p:cNvSpPr>
            <a:spLocks noChangeShapeType="1"/>
          </p:cNvSpPr>
          <p:nvPr/>
        </p:nvSpPr>
        <p:spPr bwMode="auto">
          <a:xfrm flipH="1">
            <a:off x="8553450" y="4437063"/>
            <a:ext cx="0" cy="1368425"/>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76805" name="Text Box 8"/>
          <p:cNvSpPr txBox="1">
            <a:spLocks noChangeArrowheads="1"/>
          </p:cNvSpPr>
          <p:nvPr/>
        </p:nvSpPr>
        <p:spPr bwMode="auto">
          <a:xfrm>
            <a:off x="1568450" y="2889250"/>
            <a:ext cx="1657350" cy="1062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 typeface="Symbol" panose="05050102010706020507" pitchFamily="18" charset="2"/>
              <a:buChar char="m"/>
            </a:pPr>
            <a:r>
              <a:rPr lang="sl-SI" altLang="sl-SI" sz="1800"/>
              <a:t>= 0,5%</a:t>
            </a:r>
          </a:p>
          <a:p>
            <a:pPr algn="ctr" eaLnBrk="1" hangingPunct="1">
              <a:spcBef>
                <a:spcPct val="50000"/>
              </a:spcBef>
              <a:buFont typeface="Symbol" panose="05050102010706020507" pitchFamily="18" charset="2"/>
              <a:buNone/>
            </a:pPr>
            <a:r>
              <a:rPr lang="sl-SI" altLang="sl-SI" sz="1800"/>
              <a:t>Minimum reinforcement</a:t>
            </a:r>
          </a:p>
        </p:txBody>
      </p:sp>
      <p:sp>
        <p:nvSpPr>
          <p:cNvPr id="76806" name="Text Box 9"/>
          <p:cNvSpPr txBox="1">
            <a:spLocks noChangeArrowheads="1"/>
          </p:cNvSpPr>
          <p:nvPr/>
        </p:nvSpPr>
        <p:spPr bwMode="auto">
          <a:xfrm>
            <a:off x="8156575" y="4868863"/>
            <a:ext cx="935038" cy="3667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5,46 m</a:t>
            </a:r>
          </a:p>
        </p:txBody>
      </p:sp>
      <p:sp>
        <p:nvSpPr>
          <p:cNvPr id="76807" name="Rectangle 11"/>
          <p:cNvSpPr>
            <a:spLocks noChangeArrowheads="1"/>
          </p:cNvSpPr>
          <p:nvPr/>
        </p:nvSpPr>
        <p:spPr bwMode="auto">
          <a:xfrm>
            <a:off x="5565775" y="1376363"/>
            <a:ext cx="2089150" cy="4429125"/>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76808" name="Text Box 12"/>
          <p:cNvSpPr txBox="1">
            <a:spLocks noChangeArrowheads="1"/>
          </p:cNvSpPr>
          <p:nvPr/>
        </p:nvSpPr>
        <p:spPr bwMode="auto">
          <a:xfrm>
            <a:off x="5853113" y="2060575"/>
            <a:ext cx="1692275" cy="1062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latin typeface="Symbol" panose="05050102010706020507" pitchFamily="18" charset="2"/>
              </a:rPr>
              <a:t>f</a:t>
            </a:r>
            <a:r>
              <a:rPr lang="sl-SI" altLang="sl-SI" sz="1800"/>
              <a:t>8/10</a:t>
            </a:r>
          </a:p>
          <a:p>
            <a:pPr eaLnBrk="1" hangingPunct="1">
              <a:spcBef>
                <a:spcPct val="50000"/>
              </a:spcBef>
              <a:buFontTx/>
              <a:buNone/>
            </a:pPr>
            <a:r>
              <a:rPr lang="sl-SI" altLang="sl-SI" sz="1800"/>
              <a:t>Shear reinforcement</a:t>
            </a:r>
          </a:p>
        </p:txBody>
      </p:sp>
      <p:sp>
        <p:nvSpPr>
          <p:cNvPr id="76809" name="Text Box 14"/>
          <p:cNvSpPr txBox="1">
            <a:spLocks noChangeArrowheads="1"/>
          </p:cNvSpPr>
          <p:nvPr/>
        </p:nvSpPr>
        <p:spPr bwMode="auto">
          <a:xfrm>
            <a:off x="5889625" y="4570413"/>
            <a:ext cx="1512888" cy="78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latin typeface="Symbol" panose="05050102010706020507" pitchFamily="18" charset="2"/>
              </a:rPr>
              <a:t>f</a:t>
            </a:r>
            <a:r>
              <a:rPr lang="sl-SI" altLang="sl-SI" sz="1800"/>
              <a:t>8/7,5</a:t>
            </a:r>
          </a:p>
          <a:p>
            <a:pPr eaLnBrk="1" hangingPunct="1">
              <a:spcBef>
                <a:spcPct val="50000"/>
              </a:spcBef>
              <a:buFontTx/>
              <a:buNone/>
            </a:pPr>
            <a:r>
              <a:rPr lang="sl-SI" altLang="sl-SI" sz="1800"/>
              <a:t>Buckling</a:t>
            </a:r>
          </a:p>
        </p:txBody>
      </p:sp>
      <p:sp>
        <p:nvSpPr>
          <p:cNvPr id="76810" name="Line 15"/>
          <p:cNvSpPr>
            <a:spLocks noChangeShapeType="1"/>
          </p:cNvSpPr>
          <p:nvPr/>
        </p:nvSpPr>
        <p:spPr bwMode="auto">
          <a:xfrm>
            <a:off x="5565775" y="4473575"/>
            <a:ext cx="208756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4"/>
          <p:cNvSpPr txBox="1">
            <a:spLocks noChangeArrowheads="1"/>
          </p:cNvSpPr>
          <p:nvPr/>
        </p:nvSpPr>
        <p:spPr bwMode="auto">
          <a:xfrm>
            <a:off x="631825" y="549275"/>
            <a:ext cx="7200900" cy="20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Capacity design:</a:t>
            </a:r>
          </a:p>
          <a:p>
            <a:pPr eaLnBrk="1" hangingPunct="1">
              <a:spcBef>
                <a:spcPct val="50000"/>
              </a:spcBef>
              <a:buFontTx/>
              <a:buNone/>
            </a:pPr>
            <a:r>
              <a:rPr lang="sl-SI" altLang="sl-SI" sz="1800"/>
              <a:t>Superstructure</a:t>
            </a:r>
          </a:p>
          <a:p>
            <a:pPr eaLnBrk="1" hangingPunct="1">
              <a:spcBef>
                <a:spcPct val="50000"/>
              </a:spcBef>
              <a:buFontTx/>
              <a:buNone/>
            </a:pPr>
            <a:r>
              <a:rPr lang="sl-SI" altLang="sl-SI" sz="1800"/>
              <a:t>Bearings</a:t>
            </a:r>
          </a:p>
          <a:p>
            <a:pPr eaLnBrk="1" hangingPunct="1">
              <a:spcBef>
                <a:spcPct val="50000"/>
              </a:spcBef>
              <a:buFontTx/>
              <a:buNone/>
            </a:pPr>
            <a:r>
              <a:rPr lang="sl-SI" altLang="sl-SI" sz="1800"/>
              <a:t>Foundations</a:t>
            </a:r>
          </a:p>
          <a:p>
            <a:pPr eaLnBrk="1" hangingPunct="1">
              <a:spcBef>
                <a:spcPct val="50000"/>
              </a:spcBef>
              <a:buFontTx/>
              <a:buNone/>
            </a:pPr>
            <a:r>
              <a:rPr lang="sl-SI" altLang="sl-SI" sz="1800"/>
              <a:t>Abutments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5"/>
          <p:cNvSpPr txBox="1">
            <a:spLocks noChangeArrowheads="1"/>
          </p:cNvSpPr>
          <p:nvPr/>
        </p:nvSpPr>
        <p:spPr bwMode="auto">
          <a:xfrm>
            <a:off x="544513" y="512763"/>
            <a:ext cx="9088437" cy="3446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2000" b="1"/>
              <a:t>Seismic analysis in the longitudinal direction</a:t>
            </a:r>
          </a:p>
          <a:p>
            <a:pPr eaLnBrk="1" hangingPunct="1">
              <a:spcBef>
                <a:spcPct val="50000"/>
              </a:spcBef>
              <a:buFontTx/>
              <a:buNone/>
            </a:pPr>
            <a:r>
              <a:rPr lang="sl-SI" altLang="sl-SI" sz="1800"/>
              <a:t>Fundamental mode method – Rigid deck model</a:t>
            </a:r>
            <a:br>
              <a:rPr lang="sl-SI" altLang="sl-SI" sz="1800"/>
            </a:br>
            <a:endParaRPr lang="sl-SI" altLang="sl-SI" sz="1800"/>
          </a:p>
          <a:p>
            <a:pPr eaLnBrk="1" hangingPunct="1">
              <a:spcBef>
                <a:spcPct val="50000"/>
              </a:spcBef>
              <a:buFontTx/>
              <a:buNone/>
            </a:pPr>
            <a:r>
              <a:rPr lang="sl-SI" altLang="sl-SI" sz="1800"/>
              <a:t>Field of application:</a:t>
            </a:r>
          </a:p>
          <a:p>
            <a:pPr eaLnBrk="1" hangingPunct="1">
              <a:spcBef>
                <a:spcPct val="50000"/>
              </a:spcBef>
              <a:buFontTx/>
              <a:buNone/>
            </a:pPr>
            <a:r>
              <a:rPr lang="sl-SI" altLang="sl-SI" sz="1800"/>
              <a:t>a) Mass of piers less than 20% of the mass of the deck</a:t>
            </a:r>
          </a:p>
          <a:p>
            <a:pPr eaLnBrk="1" hangingPunct="1">
              <a:spcBef>
                <a:spcPct val="50000"/>
              </a:spcBef>
              <a:buFontTx/>
              <a:buNone/>
            </a:pPr>
            <a:r>
              <a:rPr lang="sl-SI" altLang="sl-SI" sz="1800"/>
              <a:t>M</a:t>
            </a:r>
            <a:r>
              <a:rPr lang="sl-SI" altLang="sl-SI" sz="1800" baseline="-25000"/>
              <a:t>s</a:t>
            </a:r>
            <a:r>
              <a:rPr lang="sl-SI" altLang="sl-SI" sz="1800"/>
              <a:t> = (14 +21 +14) 9,6 = 470 t</a:t>
            </a:r>
          </a:p>
          <a:p>
            <a:pPr eaLnBrk="1" hangingPunct="1">
              <a:spcBef>
                <a:spcPct val="50000"/>
              </a:spcBef>
              <a:buFontTx/>
              <a:buNone/>
            </a:pPr>
            <a:r>
              <a:rPr lang="sl-SI" altLang="sl-SI" sz="1800"/>
              <a:t>M</a:t>
            </a:r>
            <a:r>
              <a:rPr lang="sl-SI" altLang="sl-SI" sz="1800" baseline="-25000"/>
              <a:t>p</a:t>
            </a:r>
            <a:r>
              <a:rPr lang="sl-SI" altLang="sl-SI" sz="1800"/>
              <a:t> = 30</a:t>
            </a:r>
            <a:r>
              <a:rPr lang="sl-SI" altLang="sl-SI" sz="1800">
                <a:cs typeface="Arial" panose="020B0604020202020204" pitchFamily="34" charset="0"/>
              </a:rPr>
              <a:t>∙</a:t>
            </a:r>
            <a:r>
              <a:rPr lang="sl-SI" altLang="sl-SI" sz="1800"/>
              <a:t>160 = 4800 t    M</a:t>
            </a:r>
            <a:r>
              <a:rPr lang="sl-SI" altLang="sl-SI" sz="1800" baseline="-25000"/>
              <a:t>s</a:t>
            </a:r>
            <a:r>
              <a:rPr lang="sl-SI" altLang="sl-SI" sz="1800"/>
              <a:t> / M</a:t>
            </a:r>
            <a:r>
              <a:rPr lang="sl-SI" altLang="sl-SI" sz="1800" baseline="-25000"/>
              <a:t>p</a:t>
            </a:r>
            <a:r>
              <a:rPr lang="sl-SI" altLang="sl-SI" sz="1800"/>
              <a:t> = 0,098</a:t>
            </a:r>
          </a:p>
          <a:p>
            <a:pPr eaLnBrk="1" hangingPunct="1">
              <a:spcBef>
                <a:spcPct val="50000"/>
              </a:spcBef>
              <a:buFontTx/>
              <a:buNone/>
            </a:pPr>
            <a:r>
              <a:rPr lang="sl-SI" altLang="sl-SI" sz="1800"/>
              <a:t>b) Eccentricity – Distance between the centre of mass and centre of stiffness is 0, the bridge is symmetric.</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4"/>
          <p:cNvSpPr txBox="1">
            <a:spLocks noChangeArrowheads="1"/>
          </p:cNvSpPr>
          <p:nvPr/>
        </p:nvSpPr>
        <p:spPr bwMode="auto">
          <a:xfrm>
            <a:off x="596900" y="549275"/>
            <a:ext cx="49688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SDOF model of the bridge</a:t>
            </a:r>
          </a:p>
        </p:txBody>
      </p:sp>
      <p:sp>
        <p:nvSpPr>
          <p:cNvPr id="13315" name="Line 5"/>
          <p:cNvSpPr>
            <a:spLocks noChangeShapeType="1"/>
          </p:cNvSpPr>
          <p:nvPr/>
        </p:nvSpPr>
        <p:spPr bwMode="auto">
          <a:xfrm>
            <a:off x="1820863" y="1700213"/>
            <a:ext cx="0" cy="244951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sp>
        <p:nvSpPr>
          <p:cNvPr id="13316" name="Oval 6"/>
          <p:cNvSpPr>
            <a:spLocks noChangeArrowheads="1"/>
          </p:cNvSpPr>
          <p:nvPr/>
        </p:nvSpPr>
        <p:spPr bwMode="auto">
          <a:xfrm>
            <a:off x="1622425" y="1519238"/>
            <a:ext cx="395288" cy="360362"/>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3317" name="Rectangle 7" descr="Light upward diagonal"/>
          <p:cNvSpPr>
            <a:spLocks noChangeArrowheads="1"/>
          </p:cNvSpPr>
          <p:nvPr/>
        </p:nvSpPr>
        <p:spPr bwMode="auto">
          <a:xfrm>
            <a:off x="1460500" y="4149725"/>
            <a:ext cx="684213" cy="142875"/>
          </a:xfrm>
          <a:prstGeom prst="rect">
            <a:avLst/>
          </a:prstGeom>
          <a:blipFill dpi="0" rotWithShape="0">
            <a:blip r:embed="rId3"/>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3318" name="Text Box 8"/>
          <p:cNvSpPr txBox="1">
            <a:spLocks noChangeArrowheads="1"/>
          </p:cNvSpPr>
          <p:nvPr/>
        </p:nvSpPr>
        <p:spPr bwMode="auto">
          <a:xfrm>
            <a:off x="2301875" y="1520825"/>
            <a:ext cx="5635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M</a:t>
            </a:r>
          </a:p>
        </p:txBody>
      </p:sp>
      <p:sp>
        <p:nvSpPr>
          <p:cNvPr id="13319" name="Text Box 9"/>
          <p:cNvSpPr txBox="1">
            <a:spLocks noChangeArrowheads="1"/>
          </p:cNvSpPr>
          <p:nvPr/>
        </p:nvSpPr>
        <p:spPr bwMode="auto">
          <a:xfrm>
            <a:off x="2000250" y="2636838"/>
            <a:ext cx="5762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K</a:t>
            </a:r>
          </a:p>
        </p:txBody>
      </p:sp>
      <p:sp>
        <p:nvSpPr>
          <p:cNvPr id="13320" name="Text Box 10"/>
          <p:cNvSpPr txBox="1">
            <a:spLocks noChangeArrowheads="1"/>
          </p:cNvSpPr>
          <p:nvPr/>
        </p:nvSpPr>
        <p:spPr bwMode="auto">
          <a:xfrm>
            <a:off x="4449763" y="512763"/>
            <a:ext cx="4787900" cy="614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Total mass of the structure</a:t>
            </a:r>
          </a:p>
          <a:p>
            <a:pPr eaLnBrk="1" hangingPunct="1">
              <a:spcBef>
                <a:spcPct val="50000"/>
              </a:spcBef>
              <a:buFontTx/>
              <a:buNone/>
            </a:pPr>
            <a:r>
              <a:rPr lang="sl-SI" altLang="sl-SI" sz="1800"/>
              <a:t>M = 30</a:t>
            </a:r>
            <a:r>
              <a:rPr lang="sl-SI" altLang="sl-SI" sz="1800">
                <a:cs typeface="Arial" panose="020B0604020202020204" pitchFamily="34" charset="0"/>
              </a:rPr>
              <a:t>∙160 + (7 + 10,5 + 7) 9,6 = 5035 t</a:t>
            </a:r>
          </a:p>
          <a:p>
            <a:pPr eaLnBrk="1" hangingPunct="1">
              <a:spcBef>
                <a:spcPct val="50000"/>
              </a:spcBef>
              <a:buFontTx/>
              <a:buNone/>
            </a:pPr>
            <a:r>
              <a:rPr lang="sl-SI" altLang="sl-SI" sz="1800">
                <a:cs typeface="Arial" panose="020B0604020202020204" pitchFamily="34" charset="0"/>
              </a:rPr>
              <a:t>Half of the piers‘ mass is added</a:t>
            </a:r>
          </a:p>
          <a:p>
            <a:pPr eaLnBrk="1" hangingPunct="1">
              <a:spcBef>
                <a:spcPct val="50000"/>
              </a:spcBef>
              <a:buFontTx/>
              <a:buNone/>
            </a:pPr>
            <a:endParaRPr lang="sl-SI" altLang="sl-SI" sz="1800">
              <a:cs typeface="Arial" panose="020B0604020202020204" pitchFamily="34" charset="0"/>
            </a:endParaRPr>
          </a:p>
          <a:p>
            <a:pPr eaLnBrk="1" hangingPunct="1">
              <a:spcBef>
                <a:spcPct val="50000"/>
              </a:spcBef>
              <a:buFontTx/>
              <a:buNone/>
            </a:pPr>
            <a:r>
              <a:rPr lang="sl-SI" altLang="sl-SI" sz="1800">
                <a:cs typeface="Arial" panose="020B0604020202020204" pitchFamily="34" charset="0"/>
              </a:rPr>
              <a:t>Flexibility of piers</a:t>
            </a:r>
          </a:p>
          <a:p>
            <a:pPr eaLnBrk="1" hangingPunct="1">
              <a:spcBef>
                <a:spcPct val="50000"/>
              </a:spcBef>
              <a:buFontTx/>
              <a:buNone/>
            </a:pPr>
            <a:endParaRPr lang="sl-SI" altLang="sl-SI" sz="1800">
              <a:cs typeface="Arial" panose="020B0604020202020204" pitchFamily="34" charset="0"/>
            </a:endParaRPr>
          </a:p>
          <a:p>
            <a:pPr eaLnBrk="1" hangingPunct="1">
              <a:spcBef>
                <a:spcPct val="50000"/>
              </a:spcBef>
              <a:buFontTx/>
              <a:buNone/>
            </a:pPr>
            <a:endParaRPr lang="sl-SI" altLang="sl-SI" sz="1800">
              <a:cs typeface="Arial" panose="020B0604020202020204" pitchFamily="34" charset="0"/>
            </a:endParaRPr>
          </a:p>
          <a:p>
            <a:pPr eaLnBrk="1" hangingPunct="1">
              <a:spcBef>
                <a:spcPct val="50000"/>
              </a:spcBef>
              <a:buFontTx/>
              <a:buNone/>
            </a:pPr>
            <a:endParaRPr lang="sl-SI" altLang="sl-SI" sz="1800">
              <a:cs typeface="Arial" panose="020B0604020202020204" pitchFamily="34" charset="0"/>
            </a:endParaRPr>
          </a:p>
          <a:p>
            <a:pPr eaLnBrk="1" hangingPunct="1">
              <a:spcBef>
                <a:spcPct val="50000"/>
              </a:spcBef>
              <a:buFontTx/>
              <a:buNone/>
            </a:pPr>
            <a:endParaRPr lang="sl-SI" altLang="sl-SI" sz="1800">
              <a:cs typeface="Arial" panose="020B0604020202020204" pitchFamily="34" charset="0"/>
            </a:endParaRPr>
          </a:p>
          <a:p>
            <a:pPr eaLnBrk="1" hangingPunct="1">
              <a:spcBef>
                <a:spcPct val="50000"/>
              </a:spcBef>
              <a:buFontTx/>
              <a:buNone/>
            </a:pPr>
            <a:r>
              <a:rPr lang="sl-SI" altLang="sl-SI" sz="1800">
                <a:cs typeface="Arial" panose="020B0604020202020204" pitchFamily="34" charset="0"/>
              </a:rPr>
              <a:t>Stiffness of piers</a:t>
            </a:r>
          </a:p>
          <a:p>
            <a:pPr eaLnBrk="1" hangingPunct="1">
              <a:spcBef>
                <a:spcPct val="50000"/>
              </a:spcBef>
              <a:buFontTx/>
              <a:buNone/>
            </a:pPr>
            <a:endParaRPr lang="sl-SI" altLang="sl-SI" sz="1800">
              <a:cs typeface="Arial" panose="020B0604020202020204" pitchFamily="34" charset="0"/>
            </a:endParaRPr>
          </a:p>
          <a:p>
            <a:pPr eaLnBrk="1" hangingPunct="1">
              <a:spcBef>
                <a:spcPct val="50000"/>
              </a:spcBef>
              <a:buFontTx/>
              <a:buNone/>
            </a:pPr>
            <a:endParaRPr lang="sl-SI" altLang="sl-SI" sz="1800">
              <a:cs typeface="Arial" panose="020B0604020202020204" pitchFamily="34" charset="0"/>
            </a:endParaRPr>
          </a:p>
          <a:p>
            <a:pPr eaLnBrk="1" hangingPunct="1">
              <a:spcBef>
                <a:spcPct val="50000"/>
              </a:spcBef>
              <a:buFontTx/>
              <a:buNone/>
            </a:pPr>
            <a:endParaRPr lang="sl-SI" altLang="sl-SI" sz="1800">
              <a:cs typeface="Arial" panose="020B0604020202020204" pitchFamily="34" charset="0"/>
            </a:endParaRPr>
          </a:p>
          <a:p>
            <a:pPr eaLnBrk="1" hangingPunct="1">
              <a:spcBef>
                <a:spcPct val="50000"/>
              </a:spcBef>
              <a:buFontTx/>
              <a:buNone/>
            </a:pPr>
            <a:r>
              <a:rPr lang="sl-SI" altLang="sl-SI" sz="1800">
                <a:cs typeface="Arial" panose="020B0604020202020204" pitchFamily="34" charset="0"/>
              </a:rPr>
              <a:t>Stiffness of the structure</a:t>
            </a:r>
          </a:p>
          <a:p>
            <a:pPr eaLnBrk="1" hangingPunct="1">
              <a:spcBef>
                <a:spcPct val="50000"/>
              </a:spcBef>
              <a:buFontTx/>
              <a:buNone/>
            </a:pPr>
            <a:r>
              <a:rPr lang="sl-SI" altLang="sl-SI" sz="1800">
                <a:cs typeface="Arial" panose="020B0604020202020204" pitchFamily="34" charset="0"/>
              </a:rPr>
              <a:t>K =2∙k</a:t>
            </a:r>
            <a:r>
              <a:rPr lang="sl-SI" altLang="sl-SI" sz="1800" baseline="-25000">
                <a:cs typeface="Arial" panose="020B0604020202020204" pitchFamily="34" charset="0"/>
              </a:rPr>
              <a:t>s14</a:t>
            </a:r>
            <a:r>
              <a:rPr lang="sl-SI" altLang="sl-SI" sz="1800">
                <a:cs typeface="Arial" panose="020B0604020202020204" pitchFamily="34" charset="0"/>
              </a:rPr>
              <a:t> + k</a:t>
            </a:r>
            <a:r>
              <a:rPr lang="sl-SI" altLang="sl-SI" sz="1800" baseline="-25000">
                <a:cs typeface="Arial" panose="020B0604020202020204" pitchFamily="34" charset="0"/>
              </a:rPr>
              <a:t>s21</a:t>
            </a:r>
            <a:r>
              <a:rPr lang="sl-SI" altLang="sl-SI" sz="1800">
                <a:cs typeface="Arial" panose="020B0604020202020204" pitchFamily="34" charset="0"/>
              </a:rPr>
              <a:t> = 144998 kN/m</a:t>
            </a:r>
          </a:p>
        </p:txBody>
      </p:sp>
      <p:graphicFrame>
        <p:nvGraphicFramePr>
          <p:cNvPr id="13321" name="Object 11"/>
          <p:cNvGraphicFramePr>
            <a:graphicFrameLocks noGrp="1" noChangeAspect="1"/>
          </p:cNvGraphicFramePr>
          <p:nvPr>
            <p:ph sz="half" idx="1"/>
          </p:nvPr>
        </p:nvGraphicFramePr>
        <p:xfrm>
          <a:off x="4592638" y="2484438"/>
          <a:ext cx="3452812" cy="1665287"/>
        </p:xfrm>
        <a:graphic>
          <a:graphicData uri="http://schemas.openxmlformats.org/presentationml/2006/ole">
            <mc:AlternateContent xmlns:mc="http://schemas.openxmlformats.org/markup-compatibility/2006">
              <mc:Choice xmlns:v="urn:schemas-microsoft-com:vml" Requires="v">
                <p:oleObj spid="_x0000_s13330" name="Equation" r:id="rId4" imgW="2870200" imgH="1384300" progId="Equation.3">
                  <p:embed/>
                </p:oleObj>
              </mc:Choice>
              <mc:Fallback>
                <p:oleObj name="Equation" r:id="rId4" imgW="2870200" imgH="1384300" progId="Equation.3">
                  <p:embed/>
                  <p:pic>
                    <p:nvPicPr>
                      <p:cNvPr id="0" name="Object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92638" y="2484438"/>
                        <a:ext cx="3452812" cy="1665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3322" name="Object 13"/>
          <p:cNvGraphicFramePr>
            <a:graphicFrameLocks noGrp="1" noChangeAspect="1"/>
          </p:cNvGraphicFramePr>
          <p:nvPr>
            <p:ph sz="quarter" idx="2"/>
          </p:nvPr>
        </p:nvGraphicFramePr>
        <p:xfrm>
          <a:off x="4592638" y="4692650"/>
          <a:ext cx="1666875" cy="930275"/>
        </p:xfrm>
        <a:graphic>
          <a:graphicData uri="http://schemas.openxmlformats.org/presentationml/2006/ole">
            <mc:AlternateContent xmlns:mc="http://schemas.openxmlformats.org/markup-compatibility/2006">
              <mc:Choice xmlns:v="urn:schemas-microsoft-com:vml" Requires="v">
                <p:oleObj spid="_x0000_s13331" name="Equation" r:id="rId6" imgW="1206500" imgH="673100" progId="Equation.3">
                  <p:embed/>
                </p:oleObj>
              </mc:Choice>
              <mc:Fallback>
                <p:oleObj name="Equation" r:id="rId6" imgW="1206500" imgH="673100" progId="Equation.3">
                  <p:embed/>
                  <p:pic>
                    <p:nvPicPr>
                      <p:cNvPr id="0" name="Object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92638" y="4692650"/>
                        <a:ext cx="1666875" cy="930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3323" name="Object 16"/>
          <p:cNvGraphicFramePr>
            <a:graphicFrameLocks noGrp="1" noChangeAspect="1"/>
          </p:cNvGraphicFramePr>
          <p:nvPr>
            <p:ph sz="quarter" idx="3"/>
          </p:nvPr>
        </p:nvGraphicFramePr>
        <p:xfrm>
          <a:off x="415925" y="4724400"/>
          <a:ext cx="3281363" cy="676275"/>
        </p:xfrm>
        <a:graphic>
          <a:graphicData uri="http://schemas.openxmlformats.org/presentationml/2006/ole">
            <mc:AlternateContent xmlns:mc="http://schemas.openxmlformats.org/markup-compatibility/2006">
              <mc:Choice xmlns:v="urn:schemas-microsoft-com:vml" Requires="v">
                <p:oleObj spid="_x0000_s13332" name="Equation" r:id="rId8" imgW="2159000" imgH="444500" progId="Equation.3">
                  <p:embed/>
                </p:oleObj>
              </mc:Choice>
              <mc:Fallback>
                <p:oleObj name="Equation" r:id="rId8" imgW="2159000" imgH="444500" progId="Equation.3">
                  <p:embed/>
                  <p:pic>
                    <p:nvPicPr>
                      <p:cNvPr id="0" name="Object 1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15925" y="4724400"/>
                        <a:ext cx="3281363" cy="676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5"/>
          <p:cNvSpPr txBox="1">
            <a:spLocks noChangeArrowheads="1"/>
          </p:cNvSpPr>
          <p:nvPr/>
        </p:nvSpPr>
        <p:spPr bwMode="auto">
          <a:xfrm>
            <a:off x="560388" y="584200"/>
            <a:ext cx="5113337" cy="408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Design acceleration spectrum</a:t>
            </a:r>
          </a:p>
          <a:p>
            <a:pPr eaLnBrk="1" hangingPunct="1">
              <a:spcBef>
                <a:spcPct val="50000"/>
              </a:spcBef>
              <a:buFontTx/>
              <a:buNone/>
            </a:pPr>
            <a:r>
              <a:rPr lang="sl-SI" altLang="sl-SI" sz="1800"/>
              <a:t>a</a:t>
            </a:r>
            <a:r>
              <a:rPr lang="sl-SI" altLang="sl-SI" sz="1800" baseline="-25000"/>
              <a:t>g</a:t>
            </a:r>
            <a:r>
              <a:rPr lang="sl-SI" altLang="sl-SI" sz="1800"/>
              <a:t> = </a:t>
            </a:r>
            <a:r>
              <a:rPr lang="sl-SI" altLang="sl-SI" sz="1800">
                <a:latin typeface="Symbol" panose="05050102010706020507" pitchFamily="18" charset="2"/>
              </a:rPr>
              <a:t>g</a:t>
            </a:r>
            <a:r>
              <a:rPr lang="sl-SI" altLang="sl-SI" sz="1800" baseline="-25000"/>
              <a:t>I</a:t>
            </a:r>
            <a:r>
              <a:rPr lang="sl-SI" altLang="sl-SI" sz="1800"/>
              <a:t> a</a:t>
            </a:r>
            <a:r>
              <a:rPr lang="sl-SI" altLang="sl-SI" sz="1800" baseline="-25000"/>
              <a:t>gR</a:t>
            </a:r>
            <a:r>
              <a:rPr lang="sl-SI" altLang="sl-SI" sz="1800"/>
              <a:t> = 1</a:t>
            </a:r>
            <a:r>
              <a:rPr lang="sl-SI" altLang="sl-SI" sz="1800">
                <a:cs typeface="Arial" panose="020B0604020202020204" pitchFamily="34" charset="0"/>
              </a:rPr>
              <a:t>∙</a:t>
            </a:r>
            <a:r>
              <a:rPr lang="sl-SI" altLang="sl-SI" sz="1800"/>
              <a:t> 0,25 m/s</a:t>
            </a:r>
            <a:r>
              <a:rPr lang="sl-SI" altLang="sl-SI" sz="1800" baseline="30000"/>
              <a:t>2</a:t>
            </a:r>
            <a:r>
              <a:rPr lang="sl-SI" altLang="sl-SI" sz="1800"/>
              <a:t> = 0,25 m/s</a:t>
            </a:r>
            <a:r>
              <a:rPr lang="sl-SI" altLang="sl-SI" sz="1800" baseline="30000"/>
              <a:t>2</a:t>
            </a:r>
          </a:p>
          <a:p>
            <a:pPr eaLnBrk="1" hangingPunct="1">
              <a:spcBef>
                <a:spcPct val="50000"/>
              </a:spcBef>
              <a:buFontTx/>
              <a:buNone/>
            </a:pPr>
            <a:r>
              <a:rPr lang="sl-SI" altLang="sl-SI" sz="1800"/>
              <a:t>Soil C:</a:t>
            </a:r>
          </a:p>
          <a:p>
            <a:pPr eaLnBrk="1" hangingPunct="1">
              <a:spcBef>
                <a:spcPct val="50000"/>
              </a:spcBef>
              <a:buFontTx/>
              <a:buNone/>
            </a:pPr>
            <a:r>
              <a:rPr lang="sl-SI" altLang="sl-SI" sz="1800"/>
              <a:t>S = 1,15</a:t>
            </a:r>
          </a:p>
          <a:p>
            <a:pPr eaLnBrk="1" hangingPunct="1">
              <a:spcBef>
                <a:spcPct val="50000"/>
              </a:spcBef>
              <a:buFontTx/>
              <a:buNone/>
            </a:pPr>
            <a:r>
              <a:rPr lang="sl-SI" altLang="sl-SI" sz="1800"/>
              <a:t>T</a:t>
            </a:r>
            <a:r>
              <a:rPr lang="sl-SI" altLang="sl-SI" sz="1800" baseline="-25000"/>
              <a:t>B</a:t>
            </a:r>
            <a:r>
              <a:rPr lang="sl-SI" altLang="sl-SI" sz="1800"/>
              <a:t> = 0,2 s</a:t>
            </a:r>
          </a:p>
          <a:p>
            <a:pPr eaLnBrk="1" hangingPunct="1">
              <a:spcBef>
                <a:spcPct val="50000"/>
              </a:spcBef>
              <a:buFontTx/>
              <a:buNone/>
            </a:pPr>
            <a:r>
              <a:rPr lang="sl-SI" altLang="sl-SI" sz="1800"/>
              <a:t>T</a:t>
            </a:r>
            <a:r>
              <a:rPr lang="sl-SI" altLang="sl-SI" sz="1800" baseline="-25000"/>
              <a:t>C</a:t>
            </a:r>
            <a:r>
              <a:rPr lang="sl-SI" altLang="sl-SI" sz="1800"/>
              <a:t> = 0,6 s</a:t>
            </a:r>
          </a:p>
          <a:p>
            <a:pPr eaLnBrk="1" hangingPunct="1">
              <a:spcBef>
                <a:spcPct val="50000"/>
              </a:spcBef>
              <a:buFontTx/>
              <a:buNone/>
            </a:pPr>
            <a:r>
              <a:rPr lang="sl-SI" altLang="sl-SI" sz="1800"/>
              <a:t>T</a:t>
            </a:r>
            <a:r>
              <a:rPr lang="sl-SI" altLang="sl-SI" sz="1800" baseline="-25000"/>
              <a:t>D</a:t>
            </a:r>
            <a:r>
              <a:rPr lang="sl-SI" altLang="sl-SI" sz="1800"/>
              <a:t> = 2,0 s</a:t>
            </a:r>
          </a:p>
          <a:p>
            <a:pPr eaLnBrk="1" hangingPunct="1">
              <a:spcBef>
                <a:spcPct val="50000"/>
              </a:spcBef>
              <a:buFontTx/>
              <a:buNone/>
            </a:pPr>
            <a:r>
              <a:rPr lang="sl-SI" altLang="sl-SI" sz="1800"/>
              <a:t>damping 5%</a:t>
            </a:r>
          </a:p>
          <a:p>
            <a:pPr eaLnBrk="1" hangingPunct="1">
              <a:spcBef>
                <a:spcPct val="50000"/>
              </a:spcBef>
              <a:buFontTx/>
              <a:buNone/>
            </a:pPr>
            <a:r>
              <a:rPr lang="sl-SI" altLang="sl-SI" sz="1800"/>
              <a:t>T</a:t>
            </a:r>
            <a:r>
              <a:rPr lang="sl-SI" altLang="sl-SI" sz="1800" baseline="-25000"/>
              <a:t>C</a:t>
            </a:r>
            <a:r>
              <a:rPr lang="sl-SI" altLang="sl-SI" sz="1800"/>
              <a:t> = 0,6 &lt; T = 1,171 s &lt; T</a:t>
            </a:r>
            <a:r>
              <a:rPr lang="sl-SI" altLang="sl-SI" sz="1800" baseline="-25000"/>
              <a:t>D</a:t>
            </a:r>
            <a:r>
              <a:rPr lang="sl-SI" altLang="sl-SI" sz="1800"/>
              <a:t> =2 s</a:t>
            </a:r>
          </a:p>
          <a:p>
            <a:pPr eaLnBrk="1" hangingPunct="1">
              <a:spcBef>
                <a:spcPct val="50000"/>
              </a:spcBef>
              <a:buFontTx/>
              <a:buNone/>
            </a:pPr>
            <a:endParaRPr lang="sl-SI" altLang="sl-SI" sz="1800"/>
          </a:p>
        </p:txBody>
      </p:sp>
      <p:graphicFrame>
        <p:nvGraphicFramePr>
          <p:cNvPr id="14339" name="Object 6"/>
          <p:cNvGraphicFramePr>
            <a:graphicFrameLocks noGrp="1" noChangeAspect="1"/>
          </p:cNvGraphicFramePr>
          <p:nvPr>
            <p:ph sz="half" idx="1"/>
          </p:nvPr>
        </p:nvGraphicFramePr>
        <p:xfrm>
          <a:off x="631825" y="5483225"/>
          <a:ext cx="7489825" cy="644525"/>
        </p:xfrm>
        <a:graphic>
          <a:graphicData uri="http://schemas.openxmlformats.org/presentationml/2006/ole">
            <mc:AlternateContent xmlns:mc="http://schemas.openxmlformats.org/markup-compatibility/2006">
              <mc:Choice xmlns:v="urn:schemas-microsoft-com:vml" Requires="v">
                <p:oleObj spid="_x0000_s14349" name="Equation" r:id="rId3" imgW="5308600" imgH="457200" progId="Equation.3">
                  <p:embed/>
                </p:oleObj>
              </mc:Choice>
              <mc:Fallback>
                <p:oleObj name="Equation" r:id="rId3" imgW="5308600" imgH="457200"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825" y="5483225"/>
                        <a:ext cx="7489825" cy="644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14340"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76738" y="1489075"/>
            <a:ext cx="4725987" cy="3232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41" name="Oval 14"/>
          <p:cNvSpPr>
            <a:spLocks noChangeArrowheads="1"/>
          </p:cNvSpPr>
          <p:nvPr/>
        </p:nvSpPr>
        <p:spPr bwMode="auto">
          <a:xfrm>
            <a:off x="5961063" y="3789363"/>
            <a:ext cx="107950" cy="10795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sl-SI" altLang="sl-SI" sz="1800"/>
          </a:p>
        </p:txBody>
      </p:sp>
      <p:sp>
        <p:nvSpPr>
          <p:cNvPr id="14342" name="Text Box 15"/>
          <p:cNvSpPr txBox="1">
            <a:spLocks noChangeArrowheads="1"/>
          </p:cNvSpPr>
          <p:nvPr/>
        </p:nvSpPr>
        <p:spPr bwMode="auto">
          <a:xfrm>
            <a:off x="5024438" y="3213100"/>
            <a:ext cx="10080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400"/>
              <a:t>q = 3,5</a:t>
            </a:r>
          </a:p>
        </p:txBody>
      </p:sp>
      <p:sp>
        <p:nvSpPr>
          <p:cNvPr id="14343" name="Text Box 16"/>
          <p:cNvSpPr txBox="1">
            <a:spLocks noChangeArrowheads="1"/>
          </p:cNvSpPr>
          <p:nvPr/>
        </p:nvSpPr>
        <p:spPr bwMode="auto">
          <a:xfrm>
            <a:off x="5637213" y="2205038"/>
            <a:ext cx="10080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400"/>
              <a:t>q = 1,0</a:t>
            </a:r>
          </a:p>
        </p:txBody>
      </p:sp>
      <p:sp>
        <p:nvSpPr>
          <p:cNvPr id="14344" name="Text Box 17"/>
          <p:cNvSpPr txBox="1">
            <a:spLocks noChangeArrowheads="1"/>
          </p:cNvSpPr>
          <p:nvPr/>
        </p:nvSpPr>
        <p:spPr bwMode="auto">
          <a:xfrm>
            <a:off x="5961063" y="3556000"/>
            <a:ext cx="172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400"/>
              <a:t>S</a:t>
            </a:r>
            <a:r>
              <a:rPr lang="sl-SI" altLang="sl-SI" sz="1400" baseline="-25000"/>
              <a:t>d</a:t>
            </a:r>
            <a:r>
              <a:rPr lang="sl-SI" altLang="sl-SI" sz="1400"/>
              <a:t> = 1,032 m/s</a:t>
            </a:r>
            <a:r>
              <a:rPr lang="sl-SI" altLang="sl-SI" sz="1400" baseline="30000"/>
              <a:t>2</a:t>
            </a:r>
          </a:p>
        </p:txBody>
      </p:sp>
      <p:sp>
        <p:nvSpPr>
          <p:cNvPr id="14345" name="Text Box 18"/>
          <p:cNvSpPr txBox="1">
            <a:spLocks noChangeArrowheads="1"/>
          </p:cNvSpPr>
          <p:nvPr/>
        </p:nvSpPr>
        <p:spPr bwMode="auto">
          <a:xfrm>
            <a:off x="5024438" y="3844925"/>
            <a:ext cx="1152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400"/>
              <a:t>T = 1,171 s</a:t>
            </a:r>
          </a:p>
        </p:txBody>
      </p:sp>
      <p:sp>
        <p:nvSpPr>
          <p:cNvPr id="14346" name="Text Box 19"/>
          <p:cNvSpPr txBox="1">
            <a:spLocks noChangeArrowheads="1"/>
          </p:cNvSpPr>
          <p:nvPr/>
        </p:nvSpPr>
        <p:spPr bwMode="auto">
          <a:xfrm>
            <a:off x="523875" y="4905375"/>
            <a:ext cx="64801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sl-SI" altLang="sl-SI" sz="1800"/>
              <a:t>Shear span ratio of pier S14 </a:t>
            </a:r>
            <a:r>
              <a:rPr lang="sl-SI" altLang="sl-SI" sz="1800">
                <a:latin typeface="Symbol" panose="05050102010706020507" pitchFamily="18" charset="2"/>
              </a:rPr>
              <a:t>a</a:t>
            </a:r>
            <a:r>
              <a:rPr lang="sl-SI" altLang="sl-SI" sz="1800"/>
              <a:t> = 14/3,5 = 4 &gt; 3 =&gt; q =3,5</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1932</TotalTime>
  <Words>3734</Words>
  <Application>Microsoft Office PowerPoint</Application>
  <PresentationFormat>A4 Paper (210x297 mm)</PresentationFormat>
  <Paragraphs>705</Paragraphs>
  <Slides>69</Slides>
  <Notes>3</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3</vt:i4>
      </vt:variant>
      <vt:variant>
        <vt:lpstr>Slide Titles</vt:lpstr>
      </vt:variant>
      <vt:variant>
        <vt:i4>69</vt:i4>
      </vt:variant>
    </vt:vector>
  </HeadingPairs>
  <TitlesOfParts>
    <vt:vector size="76" baseType="lpstr">
      <vt:lpstr>Arial</vt:lpstr>
      <vt:lpstr>Symbol</vt:lpstr>
      <vt:lpstr>Times New Roman</vt:lpstr>
      <vt:lpstr>Default Design</vt:lpstr>
      <vt:lpstr>MSPhotoEd.3</vt:lpstr>
      <vt:lpstr>Equation</vt:lpstr>
      <vt:lpstr>Image</vt:lpstr>
      <vt:lpstr>Example of the analysis and design of a bridge according to EC8/2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Interaction diagram – uniaxial bending</vt:lpstr>
      <vt:lpstr>Interaction diagram – bi-axial bending (Mz-My-N)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Different shear mechanisms of concrete without shear reinforcement</vt:lpstr>
      <vt:lpstr>Shear failure modes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fgg-ikpir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tisak</dc:creator>
  <cp:lastModifiedBy>Isaković, Tatjana</cp:lastModifiedBy>
  <cp:revision>170</cp:revision>
  <cp:lastPrinted>2018-04-27T06:45:38Z</cp:lastPrinted>
  <dcterms:created xsi:type="dcterms:W3CDTF">2008-04-14T07:41:54Z</dcterms:created>
  <dcterms:modified xsi:type="dcterms:W3CDTF">2023-09-07T14:13:17Z</dcterms:modified>
</cp:coreProperties>
</file>